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602" r:id="rId3"/>
    <p:sldId id="592" r:id="rId4"/>
    <p:sldId id="593" r:id="rId5"/>
    <p:sldId id="609" r:id="rId6"/>
    <p:sldId id="603" r:id="rId7"/>
    <p:sldId id="601" r:id="rId8"/>
    <p:sldId id="596" r:id="rId9"/>
    <p:sldId id="595" r:id="rId10"/>
    <p:sldId id="594" r:id="rId11"/>
    <p:sldId id="604" r:id="rId12"/>
    <p:sldId id="346" r:id="rId13"/>
    <p:sldId id="367" r:id="rId14"/>
    <p:sldId id="600" r:id="rId15"/>
    <p:sldId id="605" r:id="rId16"/>
    <p:sldId id="599" r:id="rId17"/>
    <p:sldId id="610"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2B89AD66-BCFA-4CBB-B92F-B58299094DF9}">
          <p14:sldIdLst>
            <p14:sldId id="259"/>
            <p14:sldId id="602"/>
            <p14:sldId id="592"/>
            <p14:sldId id="593"/>
            <p14:sldId id="609"/>
            <p14:sldId id="606"/>
            <p14:sldId id="603"/>
            <p14:sldId id="601"/>
            <p14:sldId id="596"/>
            <p14:sldId id="595"/>
            <p14:sldId id="594"/>
            <p14:sldId id="607"/>
            <p14:sldId id="604"/>
            <p14:sldId id="346"/>
            <p14:sldId id="367"/>
            <p14:sldId id="600"/>
            <p14:sldId id="608"/>
            <p14:sldId id="605"/>
            <p14:sldId id="599"/>
            <p14:sldId id="598"/>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 Fair" initials="NF" lastIdx="2" clrIdx="0">
    <p:extLst>
      <p:ext uri="{19B8F6BF-5375-455C-9EA6-DF929625EA0E}">
        <p15:presenceInfo xmlns="" xmlns:p15="http://schemas.microsoft.com/office/powerpoint/2012/main" userId="S-1-5-21-93268019-1332177531-9526287-9645" providerId="AD"/>
      </p:ext>
    </p:extLst>
  </p:cmAuthor>
  <p:cmAuthor id="2" name="Anabela Pronto" initials="AP" lastIdx="1" clrIdx="1">
    <p:extLst>
      <p:ext uri="{19B8F6BF-5375-455C-9EA6-DF929625EA0E}">
        <p15:presenceInfo xmlns="" xmlns:p15="http://schemas.microsoft.com/office/powerpoint/2012/main" userId="a204ffa6973f4c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BBDC9"/>
    <a:srgbClr val="FFCC00"/>
    <a:srgbClr val="9F373A"/>
    <a:srgbClr val="FF3300"/>
    <a:srgbClr val="FF9900"/>
    <a:srgbClr val="FF9966"/>
    <a:srgbClr val="FF9999"/>
    <a:srgbClr val="B61A9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C3618-7C79-4456-95EE-298A54A22A48}" v="1" dt="2021-09-17T00:37:46.890"/>
    <p1510:client id="{CB6E9715-5BCD-47C3-ACC5-043FC9877871}" v="2" dt="2021-09-17T00:47:41.964"/>
  </p1510:revLst>
</p1510:revInfo>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1362" autoAdjust="0"/>
  </p:normalViewPr>
  <p:slideViewPr>
    <p:cSldViewPr snapToGrid="0">
      <p:cViewPr>
        <p:scale>
          <a:sx n="75" d="100"/>
          <a:sy n="75" d="100"/>
        </p:scale>
        <p:origin x="-504"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 Artem" userId="c5d5ecf73bab504f" providerId="Windows Live" clId="Web-{CB6E9715-5BCD-47C3-ACC5-043FC9877871}"/>
    <pc:docChg chg="modSld">
      <pc:chgData name="Artem Artem" userId="c5d5ecf73bab504f" providerId="Windows Live" clId="Web-{CB6E9715-5BCD-47C3-ACC5-043FC9877871}" dt="2021-09-17T00:47:41.964" v="0" actId="20577"/>
      <pc:docMkLst>
        <pc:docMk/>
      </pc:docMkLst>
      <pc:sldChg chg="modSp">
        <pc:chgData name="Artem Artem" userId="c5d5ecf73bab504f" providerId="Windows Live" clId="Web-{CB6E9715-5BCD-47C3-ACC5-043FC9877871}" dt="2021-09-17T00:47:41.964" v="0" actId="20577"/>
        <pc:sldMkLst>
          <pc:docMk/>
          <pc:sldMk cId="1034038427" sldId="593"/>
        </pc:sldMkLst>
        <pc:spChg chg="mod">
          <ac:chgData name="Artem Artem" userId="c5d5ecf73bab504f" providerId="Windows Live" clId="Web-{CB6E9715-5BCD-47C3-ACC5-043FC9877871}" dt="2021-09-17T00:47:41.964" v="0" actId="20577"/>
          <ac:spMkLst>
            <pc:docMk/>
            <pc:sldMk cId="1034038427" sldId="593"/>
            <ac:spMk id="6" creationId="{00000000-0000-0000-0000-000000000000}"/>
          </ac:spMkLst>
        </pc:spChg>
      </pc:sldChg>
    </pc:docChg>
  </pc:docChgLst>
  <pc:docChgLst>
    <pc:chgData clId="Web-{075C3618-7C79-4456-95EE-298A54A22A48}"/>
    <pc:docChg chg="modSld">
      <pc:chgData name="" userId="" providerId="" clId="Web-{075C3618-7C79-4456-95EE-298A54A22A48}" dt="2021-09-17T00:37:46.890" v="0" actId="20577"/>
      <pc:docMkLst>
        <pc:docMk/>
      </pc:docMkLst>
      <pc:sldChg chg="modSp">
        <pc:chgData name="" userId="" providerId="" clId="Web-{075C3618-7C79-4456-95EE-298A54A22A48}" dt="2021-09-17T00:37:46.890" v="0" actId="20577"/>
        <pc:sldMkLst>
          <pc:docMk/>
          <pc:sldMk cId="714803104" sldId="259"/>
        </pc:sldMkLst>
        <pc:spChg chg="mod">
          <ac:chgData name="" userId="" providerId="" clId="Web-{075C3618-7C79-4456-95EE-298A54A22A48}" dt="2021-09-17T00:37:46.890" v="0" actId="20577"/>
          <ac:spMkLst>
            <pc:docMk/>
            <pc:sldMk cId="714803104" sldId="259"/>
            <ac:spMk id="4" creationId="{74084241-C3C9-477E-B466-0ABEDD369B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AB05-8786-44C1-BEA1-B731D5698020}" type="datetimeFigureOut">
              <a:rPr lang="en-GB" smtClean="0"/>
              <a:pPr/>
              <a:t>27/09/2021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231AD-335B-404E-8185-D89357637BC2}" type="slidenum">
              <a:rPr lang="en-GB" smtClean="0"/>
              <a:pPr/>
              <a:t>‹#›</a:t>
            </a:fld>
            <a:endParaRPr lang="en-GB"/>
          </a:p>
        </p:txBody>
      </p:sp>
    </p:spTree>
    <p:extLst>
      <p:ext uri="{BB962C8B-B14F-4D97-AF65-F5344CB8AC3E}">
        <p14:creationId xmlns="" xmlns:p14="http://schemas.microsoft.com/office/powerpoint/2010/main" val="251310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Welcome to the training course devoted to the use of ZDM Platform.</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1</a:t>
            </a:fld>
            <a:endParaRPr lang="en-GB"/>
          </a:p>
        </p:txBody>
      </p:sp>
    </p:spTree>
    <p:extLst>
      <p:ext uri="{BB962C8B-B14F-4D97-AF65-F5344CB8AC3E}">
        <p14:creationId xmlns="" xmlns:p14="http://schemas.microsoft.com/office/powerpoint/2010/main" val="388216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core technical features can be summarized in the following bullet-points: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Container first. Each component of ZDMP is designed and developed to be executed inside </a:t>
            </a:r>
            <a:r>
              <a:rPr lang="en-GB" sz="1200" kern="1200" dirty="0" err="1" smtClean="0">
                <a:solidFill>
                  <a:schemeClr val="tx1"/>
                </a:solidFill>
                <a:latin typeface="+mn-lt"/>
                <a:ea typeface="+mn-ea"/>
                <a:cs typeface="+mn-cs"/>
              </a:rPr>
              <a:t>Docker</a:t>
            </a:r>
            <a:r>
              <a:rPr lang="en-GB" sz="1200" kern="1200" dirty="0" smtClean="0">
                <a:solidFill>
                  <a:schemeClr val="tx1"/>
                </a:solidFill>
                <a:latin typeface="+mn-lt"/>
                <a:ea typeface="+mn-ea"/>
                <a:cs typeface="+mn-cs"/>
              </a:rPr>
              <a:t> containers.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Extensibility. Each </a:t>
            </a:r>
            <a:r>
              <a:rPr lang="en-GB" sz="1200" kern="1200" dirty="0" err="1" smtClean="0">
                <a:solidFill>
                  <a:schemeClr val="tx1"/>
                </a:solidFill>
                <a:latin typeface="+mn-lt"/>
                <a:ea typeface="+mn-ea"/>
                <a:cs typeface="+mn-cs"/>
              </a:rPr>
              <a:t>docker</a:t>
            </a:r>
            <a:r>
              <a:rPr lang="en-GB" sz="1200" kern="1200" dirty="0" smtClean="0">
                <a:solidFill>
                  <a:schemeClr val="tx1"/>
                </a:solidFill>
                <a:latin typeface="+mn-lt"/>
                <a:ea typeface="+mn-ea"/>
                <a:cs typeface="+mn-cs"/>
              </a:rPr>
              <a:t> container, or at least those which have something to share, are wrapped in an API, and documented using </a:t>
            </a:r>
            <a:r>
              <a:rPr lang="en-GB" sz="1200" kern="1200" dirty="0" err="1" smtClean="0">
                <a:solidFill>
                  <a:schemeClr val="tx1"/>
                </a:solidFill>
                <a:latin typeface="+mn-lt"/>
                <a:ea typeface="+mn-ea"/>
                <a:cs typeface="+mn-cs"/>
              </a:rPr>
              <a:t>OpenAPI</a:t>
            </a:r>
            <a:r>
              <a:rPr lang="en-GB" sz="1200" kern="1200" dirty="0" smtClean="0">
                <a:solidFill>
                  <a:schemeClr val="tx1"/>
                </a:solidFill>
                <a:latin typeface="+mn-lt"/>
                <a:ea typeface="+mn-ea"/>
                <a:cs typeface="+mn-cs"/>
              </a:rPr>
              <a:t> specification. Moreover, core functionalities can be extended by purchasing new components in the marketplace.</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Distributed Architecture. Every component is designed to be executed in a distributed way. For that, ZDMP uses orchestration technologies like </a:t>
            </a:r>
            <a:r>
              <a:rPr lang="en-GB" sz="1200" kern="1200" dirty="0" err="1" smtClean="0">
                <a:solidFill>
                  <a:schemeClr val="tx1"/>
                </a:solidFill>
                <a:latin typeface="+mn-lt"/>
                <a:ea typeface="+mn-ea"/>
                <a:cs typeface="+mn-cs"/>
              </a:rPr>
              <a:t>Docker</a:t>
            </a:r>
            <a:r>
              <a:rPr lang="en-GB" sz="1200" kern="1200" dirty="0" smtClean="0">
                <a:solidFill>
                  <a:schemeClr val="tx1"/>
                </a:solidFill>
                <a:latin typeface="+mn-lt"/>
                <a:ea typeface="+mn-ea"/>
                <a:cs typeface="+mn-cs"/>
              </a:rPr>
              <a:t> Swarm and </a:t>
            </a:r>
            <a:r>
              <a:rPr lang="en-GB" sz="1200" kern="1200" dirty="0" err="1" smtClean="0">
                <a:solidFill>
                  <a:schemeClr val="tx1"/>
                </a:solidFill>
                <a:latin typeface="+mn-lt"/>
                <a:ea typeface="+mn-ea"/>
                <a:cs typeface="+mn-cs"/>
              </a:rPr>
              <a:t>Kubernetes</a:t>
            </a:r>
            <a:r>
              <a:rPr lang="en-GB"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err="1" smtClean="0">
                <a:solidFill>
                  <a:schemeClr val="tx1"/>
                </a:solidFill>
                <a:latin typeface="+mn-lt"/>
                <a:ea typeface="+mn-ea"/>
                <a:cs typeface="+mn-cs"/>
              </a:rPr>
              <a:t>Composability</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can be seen as building blocks, which can be composed in different manners. For that reason, ZDMP’s components are </a:t>
            </a:r>
            <a:r>
              <a:rPr lang="en-GB" sz="1200" kern="1200" dirty="0" err="1" smtClean="0">
                <a:solidFill>
                  <a:schemeClr val="tx1"/>
                </a:solidFill>
                <a:latin typeface="+mn-lt"/>
                <a:ea typeface="+mn-ea"/>
                <a:cs typeface="+mn-cs"/>
              </a:rPr>
              <a:t>composable</a:t>
            </a:r>
            <a:r>
              <a:rPr lang="en-GB" sz="1200" kern="1200" dirty="0" smtClean="0">
                <a:solidFill>
                  <a:schemeClr val="tx1"/>
                </a:solidFill>
                <a:latin typeface="+mn-lt"/>
                <a:ea typeface="+mn-ea"/>
                <a:cs typeface="+mn-cs"/>
              </a:rPr>
              <a:t> through a service and message bus.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Security. ZDMP includes several security controls, for instance: centralised authentication and authorisation, secure communications through SSL, continuously monitoring, etc.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Big Data and AI Driven. ZDMP provides infrastructure, tools and pipelines to support a wide </a:t>
            </a:r>
            <a:r>
              <a:rPr lang="en-GB" sz="1200" kern="1200" dirty="0" err="1" smtClean="0">
                <a:solidFill>
                  <a:schemeClr val="tx1"/>
                </a:solidFill>
                <a:latin typeface="+mn-lt"/>
                <a:ea typeface="+mn-ea"/>
                <a:cs typeface="+mn-cs"/>
              </a:rPr>
              <a:t>catalog</a:t>
            </a:r>
            <a:r>
              <a:rPr lang="en-GB" sz="1200" kern="1200" dirty="0" smtClean="0">
                <a:solidFill>
                  <a:schemeClr val="tx1"/>
                </a:solidFill>
                <a:latin typeface="+mn-lt"/>
                <a:ea typeface="+mn-ea"/>
                <a:cs typeface="+mn-cs"/>
              </a:rPr>
              <a:t> of AI models, which uses Big Data tools.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Connectivity. Ready to connect with the most used industry protocols.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Developer experience oriented. ZDMP provides several tools to ease the development of new components.</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Interoperability. ZDMP can be connected to other platforms through the API’s.</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10</a:t>
            </a:fld>
            <a:endParaRPr lang="en-GB"/>
          </a:p>
        </p:txBody>
      </p:sp>
    </p:spTree>
    <p:extLst>
      <p:ext uri="{BB962C8B-B14F-4D97-AF65-F5344CB8AC3E}">
        <p14:creationId xmlns="" xmlns:p14="http://schemas.microsoft.com/office/powerpoint/2010/main" val="897165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next chapter provides more details about the way of how to use the ZDM platform.</a:t>
            </a:r>
            <a:endParaRPr lang="ru-RU" dirty="0"/>
          </a:p>
        </p:txBody>
      </p:sp>
      <p:sp>
        <p:nvSpPr>
          <p:cNvPr id="4" name="Номер слайда 3"/>
          <p:cNvSpPr>
            <a:spLocks noGrp="1"/>
          </p:cNvSpPr>
          <p:nvPr>
            <p:ph type="sldNum" sz="quarter" idx="10"/>
          </p:nvPr>
        </p:nvSpPr>
        <p:spPr/>
        <p:txBody>
          <a:bodyPr/>
          <a:lstStyle/>
          <a:p>
            <a:fld id="{7F5231AD-335B-404E-8185-D89357637BC2}"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Here you can see the generic view of ZDM platform’s architecture.</a:t>
            </a:r>
            <a:r>
              <a:rPr lang="en-GB" sz="1200" b="1"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ZDMP is </a:t>
            </a:r>
            <a:r>
              <a:rPr lang="en-US" sz="1200" kern="1200" dirty="0" smtClean="0">
                <a:solidFill>
                  <a:schemeClr val="tx1"/>
                </a:solidFill>
                <a:latin typeface="+mn-lt"/>
                <a:ea typeface="+mn-ea"/>
                <a:cs typeface="+mn-cs"/>
              </a:rPr>
              <a:t>based on a federated architecture, which consists of several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split into the following architectural building blocks: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Developer Tier (Design-time): These components aide in the production of </a:t>
            </a:r>
            <a:r>
              <a:rPr lang="en-US" sz="1200" kern="1200" dirty="0" err="1" smtClean="0">
                <a:solidFill>
                  <a:schemeClr val="tx1"/>
                </a:solidFill>
                <a:latin typeface="+mn-lt"/>
                <a:ea typeface="+mn-ea"/>
                <a:cs typeface="+mn-cs"/>
              </a:rPr>
              <a:t>containerised</a:t>
            </a:r>
            <a:r>
              <a:rPr lang="en-US" sz="1200" kern="1200" dirty="0" smtClean="0">
                <a:solidFill>
                  <a:schemeClr val="tx1"/>
                </a:solidFill>
                <a:latin typeface="+mn-lt"/>
                <a:ea typeface="+mn-ea"/>
                <a:cs typeface="+mn-cs"/>
              </a:rPr>
              <a:t> applications for zero defect manufacturing – </a:t>
            </a:r>
            <a:r>
              <a:rPr lang="en-US" sz="1200" kern="1200" dirty="0" err="1" smtClean="0">
                <a:solidFill>
                  <a:schemeClr val="tx1"/>
                </a:solidFill>
                <a:latin typeface="+mn-lt"/>
                <a:ea typeface="+mn-ea"/>
                <a:cs typeface="+mn-cs"/>
              </a:rPr>
              <a:t>zApps</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Enterprise Tier (Use-time): These components assist the run-time;</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Platform Tier (Run-time): This is where </a:t>
            </a:r>
            <a:r>
              <a:rPr lang="en-US" sz="1200" kern="1200" dirty="0" err="1" smtClean="0">
                <a:solidFill>
                  <a:schemeClr val="tx1"/>
                </a:solidFill>
                <a:latin typeface="+mn-lt"/>
                <a:ea typeface="+mn-ea"/>
                <a:cs typeface="+mn-cs"/>
              </a:rPr>
              <a:t>zApps</a:t>
            </a:r>
            <a:r>
              <a:rPr lang="en-US" sz="1200" kern="1200" dirty="0" smtClean="0">
                <a:solidFill>
                  <a:schemeClr val="tx1"/>
                </a:solidFill>
                <a:latin typeface="+mn-lt"/>
                <a:ea typeface="+mn-ea"/>
                <a:cs typeface="+mn-cs"/>
              </a:rPr>
              <a:t> are installed. This component consists of run-time services to provide a base level functionality for ZDMP;</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Edge Tier (Run-time): This is composed of the Distributed Computing component, which allows certain </a:t>
            </a:r>
            <a:r>
              <a:rPr lang="en-US" sz="1200" kern="1200" dirty="0" err="1" smtClean="0">
                <a:solidFill>
                  <a:schemeClr val="tx1"/>
                </a:solidFill>
                <a:latin typeface="+mn-lt"/>
                <a:ea typeface="+mn-ea"/>
                <a:cs typeface="+mn-cs"/>
              </a:rPr>
              <a:t>zApps</a:t>
            </a:r>
            <a:r>
              <a:rPr lang="en-US" sz="1200" kern="1200" dirty="0" smtClean="0">
                <a:solidFill>
                  <a:schemeClr val="tx1"/>
                </a:solidFill>
                <a:latin typeface="+mn-lt"/>
                <a:ea typeface="+mn-ea"/>
                <a:cs typeface="+mn-cs"/>
              </a:rPr>
              <a:t> to be run at different locations of the system for performance gains.</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12</a:t>
            </a:fld>
            <a:endParaRPr lang="en-GB"/>
          </a:p>
        </p:txBody>
      </p:sp>
    </p:spTree>
    <p:extLst>
      <p:ext uri="{BB962C8B-B14F-4D97-AF65-F5344CB8AC3E}">
        <p14:creationId xmlns="" xmlns:p14="http://schemas.microsoft.com/office/powerpoint/2010/main" val="307230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main entities of the ZDM platform’s architecture are the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that can belong to one of the 4 functional blocks mentioned before. </a:t>
            </a:r>
            <a:r>
              <a:rPr lang="en-US" sz="1200" kern="1200" dirty="0" smtClean="0">
                <a:solidFill>
                  <a:schemeClr val="tx1"/>
                </a:solidFill>
                <a:latin typeface="+mn-lt"/>
                <a:ea typeface="+mn-ea"/>
                <a:cs typeface="+mn-cs"/>
              </a:rPr>
              <a:t>ZDMP deals with several types of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which are classified in respect to different qualities of each </a:t>
            </a:r>
            <a:r>
              <a:rPr lang="en-US" sz="1200" kern="1200" dirty="0" err="1" smtClean="0">
                <a:solidFill>
                  <a:schemeClr val="tx1"/>
                </a:solidFill>
                <a:latin typeface="+mn-lt"/>
                <a:ea typeface="+mn-ea"/>
                <a:cs typeface="+mn-cs"/>
              </a:rPr>
              <a:t>zComponent</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End-User Application in its Own Right: this means that the applications could be applied by a user although the application may still be dependent on other resources (APIs, etc).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Callable Service: typically, applications may be downloaded and put in a user environment; however, services may then be called as they may run solely in someone else’s environment – e.g. in another factory.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Intrinsic in the ZDMP Ecosystem: this implies that the project builds/buys this service/component and it would (always) form part of the platform</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Standalone from the ZDMP Platform: some components may be run separately to the instance of the platform.</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Available in the Marketplace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Largely Created in Project</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13</a:t>
            </a:fld>
            <a:endParaRPr lang="en-GB"/>
          </a:p>
        </p:txBody>
      </p:sp>
    </p:spTree>
    <p:extLst>
      <p:ext uri="{BB962C8B-B14F-4D97-AF65-F5344CB8AC3E}">
        <p14:creationId xmlns="" xmlns:p14="http://schemas.microsoft.com/office/powerpoint/2010/main" val="897165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ZDM platform is comprised of different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providing different functionalities, more information about the available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and how they are correlated with each other can be found at the official web page of ZDMP.</a:t>
            </a:r>
            <a:endParaRPr lang="ru-R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ZDM platform can be deployed both: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Locally, in the local infrastructure;</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On Cloud, in the cloud infrastructure.</a:t>
            </a:r>
            <a:endParaRPr lang="ru-RU"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Some documents that might be helpful in better understanding of ZDM platform are available in the following sections of ZDMP official web page </a:t>
            </a:r>
            <a:r>
              <a:rPr lang="en-GB" sz="1200" i="1" kern="1200" dirty="0" smtClean="0">
                <a:solidFill>
                  <a:schemeClr val="tx1"/>
                </a:solidFill>
                <a:latin typeface="+mn-lt"/>
                <a:ea typeface="+mn-ea"/>
                <a:cs typeface="+mn-cs"/>
              </a:rPr>
              <a:t>Publications -&gt; Outcomes</a:t>
            </a:r>
            <a:r>
              <a:rPr lang="en-GB"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D4.3a: Global Architecture Specification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D2.4: Manufacturing Reference Model Analysis Document D4.4a: Functional Specification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D4.4a: Functional Specification</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14</a:t>
            </a:fld>
            <a:endParaRPr lang="en-GB"/>
          </a:p>
        </p:txBody>
      </p:sp>
    </p:spTree>
    <p:extLst>
      <p:ext uri="{BB962C8B-B14F-4D97-AF65-F5344CB8AC3E}">
        <p14:creationId xmlns="" xmlns:p14="http://schemas.microsoft.com/office/powerpoint/2010/main" val="89716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final chapter contains the conclusions for the presented training course.</a:t>
            </a:r>
            <a:endParaRPr lang="ru-RU" dirty="0"/>
          </a:p>
        </p:txBody>
      </p:sp>
      <p:sp>
        <p:nvSpPr>
          <p:cNvPr id="4" name="Номер слайда 3"/>
          <p:cNvSpPr>
            <a:spLocks noGrp="1"/>
          </p:cNvSpPr>
          <p:nvPr>
            <p:ph type="sldNum" sz="quarter" idx="10"/>
          </p:nvPr>
        </p:nvSpPr>
        <p:spPr/>
        <p:txBody>
          <a:bodyPr/>
          <a:lstStyle/>
          <a:p>
            <a:fld id="{7F5231AD-335B-404E-8185-D89357637BC2}"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following bullet points reveal the main ideas of the current training course: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The ZDM platform has the federated structure, where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create the backbone of platform offering the required functionality for its functioning.</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All the details on how to install and use the ZDM Platform and namely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including the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that are vital for the functioning of other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are explained in details at the official web page of ZDMP https://www.zdmp.eu/documentation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ZDM platform is comprised of run- and design time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ZDM platform can be deployed both locally – in the local infrastructure, as well as in the cloud infrastructure.</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Modular structure of ZDM Platform allows the user, besides “mandatory”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to select exact the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that provide the necessary functionality.</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16</a:t>
            </a:fld>
            <a:endParaRPr lang="en-GB"/>
          </a:p>
        </p:txBody>
      </p:sp>
    </p:spTree>
    <p:extLst>
      <p:ext uri="{BB962C8B-B14F-4D97-AF65-F5344CB8AC3E}">
        <p14:creationId xmlns="" xmlns:p14="http://schemas.microsoft.com/office/powerpoint/2010/main" val="89716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content of the current course includes the following chapters: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introduction giving the understanding of what the ZDM platform, target audience and general objectives, (ii) technical specifications and requirements, (iii) how the ZDM platform can be used and the last chapter (iv) conclusions.</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2</a:t>
            </a:fld>
            <a:endParaRPr lang="en-GB"/>
          </a:p>
        </p:txBody>
      </p:sp>
    </p:spTree>
    <p:extLst>
      <p:ext uri="{BB962C8B-B14F-4D97-AF65-F5344CB8AC3E}">
        <p14:creationId xmlns="" xmlns:p14="http://schemas.microsoft.com/office/powerpoint/2010/main" val="307230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objectives of the current training course include the following points: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To give an understanding of what the ZDM platform is;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Give an overview of the elements of the platform; </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Present the architecture of the platform and explain the separation of the platform components on run- and design time;</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Present the alignment of ZDM platform architecture to some reference models.</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document might be of particular interest for the following audience:</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Manufacturing users who are seeking  for the scalable, interoperable and modular solutions;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System integrators who are interested in bringing together  disparate systems/components;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Developers who are interested in design of new </a:t>
            </a:r>
            <a:r>
              <a:rPr lang="en-US" sz="1200" kern="1200" dirty="0" err="1" smtClean="0">
                <a:solidFill>
                  <a:schemeClr val="tx1"/>
                </a:solidFill>
                <a:latin typeface="+mn-lt"/>
                <a:ea typeface="+mn-ea"/>
                <a:cs typeface="+mn-cs"/>
              </a:rPr>
              <a:t>zApps</a:t>
            </a:r>
            <a:r>
              <a:rPr lang="en-US" sz="1200" kern="1200" dirty="0" smtClean="0">
                <a:solidFill>
                  <a:schemeClr val="tx1"/>
                </a:solidFill>
                <a:latin typeface="+mn-lt"/>
                <a:ea typeface="+mn-ea"/>
                <a:cs typeface="+mn-cs"/>
              </a:rPr>
              <a:t> using the functionality offered by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Students and teachers that can use ZDMP platform for educational purposes;</a:t>
            </a:r>
            <a:endParaRPr lang="ru-RU" sz="1200" kern="1200" dirty="0" smtClean="0">
              <a:solidFill>
                <a:schemeClr val="tx1"/>
              </a:solidFill>
              <a:latin typeface="+mn-lt"/>
              <a:ea typeface="+mn-ea"/>
              <a:cs typeface="+mn-cs"/>
            </a:endParaRPr>
          </a:p>
          <a:p>
            <a:pPr lvl="1">
              <a:buFont typeface="Wingdings" pitchFamily="2" charset="2"/>
              <a:buChar char="Ø"/>
            </a:pPr>
            <a:r>
              <a:rPr lang="en-US" sz="1200" kern="1200" dirty="0" smtClean="0">
                <a:solidFill>
                  <a:schemeClr val="tx1"/>
                </a:solidFill>
                <a:latin typeface="+mn-lt"/>
                <a:ea typeface="+mn-ea"/>
                <a:cs typeface="+mn-cs"/>
              </a:rPr>
              <a:t>Researchers, who want to install and try the platform or some </a:t>
            </a:r>
            <a:r>
              <a:rPr lang="en-US" sz="1200" kern="1200" dirty="0" err="1" smtClean="0">
                <a:solidFill>
                  <a:schemeClr val="tx1"/>
                </a:solidFill>
                <a:latin typeface="+mn-lt"/>
                <a:ea typeface="+mn-ea"/>
                <a:cs typeface="+mn-cs"/>
              </a:rPr>
              <a:t>zComponents</a:t>
            </a:r>
            <a:r>
              <a:rPr lang="en-US" sz="1200" kern="1200" dirty="0" smtClean="0">
                <a:solidFill>
                  <a:schemeClr val="tx1"/>
                </a:solidFill>
                <a:latin typeface="+mn-lt"/>
                <a:ea typeface="+mn-ea"/>
                <a:cs typeface="+mn-cs"/>
              </a:rPr>
              <a:t> for </a:t>
            </a:r>
            <a:r>
              <a:rPr lang="en-US" sz="1200" kern="1200" smtClean="0">
                <a:solidFill>
                  <a:schemeClr val="tx1"/>
                </a:solidFill>
                <a:latin typeface="+mn-lt"/>
                <a:ea typeface="+mn-ea"/>
                <a:cs typeface="+mn-cs"/>
              </a:rPr>
              <a:t>their research.</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3</a:t>
            </a:fld>
            <a:endParaRPr lang="en-GB"/>
          </a:p>
        </p:txBody>
      </p:sp>
    </p:spTree>
    <p:extLst>
      <p:ext uri="{BB962C8B-B14F-4D97-AF65-F5344CB8AC3E}">
        <p14:creationId xmlns="" xmlns:p14="http://schemas.microsoft.com/office/powerpoint/2010/main" val="89716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smtClean="0">
                <a:solidFill>
                  <a:schemeClr val="tx1"/>
                </a:solidFill>
                <a:latin typeface="+mn-lt"/>
                <a:ea typeface="+mn-ea"/>
                <a:cs typeface="+mn-cs"/>
              </a:rPr>
              <a:t>ZDM platform has strong relation to such concepts as Internet of Things and Cyber Physical Systems. In this regard, it is important to analyse some related reference models or architectures to see the similarities and differences. The results of the ZDMP alignment to the IIoT architecture pattern have the following structure:</a:t>
            </a:r>
            <a:endParaRPr lang="ru-RU" sz="1200" kern="1200" smtClean="0">
              <a:solidFill>
                <a:schemeClr val="tx1"/>
              </a:solidFill>
              <a:latin typeface="+mn-lt"/>
              <a:ea typeface="+mn-ea"/>
              <a:cs typeface="+mn-cs"/>
            </a:endParaRPr>
          </a:p>
          <a:p>
            <a:pPr lvl="1">
              <a:buFont typeface="Wingdings" pitchFamily="2" charset="2"/>
              <a:buChar char="Ø"/>
            </a:pPr>
            <a:r>
              <a:rPr lang="en-US" sz="1200" b="1" kern="1200" smtClean="0">
                <a:solidFill>
                  <a:schemeClr val="tx1"/>
                </a:solidFill>
                <a:latin typeface="+mn-lt"/>
                <a:ea typeface="+mn-ea"/>
                <a:cs typeface="+mn-cs"/>
              </a:rPr>
              <a:t>Edge tier</a:t>
            </a:r>
            <a:r>
              <a:rPr lang="en-US" sz="1200" kern="1200" smtClean="0">
                <a:solidFill>
                  <a:schemeClr val="tx1"/>
                </a:solidFill>
                <a:latin typeface="+mn-lt"/>
                <a:ea typeface="+mn-ea"/>
                <a:cs typeface="+mn-cs"/>
              </a:rPr>
              <a:t> encompasses data acquisition and IIoT, since industrial sensors, actuators, and control data are the most relevant sources of information in ZDMP. Communication is bidirectional, since some of the use cases presented in the previous section presented the requirement to set up values on machines based on the results of analysis.</a:t>
            </a:r>
            <a:endParaRPr lang="ru-RU" sz="1200" kern="1200" smtClean="0">
              <a:solidFill>
                <a:schemeClr val="tx1"/>
              </a:solidFill>
              <a:latin typeface="+mn-lt"/>
              <a:ea typeface="+mn-ea"/>
              <a:cs typeface="+mn-cs"/>
            </a:endParaRPr>
          </a:p>
          <a:p>
            <a:pPr lvl="1">
              <a:buFont typeface="Wingdings" pitchFamily="2" charset="2"/>
              <a:buChar char="Ø"/>
            </a:pPr>
            <a:r>
              <a:rPr lang="en-US" sz="1200" b="1" kern="1200" smtClean="0">
                <a:solidFill>
                  <a:schemeClr val="tx1"/>
                </a:solidFill>
                <a:latin typeface="+mn-lt"/>
                <a:ea typeface="+mn-ea"/>
                <a:cs typeface="+mn-cs"/>
              </a:rPr>
              <a:t>Platform tier</a:t>
            </a:r>
            <a:r>
              <a:rPr lang="en-US" sz="1200" kern="1200" smtClean="0">
                <a:solidFill>
                  <a:schemeClr val="tx1"/>
                </a:solidFill>
                <a:latin typeface="+mn-lt"/>
                <a:ea typeface="+mn-ea"/>
                <a:cs typeface="+mn-cs"/>
              </a:rPr>
              <a:t> has data harmonisation and Interoperability, AI and analytics, orchestration, monitoring, and alerting, although these functionalities can be decentralised and, to some extent, be available at the edge tier (i.e. Distributed and Autonomous Computing).</a:t>
            </a:r>
            <a:endParaRPr lang="ru-RU" sz="1200" kern="1200" smtClean="0">
              <a:solidFill>
                <a:schemeClr val="tx1"/>
              </a:solidFill>
              <a:latin typeface="+mn-lt"/>
              <a:ea typeface="+mn-ea"/>
              <a:cs typeface="+mn-cs"/>
            </a:endParaRPr>
          </a:p>
          <a:p>
            <a:pPr lvl="1">
              <a:buFont typeface="Wingdings" pitchFamily="2" charset="2"/>
              <a:buChar char="Ø"/>
            </a:pPr>
            <a:r>
              <a:rPr lang="en-US" sz="1200" kern="1200" smtClean="0">
                <a:solidFill>
                  <a:schemeClr val="tx1"/>
                </a:solidFill>
                <a:latin typeface="+mn-lt"/>
                <a:ea typeface="+mn-ea"/>
                <a:cs typeface="+mn-cs"/>
              </a:rPr>
              <a:t>At the </a:t>
            </a:r>
            <a:r>
              <a:rPr lang="en-US" sz="1200" b="1" kern="1200" smtClean="0">
                <a:solidFill>
                  <a:schemeClr val="tx1"/>
                </a:solidFill>
                <a:latin typeface="+mn-lt"/>
                <a:ea typeface="+mn-ea"/>
                <a:cs typeface="+mn-cs"/>
              </a:rPr>
              <a:t>Enterprise tier </a:t>
            </a:r>
            <a:r>
              <a:rPr lang="en-US" sz="1200" kern="1200" smtClean="0">
                <a:solidFill>
                  <a:schemeClr val="tx1"/>
                </a:solidFill>
                <a:latin typeface="+mn-lt"/>
                <a:ea typeface="+mn-ea"/>
                <a:cs typeface="+mn-cs"/>
              </a:rPr>
              <a:t>are the ZDMP applications that use the different service APIs and implement the user interfaces. Platform Integration and Federation and Inter-Platform Interoperability exchange data with external services and also located at the enterprise tier.</a:t>
            </a:r>
            <a:endParaRPr lang="ru-RU"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Please, note that some aspects of the ZDMP Platform (e.g. application development and discovery) are external to the enterprise layer. Thus these aspects are considered outside of the three tier architectural model and correspondingly differentiated from the Enterprise layer.</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4</a:t>
            </a:fld>
            <a:endParaRPr lang="en-GB"/>
          </a:p>
        </p:txBody>
      </p:sp>
    </p:spTree>
    <p:extLst>
      <p:ext uri="{BB962C8B-B14F-4D97-AF65-F5344CB8AC3E}">
        <p14:creationId xmlns="" xmlns:p14="http://schemas.microsoft.com/office/powerpoint/2010/main" val="89716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Here a tentative (non-binding) alignment of the main high-level functional blocks of the ZDMP system architecture to the </a:t>
            </a:r>
            <a:r>
              <a:rPr lang="en-GB" sz="1200" kern="1200" dirty="0" err="1" smtClean="0">
                <a:solidFill>
                  <a:schemeClr val="tx1"/>
                </a:solidFill>
                <a:latin typeface="+mn-lt"/>
                <a:ea typeface="+mn-ea"/>
                <a:cs typeface="+mn-cs"/>
              </a:rPr>
              <a:t>IIoT</a:t>
            </a:r>
            <a:r>
              <a:rPr lang="en-GB" sz="1200" kern="1200" dirty="0" smtClean="0">
                <a:solidFill>
                  <a:schemeClr val="tx1"/>
                </a:solidFill>
                <a:latin typeface="+mn-lt"/>
                <a:ea typeface="+mn-ea"/>
                <a:cs typeface="+mn-cs"/>
              </a:rPr>
              <a:t> architecture can be seen. The ZDMP platform provides a marketplace and Software Development Kit (SDK) to develop applications to realize the zero-defects manufacturing paradigm in manufacturing companies. The ecosystem is supported with a portal and engagement hub to promote the collaboration between stakeholders (mainly software developers and manufacturing companies). Some aspects of the ZDMP Platform (mainly development engagement, application development, and discovery) are external to the enterprise that instantiates the </a:t>
            </a:r>
            <a:r>
              <a:rPr lang="en-GB" sz="1200" kern="1200" dirty="0" err="1" smtClean="0">
                <a:solidFill>
                  <a:schemeClr val="tx1"/>
                </a:solidFill>
                <a:latin typeface="+mn-lt"/>
                <a:ea typeface="+mn-ea"/>
                <a:cs typeface="+mn-cs"/>
              </a:rPr>
              <a:t>IIoT</a:t>
            </a:r>
            <a:r>
              <a:rPr lang="en-GB" sz="1200" kern="1200" dirty="0" smtClean="0">
                <a:solidFill>
                  <a:schemeClr val="tx1"/>
                </a:solidFill>
                <a:latin typeface="+mn-lt"/>
                <a:ea typeface="+mn-ea"/>
                <a:cs typeface="+mn-cs"/>
              </a:rPr>
              <a:t> system and thus out of the scope of IIRA’s global architectural pattern.</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5</a:t>
            </a:fld>
            <a:endParaRPr lang="en-GB"/>
          </a:p>
        </p:txBody>
      </p:sp>
    </p:spTree>
    <p:extLst>
      <p:ext uri="{BB962C8B-B14F-4D97-AF65-F5344CB8AC3E}">
        <p14:creationId xmlns="" xmlns:p14="http://schemas.microsoft.com/office/powerpoint/2010/main" val="897165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next chapter addresses the technical specifications of the ZDM platform.</a:t>
            </a:r>
            <a:endParaRPr lang="ru-RU" dirty="0"/>
          </a:p>
        </p:txBody>
      </p:sp>
      <p:sp>
        <p:nvSpPr>
          <p:cNvPr id="4" name="Номер слайда 3"/>
          <p:cNvSpPr>
            <a:spLocks noGrp="1"/>
          </p:cNvSpPr>
          <p:nvPr>
            <p:ph type="sldNum" sz="quarter" idx="10"/>
          </p:nvPr>
        </p:nvSpPr>
        <p:spPr/>
        <p:txBody>
          <a:bodyPr/>
          <a:lstStyle/>
          <a:p>
            <a:fld id="{7F5231AD-335B-404E-8185-D89357637BC2}"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The ZDM platform architecture consists of the four main blocks: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Enterprise Tier, (ii) Developer Tier, (iii) Platform Tier and (iv) Edge Tier. Moreover, the external entities, such as external platforms or factory systems providing data to the ZDM platform are considered in the current slide. The boxes of the architecture have the following meaning:</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Red box: This box represents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at run-time</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White box: This box represents the user interface of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Green box: This box represents external providers of certain tasks, e.g. an External Payment Provider or and External Messaging Provider </a:t>
            </a:r>
            <a:endParaRPr lang="ru-RU" sz="1200" kern="1200" dirty="0" smtClean="0">
              <a:solidFill>
                <a:schemeClr val="tx1"/>
              </a:solidFill>
              <a:latin typeface="+mn-lt"/>
              <a:ea typeface="+mn-ea"/>
              <a:cs typeface="+mn-cs"/>
            </a:endParaRPr>
          </a:p>
          <a:p>
            <a:pPr lvl="1">
              <a:buFont typeface="Wingdings" pitchFamily="2" charset="2"/>
              <a:buChar char="Ø"/>
            </a:pPr>
            <a:r>
              <a:rPr lang="en-GB" sz="1200" kern="1200" dirty="0" smtClean="0">
                <a:solidFill>
                  <a:schemeClr val="tx1"/>
                </a:solidFill>
                <a:latin typeface="+mn-lt"/>
                <a:ea typeface="+mn-ea"/>
                <a:cs typeface="+mn-cs"/>
              </a:rPr>
              <a:t>Orange box: This box represents a </a:t>
            </a:r>
            <a:r>
              <a:rPr lang="en-GB" sz="1200" kern="1200" dirty="0" err="1" smtClean="0">
                <a:solidFill>
                  <a:schemeClr val="tx1"/>
                </a:solidFill>
                <a:latin typeface="+mn-lt"/>
                <a:ea typeface="+mn-ea"/>
                <a:cs typeface="+mn-cs"/>
              </a:rPr>
              <a:t>zComponent</a:t>
            </a:r>
            <a:r>
              <a:rPr lang="en-GB" sz="1200" kern="1200" dirty="0" smtClean="0">
                <a:solidFill>
                  <a:schemeClr val="tx1"/>
                </a:solidFill>
                <a:latin typeface="+mn-lt"/>
                <a:ea typeface="+mn-ea"/>
                <a:cs typeface="+mn-cs"/>
              </a:rPr>
              <a:t> from the Developer Tier that are used to design </a:t>
            </a:r>
            <a:r>
              <a:rPr lang="en-GB" sz="1200" kern="1200" dirty="0" err="1" smtClean="0">
                <a:solidFill>
                  <a:schemeClr val="tx1"/>
                </a:solidFill>
                <a:latin typeface="+mn-lt"/>
                <a:ea typeface="+mn-ea"/>
                <a:cs typeface="+mn-cs"/>
              </a:rPr>
              <a:t>zApps</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7</a:t>
            </a:fld>
            <a:endParaRPr lang="en-GB"/>
          </a:p>
        </p:txBody>
      </p:sp>
    </p:spTree>
    <p:extLst>
      <p:ext uri="{BB962C8B-B14F-4D97-AF65-F5344CB8AC3E}">
        <p14:creationId xmlns="" xmlns:p14="http://schemas.microsoft.com/office/powerpoint/2010/main" val="307230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All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are divided onto run-, design- and use-time, while the use-time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are rather the auxiliary components providing supporting functionality. Some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are only design or run-time, other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 belong to both run- and design time, such as Data Harmonization component. The design time components are used to build a model that will be executed at run-time. An example can be the AI models that are build within AI-Analytics Designer, and afterwards are deployed using AI-</a:t>
            </a:r>
            <a:r>
              <a:rPr lang="en-GB" sz="1200" kern="1200" dirty="0" err="1" smtClean="0">
                <a:solidFill>
                  <a:schemeClr val="tx1"/>
                </a:solidFill>
                <a:latin typeface="+mn-lt"/>
                <a:ea typeface="+mn-ea"/>
                <a:cs typeface="+mn-cs"/>
              </a:rPr>
              <a:t>Anlytics</a:t>
            </a:r>
            <a:r>
              <a:rPr lang="en-GB" sz="1200" kern="1200" dirty="0" smtClean="0">
                <a:solidFill>
                  <a:schemeClr val="tx1"/>
                </a:solidFill>
                <a:latin typeface="+mn-lt"/>
                <a:ea typeface="+mn-ea"/>
                <a:cs typeface="+mn-cs"/>
              </a:rPr>
              <a:t> Runtime and fed with the real-time data acquired from edge devices installed in the industrial environment. Here, you can see the global architecture at design-time with corresponding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8</a:t>
            </a:fld>
            <a:endParaRPr lang="en-GB"/>
          </a:p>
        </p:txBody>
      </p:sp>
    </p:spTree>
    <p:extLst>
      <p:ext uri="{BB962C8B-B14F-4D97-AF65-F5344CB8AC3E}">
        <p14:creationId xmlns="" xmlns:p14="http://schemas.microsoft.com/office/powerpoint/2010/main" val="897165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Here you can see the architecture at run-time with corresponding </a:t>
            </a:r>
            <a:r>
              <a:rPr lang="en-GB" sz="1200" kern="1200" dirty="0" err="1" smtClean="0">
                <a:solidFill>
                  <a:schemeClr val="tx1"/>
                </a:solidFill>
                <a:latin typeface="+mn-lt"/>
                <a:ea typeface="+mn-ea"/>
                <a:cs typeface="+mn-cs"/>
              </a:rPr>
              <a:t>zComponents</a:t>
            </a:r>
            <a:r>
              <a:rPr lang="en-GB" sz="1200" kern="1200" dirty="0" smtClean="0">
                <a:solidFill>
                  <a:schemeClr val="tx1"/>
                </a:solidFill>
                <a:latin typeface="+mn-lt"/>
                <a:ea typeface="+mn-ea"/>
                <a:cs typeface="+mn-cs"/>
              </a:rPr>
              <a:t>.</a:t>
            </a:r>
            <a:endParaRPr lang="pt-PT" dirty="0"/>
          </a:p>
        </p:txBody>
      </p:sp>
      <p:sp>
        <p:nvSpPr>
          <p:cNvPr id="4" name="Slide Number Placeholder 3"/>
          <p:cNvSpPr>
            <a:spLocks noGrp="1"/>
          </p:cNvSpPr>
          <p:nvPr>
            <p:ph type="sldNum" sz="quarter" idx="5"/>
          </p:nvPr>
        </p:nvSpPr>
        <p:spPr/>
        <p:txBody>
          <a:bodyPr/>
          <a:lstStyle/>
          <a:p>
            <a:fld id="{7F5231AD-335B-404E-8185-D89357637BC2}" type="slidenum">
              <a:rPr lang="en-GB" smtClean="0"/>
              <a:pPr/>
              <a:t>9</a:t>
            </a:fld>
            <a:endParaRPr lang="en-GB"/>
          </a:p>
        </p:txBody>
      </p:sp>
    </p:spTree>
    <p:extLst>
      <p:ext uri="{BB962C8B-B14F-4D97-AF65-F5344CB8AC3E}">
        <p14:creationId xmlns="" xmlns:p14="http://schemas.microsoft.com/office/powerpoint/2010/main" val="897165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 xmlns:p14="http://schemas.microsoft.com/office/powerpoint/2010/main" val="137751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2 Columns</a:t>
            </a:r>
            <a:endParaRPr lang="en-GB" dirty="0"/>
          </a:p>
        </p:txBody>
      </p:sp>
      <p:sp>
        <p:nvSpPr>
          <p:cNvPr id="6" name="Content Placeholder 10">
            <a:extLst>
              <a:ext uri="{FF2B5EF4-FFF2-40B4-BE49-F238E27FC236}">
                <a16:creationId xmlns="" xmlns:a16="http://schemas.microsoft.com/office/drawing/2014/main" id="{3353F3EB-BE62-4EDC-A231-388F76EE327B}"/>
              </a:ext>
            </a:extLst>
          </p:cNvPr>
          <p:cNvSpPr>
            <a:spLocks noGrp="1"/>
          </p:cNvSpPr>
          <p:nvPr>
            <p:ph sz="quarter" idx="11"/>
          </p:nvPr>
        </p:nvSpPr>
        <p:spPr>
          <a:xfrm>
            <a:off x="390618"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solidFill>
                  <a:srgbClr val="9F373A"/>
                </a:solidFill>
                <a:latin typeface="Calibri" panose="020F0502020204030204" pitchFamily="34" charset="0"/>
              </a:defRPr>
            </a:lvl2pPr>
            <a:lvl3pPr>
              <a:buClr>
                <a:srgbClr val="9F373A"/>
              </a:buClr>
              <a:defRPr sz="2400">
                <a:solidFill>
                  <a:srgbClr val="9F373A"/>
                </a:solidFill>
                <a:latin typeface="Calibri" panose="020F0502020204030204" pitchFamily="34" charset="0"/>
              </a:defRPr>
            </a:lvl3pPr>
            <a:lvl4pPr>
              <a:buClr>
                <a:srgbClr val="9F373A"/>
              </a:buClr>
              <a:defRPr sz="2000">
                <a:solidFill>
                  <a:srgbClr val="9F373A"/>
                </a:solidFill>
                <a:latin typeface="Calibri" panose="020F0502020204030204" pitchFamily="34" charset="0"/>
              </a:defRPr>
            </a:lvl4pPr>
            <a:lvl5pPr>
              <a:buClr>
                <a:srgbClr val="9F373A"/>
              </a:buClr>
              <a:defRPr sz="2000">
                <a:solidFill>
                  <a:srgbClr val="9F373A"/>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10">
            <a:extLst>
              <a:ext uri="{FF2B5EF4-FFF2-40B4-BE49-F238E27FC236}">
                <a16:creationId xmlns="" xmlns:a16="http://schemas.microsoft.com/office/drawing/2014/main" id="{136DB6F5-CF81-4ADE-B701-794D3FF2E6C7}"/>
              </a:ext>
            </a:extLst>
          </p:cNvPr>
          <p:cNvSpPr>
            <a:spLocks noGrp="1"/>
          </p:cNvSpPr>
          <p:nvPr>
            <p:ph sz="quarter" idx="12"/>
          </p:nvPr>
        </p:nvSpPr>
        <p:spPr>
          <a:xfrm>
            <a:off x="6192012" y="1412776"/>
            <a:ext cx="5513361" cy="5129312"/>
          </a:xfrm>
          <a:prstGeom prst="rect">
            <a:avLst/>
          </a:prstGeom>
        </p:spPr>
        <p:txBody>
          <a:bodyPr/>
          <a:lstStyle>
            <a:lvl1pPr>
              <a:defRPr sz="3200">
                <a:solidFill>
                  <a:srgbClr val="9F373A"/>
                </a:solidFill>
                <a:latin typeface="Calibri" panose="020F0502020204030204" pitchFamily="34" charset="0"/>
              </a:defRPr>
            </a:lvl1pPr>
            <a:lvl2pPr>
              <a:buClr>
                <a:srgbClr val="9F373A"/>
              </a:buClr>
              <a:defRPr sz="2800">
                <a:latin typeface="Calibri" panose="020F0502020204030204" pitchFamily="34" charset="0"/>
              </a:defRPr>
            </a:lvl2pPr>
            <a:lvl3pPr>
              <a:buClr>
                <a:srgbClr val="9F373A"/>
              </a:buClr>
              <a:defRPr sz="2400">
                <a:latin typeface="Calibri" panose="020F0502020204030204" pitchFamily="34" charset="0"/>
              </a:defRPr>
            </a:lvl3pPr>
            <a:lvl4pPr>
              <a:buClr>
                <a:srgbClr val="9F373A"/>
              </a:buClr>
              <a:defRPr sz="2000">
                <a:latin typeface="Calibri" panose="020F0502020204030204" pitchFamily="34" charset="0"/>
              </a:defRPr>
            </a:lvl4pPr>
            <a:lvl5pPr>
              <a:buClr>
                <a:srgbClr val="9F373A"/>
              </a:buClr>
              <a:defRPr sz="20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 xmlns:p14="http://schemas.microsoft.com/office/powerpoint/2010/main" val="257080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Table – Simple1 – All Borders</a:t>
            </a:r>
            <a:endParaRPr lang="en-GB" dirty="0"/>
          </a:p>
        </p:txBody>
      </p:sp>
      <p:graphicFrame>
        <p:nvGraphicFramePr>
          <p:cNvPr id="9" name="Table 8">
            <a:extLst>
              <a:ext uri="{FF2B5EF4-FFF2-40B4-BE49-F238E27FC236}">
                <a16:creationId xmlns="" xmlns:a16="http://schemas.microsoft.com/office/drawing/2014/main" id="{DE4637FF-91B4-4579-A696-8E6A8CDF1E06}"/>
              </a:ext>
            </a:extLst>
          </p:cNvPr>
          <p:cNvGraphicFramePr>
            <a:graphicFrameLocks noGrp="1"/>
          </p:cNvGraphicFramePr>
          <p:nvPr userDrawn="1">
            <p:extLst>
              <p:ext uri="{D42A27DB-BD31-4B8C-83A1-F6EECF244321}">
                <p14:modId xmlns="" xmlns:p14="http://schemas.microsoft.com/office/powerpoint/2010/main" val="701406691"/>
              </p:ext>
            </p:extLst>
          </p:nvPr>
        </p:nvGraphicFramePr>
        <p:xfrm>
          <a:off x="402173" y="2183079"/>
          <a:ext cx="11398244" cy="1854200"/>
        </p:xfrm>
        <a:graphic>
          <a:graphicData uri="http://schemas.openxmlformats.org/drawingml/2006/table">
            <a:tbl>
              <a:tblPr firstRow="1" bandRow="1">
                <a:tableStyleId>{9DCAF9ED-07DC-4A11-8D7F-57B35C25682E}</a:tableStyleId>
              </a:tblPr>
              <a:tblGrid>
                <a:gridCol w="2849561">
                  <a:extLst>
                    <a:ext uri="{9D8B030D-6E8A-4147-A177-3AD203B41FA5}">
                      <a16:colId xmlns="" xmlns:a16="http://schemas.microsoft.com/office/drawing/2014/main" val="20000"/>
                    </a:ext>
                  </a:extLst>
                </a:gridCol>
                <a:gridCol w="2849561">
                  <a:extLst>
                    <a:ext uri="{9D8B030D-6E8A-4147-A177-3AD203B41FA5}">
                      <a16:colId xmlns="" xmlns:a16="http://schemas.microsoft.com/office/drawing/2014/main" val="20001"/>
                    </a:ext>
                  </a:extLst>
                </a:gridCol>
                <a:gridCol w="2849561">
                  <a:extLst>
                    <a:ext uri="{9D8B030D-6E8A-4147-A177-3AD203B41FA5}">
                      <a16:colId xmlns="" xmlns:a16="http://schemas.microsoft.com/office/drawing/2014/main" val="20002"/>
                    </a:ext>
                  </a:extLst>
                </a:gridCol>
                <a:gridCol w="2849561">
                  <a:extLst>
                    <a:ext uri="{9D8B030D-6E8A-4147-A177-3AD203B41FA5}">
                      <a16:colId xmlns="" xmlns:a16="http://schemas.microsoft.com/office/drawing/2014/main" val="20003"/>
                    </a:ext>
                  </a:extLst>
                </a:gridCol>
              </a:tblGrid>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n>
                          <a:solidFill>
                            <a:srgbClr val="7030A0"/>
                          </a:solidFill>
                        </a:ln>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0" name="Content Placeholder 10">
            <a:extLst>
              <a:ext uri="{FF2B5EF4-FFF2-40B4-BE49-F238E27FC236}">
                <a16:creationId xmlns="" xmlns:a16="http://schemas.microsoft.com/office/drawing/2014/main" id="{8BBA03D6-F29F-4C59-96A9-CD198F5AEC01}"/>
              </a:ext>
            </a:extLst>
          </p:cNvPr>
          <p:cNvSpPr>
            <a:spLocks noGrp="1"/>
          </p:cNvSpPr>
          <p:nvPr>
            <p:ph sz="quarter" idx="11"/>
          </p:nvPr>
        </p:nvSpPr>
        <p:spPr>
          <a:xfrm>
            <a:off x="390617" y="1412776"/>
            <a:ext cx="11409800" cy="504056"/>
          </a:xfrm>
          <a:prstGeom prst="rect">
            <a:avLst/>
          </a:prstGeom>
        </p:spPr>
        <p:txBody>
          <a:bodyPr/>
          <a:lstStyle>
            <a:lvl1pPr marL="361950" indent="-361950">
              <a:buFont typeface="Wingdings" panose="05000000000000000000" pitchFamily="2" charset="2"/>
              <a:buChar char="§"/>
              <a:defRPr sz="3200">
                <a:solidFill>
                  <a:srgbClr val="9F373A"/>
                </a:solidFill>
                <a:latin typeface="Calibri" panose="020F0502020204030204" pitchFamily="34" charset="0"/>
              </a:defRPr>
            </a:lvl1pPr>
            <a:lvl2pPr>
              <a:defRPr sz="2800"/>
            </a:lvl2pPr>
            <a:lvl3pPr>
              <a:defRPr sz="2400"/>
            </a:lvl3pPr>
            <a:lvl4pPr>
              <a:defRPr sz="2000"/>
            </a:lvl4pPr>
            <a:lvl5pPr>
              <a:defRPr sz="2000"/>
            </a:lvl5pPr>
          </a:lstStyle>
          <a:p>
            <a:pPr lvl="0"/>
            <a:r>
              <a:rPr lang="en-US" dirty="0"/>
              <a:t>Click to edit Master text styles</a:t>
            </a:r>
          </a:p>
          <a:p>
            <a:pPr lvl="0"/>
            <a:endParaRPr lang="en-US" dirty="0"/>
          </a:p>
        </p:txBody>
      </p:sp>
    </p:spTree>
    <p:extLst>
      <p:ext uri="{BB962C8B-B14F-4D97-AF65-F5344CB8AC3E}">
        <p14:creationId xmlns="" xmlns:p14="http://schemas.microsoft.com/office/powerpoint/2010/main" val="80187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Hea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719403" y="3717032"/>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4648496"/>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5630292"/>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pic>
        <p:nvPicPr>
          <p:cNvPr id="8" name="Picture 7">
            <a:extLst>
              <a:ext uri="{FF2B5EF4-FFF2-40B4-BE49-F238E27FC236}">
                <a16:creationId xmlns="" xmlns:a16="http://schemas.microsoft.com/office/drawing/2014/main" id="{6C61CB30-8D53-443D-AA4A-856AC8B9D88B}"/>
              </a:ext>
            </a:extLst>
          </p:cNvPr>
          <p:cNvPicPr>
            <a:picLocks noChangeAspect="1"/>
          </p:cNvPicPr>
          <p:nvPr userDrawn="1"/>
        </p:nvPicPr>
        <p:blipFill>
          <a:blip r:embed="rId2" cstate="print"/>
          <a:stretch>
            <a:fillRect/>
          </a:stretch>
        </p:blipFill>
        <p:spPr>
          <a:xfrm>
            <a:off x="3894787" y="1381820"/>
            <a:ext cx="4402426" cy="1948749"/>
          </a:xfrm>
          <a:prstGeom prst="rect">
            <a:avLst/>
          </a:prstGeom>
        </p:spPr>
      </p:pic>
    </p:spTree>
    <p:extLst>
      <p:ext uri="{BB962C8B-B14F-4D97-AF65-F5344CB8AC3E}">
        <p14:creationId xmlns="" xmlns:p14="http://schemas.microsoft.com/office/powerpoint/2010/main" val="185279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1 Navigation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6"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rgbClr val="9F373A"/>
                </a:solidFill>
                <a:latin typeface="Arial" panose="020B0604020202020204" pitchFamily="34" charset="0"/>
                <a:cs typeface="Arial" panose="020B0604020202020204" pitchFamily="34" charset="0"/>
              </a:rPr>
              <a:t>Zero Defects Manufacturing Platform</a:t>
            </a:r>
          </a:p>
        </p:txBody>
      </p:sp>
      <p:sp>
        <p:nvSpPr>
          <p:cNvPr id="7" name="Text Placeholder 8"/>
          <p:cNvSpPr>
            <a:spLocks noGrp="1"/>
          </p:cNvSpPr>
          <p:nvPr>
            <p:ph type="body" sz="quarter" idx="13" hasCustomPrompt="1"/>
          </p:nvPr>
        </p:nvSpPr>
        <p:spPr>
          <a:xfrm>
            <a:off x="335360" y="3974108"/>
            <a:ext cx="11521280" cy="823044"/>
          </a:xfrm>
          <a:prstGeom prst="rect">
            <a:avLst/>
          </a:prstGeom>
        </p:spPr>
        <p:txBody>
          <a:bodyPr/>
          <a:lstStyle>
            <a:lvl1pPr algn="ctr">
              <a:defRPr lang="en-US" sz="9600" b="1"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 [MONDAY]&gt;</a:t>
            </a:r>
          </a:p>
        </p:txBody>
      </p:sp>
      <p:pic>
        <p:nvPicPr>
          <p:cNvPr id="9" name="Picture 8">
            <a:extLst>
              <a:ext uri="{FF2B5EF4-FFF2-40B4-BE49-F238E27FC236}">
                <a16:creationId xmlns="" xmlns:a16="http://schemas.microsoft.com/office/drawing/2014/main" id="{8DD73922-30CA-453B-8485-94E9D9DBF621}"/>
              </a:ext>
            </a:extLst>
          </p:cNvPr>
          <p:cNvPicPr>
            <a:picLocks noChangeAspect="1"/>
          </p:cNvPicPr>
          <p:nvPr userDrawn="1"/>
        </p:nvPicPr>
        <p:blipFill rotWithShape="1">
          <a:blip r:embed="rId2" cstate="print"/>
          <a:srcRect t="21099" r="7504" b="7247"/>
          <a:stretch/>
        </p:blipFill>
        <p:spPr>
          <a:xfrm>
            <a:off x="3099529" y="1134804"/>
            <a:ext cx="5537843" cy="2545807"/>
          </a:xfrm>
          <a:prstGeom prst="rect">
            <a:avLst/>
          </a:prstGeom>
        </p:spPr>
      </p:pic>
    </p:spTree>
    <p:extLst>
      <p:ext uri="{BB962C8B-B14F-4D97-AF65-F5344CB8AC3E}">
        <p14:creationId xmlns="" xmlns:p14="http://schemas.microsoft.com/office/powerpoint/2010/main" val="3292394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Heade - Whi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2" name="Title 1"/>
          <p:cNvSpPr>
            <a:spLocks noGrp="1"/>
          </p:cNvSpPr>
          <p:nvPr>
            <p:ph type="title" hasCustomPrompt="1"/>
          </p:nvPr>
        </p:nvSpPr>
        <p:spPr/>
        <p:txBody>
          <a:bodyPr/>
          <a:lstStyle>
            <a:lvl1pPr>
              <a:defRPr/>
            </a:lvl1pPr>
          </a:lstStyle>
          <a:p>
            <a:r>
              <a:rPr lang="en-US" sz="3600" dirty="0">
                <a:latin typeface="Arial" panose="020B0604020202020204" pitchFamily="34" charset="0"/>
                <a:cs typeface="Arial" panose="020B0604020202020204" pitchFamily="34" charset="0"/>
              </a:rPr>
              <a:t>Zero Defects Manufacturing Platform</a:t>
            </a:r>
          </a:p>
        </p:txBody>
      </p:sp>
    </p:spTree>
    <p:extLst>
      <p:ext uri="{BB962C8B-B14F-4D97-AF65-F5344CB8AC3E}">
        <p14:creationId xmlns="" xmlns:p14="http://schemas.microsoft.com/office/powerpoint/2010/main" val="3825150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Heade - Blu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rgbClr val="9F373A"/>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tx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 xmlns:p14="http://schemas.microsoft.com/office/powerpoint/2010/main" val="137383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e Heade - Purple">
    <p:spTree>
      <p:nvGrpSpPr>
        <p:cNvPr id="1" name=""/>
        <p:cNvGrpSpPr/>
        <p:nvPr/>
      </p:nvGrpSpPr>
      <p:grpSpPr>
        <a:xfrm>
          <a:off x="0" y="0"/>
          <a:ext cx="0" cy="0"/>
          <a:chOff x="0" y="0"/>
          <a:chExt cx="0" cy="0"/>
        </a:xfrm>
      </p:grpSpPr>
      <p:sp>
        <p:nvSpPr>
          <p:cNvPr id="4" name="Rectangle 3"/>
          <p:cNvSpPr/>
          <p:nvPr userDrawn="1"/>
        </p:nvSpPr>
        <p:spPr>
          <a:xfrm>
            <a:off x="431371" y="1196752"/>
            <a:ext cx="11329259" cy="5328592"/>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7" name="Text Placeholder 8"/>
          <p:cNvSpPr>
            <a:spLocks noGrp="1"/>
          </p:cNvSpPr>
          <p:nvPr>
            <p:ph type="body" sz="quarter" idx="13" hasCustomPrompt="1"/>
          </p:nvPr>
        </p:nvSpPr>
        <p:spPr>
          <a:xfrm>
            <a:off x="719403" y="1412776"/>
            <a:ext cx="10752667" cy="823044"/>
          </a:xfrm>
          <a:prstGeom prst="rect">
            <a:avLst/>
          </a:prstGeom>
        </p:spPr>
        <p:txBody>
          <a:bodyPr/>
          <a:lstStyle>
            <a:lvl1pPr algn="ctr">
              <a:defRPr lang="en-US" sz="44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[Main Title]&gt;</a:t>
            </a:r>
          </a:p>
        </p:txBody>
      </p:sp>
      <p:sp>
        <p:nvSpPr>
          <p:cNvPr id="10" name="Text Placeholder 8"/>
          <p:cNvSpPr>
            <a:spLocks noGrp="1"/>
          </p:cNvSpPr>
          <p:nvPr>
            <p:ph type="body" sz="quarter" idx="19" hasCustomPrompt="1"/>
          </p:nvPr>
        </p:nvSpPr>
        <p:spPr>
          <a:xfrm>
            <a:off x="719403" y="2348880"/>
            <a:ext cx="10752667" cy="823044"/>
          </a:xfrm>
          <a:prstGeom prst="rect">
            <a:avLst/>
          </a:prstGeom>
        </p:spPr>
        <p:txBody>
          <a:bodyPr/>
          <a:lstStyle>
            <a:lvl1pPr algn="ctr">
              <a:defRPr lang="en-US" sz="3200" b="0" kern="120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a:t>
            </a:r>
            <a:r>
              <a:rPr lang="en-US" dirty="0" err="1"/>
              <a:t>yyyy</a:t>
            </a:r>
            <a:r>
              <a:rPr lang="en-US" dirty="0"/>
              <a:t>-mm-</a:t>
            </a:r>
            <a:r>
              <a:rPr lang="en-US" dirty="0" err="1"/>
              <a:t>dd</a:t>
            </a:r>
            <a:r>
              <a:rPr lang="en-US" dirty="0"/>
              <a:t>/</a:t>
            </a:r>
            <a:r>
              <a:rPr lang="en-US" dirty="0" err="1"/>
              <a:t>yy</a:t>
            </a:r>
            <a:r>
              <a:rPr lang="en-US" dirty="0"/>
              <a:t>] – [Location]&gt;</a:t>
            </a:r>
          </a:p>
        </p:txBody>
      </p:sp>
      <p:sp>
        <p:nvSpPr>
          <p:cNvPr id="11" name="Text Placeholder 8"/>
          <p:cNvSpPr>
            <a:spLocks noGrp="1"/>
          </p:cNvSpPr>
          <p:nvPr>
            <p:ph type="body" sz="quarter" idx="20" hasCustomPrompt="1"/>
          </p:nvPr>
        </p:nvSpPr>
        <p:spPr>
          <a:xfrm>
            <a:off x="719403" y="3326036"/>
            <a:ext cx="10752667" cy="823044"/>
          </a:xfrm>
          <a:prstGeom prst="rect">
            <a:avLst/>
          </a:prstGeom>
        </p:spPr>
        <p:txBody>
          <a:bodyPr/>
          <a:lstStyle>
            <a:lvl1pPr algn="ctr">
              <a:defRPr lang="en-US" sz="1800" b="0" kern="1200" baseline="0" dirty="0" smtClean="0">
                <a:solidFill>
                  <a:schemeClr val="bg1"/>
                </a:solidFill>
                <a:latin typeface="Calibri" panose="020F0502020204030204" pitchFamily="34" charset="0"/>
                <a:ea typeface="+mn-ea"/>
                <a:cs typeface="Arial" panose="020B0604020202020204" pitchFamily="34" charset="0"/>
              </a:defRPr>
            </a:lvl1pPr>
          </a:lstStyle>
          <a:p>
            <a:pPr lvl="0"/>
            <a:r>
              <a:rPr lang="en-US" dirty="0"/>
              <a:t>&lt;eg [Speakers Name]</a:t>
            </a:r>
            <a:br>
              <a:rPr lang="en-US" dirty="0"/>
            </a:br>
            <a:r>
              <a:rPr lang="en-US" dirty="0"/>
              <a:t>[Speakers Role Title and Company&gt;</a:t>
            </a:r>
          </a:p>
        </p:txBody>
      </p:sp>
      <p:sp>
        <p:nvSpPr>
          <p:cNvPr id="8" name="Title 1"/>
          <p:cNvSpPr txBox="1">
            <a:spLocks/>
          </p:cNvSpPr>
          <p:nvPr userDrawn="1"/>
        </p:nvSpPr>
        <p:spPr>
          <a:xfrm>
            <a:off x="1595432" y="143521"/>
            <a:ext cx="10632081" cy="5957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baseline="0">
                <a:solidFill>
                  <a:srgbClr val="7030A0"/>
                </a:solidFill>
                <a:latin typeface="+mj-lt"/>
                <a:ea typeface="+mj-ea"/>
                <a:cs typeface="+mj-cs"/>
              </a:defRPr>
            </a:lvl1pPr>
          </a:lstStyle>
          <a:p>
            <a:r>
              <a:rPr lang="en-US" sz="3600" dirty="0">
                <a:solidFill>
                  <a:srgbClr val="9F373A"/>
                </a:solidFill>
                <a:latin typeface="Arial" panose="020B0604020202020204" pitchFamily="34" charset="0"/>
                <a:cs typeface="Arial" panose="020B0604020202020204" pitchFamily="34" charset="0"/>
              </a:rPr>
              <a:t>Zero Defects Manufacturing Platform</a:t>
            </a:r>
          </a:p>
        </p:txBody>
      </p:sp>
    </p:spTree>
    <p:extLst>
      <p:ext uri="{BB962C8B-B14F-4D97-AF65-F5344CB8AC3E}">
        <p14:creationId xmlns="" xmlns:p14="http://schemas.microsoft.com/office/powerpoint/2010/main" val="2208406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pace (for Graphic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2" name="Title 1"/>
          <p:cNvSpPr>
            <a:spLocks noGrp="1"/>
          </p:cNvSpPr>
          <p:nvPr>
            <p:ph type="title" hasCustomPrompt="1"/>
          </p:nvPr>
        </p:nvSpPr>
        <p:spPr/>
        <p:txBody>
          <a:bodyPr/>
          <a:lstStyle>
            <a:lvl1pPr>
              <a:defRPr baseline="0"/>
            </a:lvl1pPr>
          </a:lstStyle>
          <a:p>
            <a:r>
              <a:rPr lang="en-US" dirty="0"/>
              <a:t>Blank For Images</a:t>
            </a:r>
            <a:endParaRPr lang="en-GB" dirty="0"/>
          </a:p>
        </p:txBody>
      </p:sp>
    </p:spTree>
    <p:extLst>
      <p:ext uri="{BB962C8B-B14F-4D97-AF65-F5344CB8AC3E}">
        <p14:creationId xmlns="" xmlns:p14="http://schemas.microsoft.com/office/powerpoint/2010/main" val="264466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tandard Slide - Text / Bullet Level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02C73F5-933C-435A-A71F-A7DBA0BC556A}"/>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rgbClr val="9F373A"/>
                </a:solidFill>
                <a:latin typeface="Calibri" panose="020F0502020204030204" pitchFamily="34" charset="0"/>
              </a:defRPr>
            </a:lvl2pPr>
            <a:lvl3pPr>
              <a:buClr>
                <a:srgbClr val="C00000"/>
              </a:buClr>
              <a:defRPr sz="2400">
                <a:solidFill>
                  <a:srgbClr val="9F373A"/>
                </a:solidFill>
                <a:latin typeface="Calibri" panose="020F0502020204030204" pitchFamily="34" charset="0"/>
              </a:defRPr>
            </a:lvl3pPr>
            <a:lvl4pPr>
              <a:buClr>
                <a:srgbClr val="C00000"/>
              </a:buClr>
              <a:defRPr sz="2000">
                <a:solidFill>
                  <a:srgbClr val="9F373A"/>
                </a:solidFill>
                <a:latin typeface="Calibri" panose="020F0502020204030204" pitchFamily="34" charset="0"/>
              </a:defRPr>
            </a:lvl4pPr>
            <a:lvl5pPr>
              <a:buClr>
                <a:srgbClr val="C00000"/>
              </a:buClr>
              <a:defRPr sz="2000">
                <a:solidFill>
                  <a:srgbClr val="9F373A"/>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Fully Red Font Bullets</a:t>
            </a:r>
            <a:endParaRPr lang="en-GB" dirty="0"/>
          </a:p>
        </p:txBody>
      </p:sp>
    </p:spTree>
    <p:extLst>
      <p:ext uri="{BB962C8B-B14F-4D97-AF65-F5344CB8AC3E}">
        <p14:creationId xmlns="" xmlns:p14="http://schemas.microsoft.com/office/powerpoint/2010/main" val="133606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vel 1 Bullets as Bullets">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D340927-1F0A-4170-A325-ECD47848CDDE}"/>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marL="361950" indent="-361950">
              <a:buFont typeface="Wingdings" panose="05000000000000000000" pitchFamily="2" charset="2"/>
              <a:buChar char="§"/>
              <a:defRPr sz="3200">
                <a:latin typeface="Calibri" panose="020F0502020204030204" pitchFamily="34" charset="0"/>
              </a:defRPr>
            </a:lvl1pPr>
            <a:lvl2pPr>
              <a:defRPr lang="en-US" sz="2800" kern="1200" dirty="0">
                <a:solidFill>
                  <a:srgbClr val="9F373A"/>
                </a:solidFill>
                <a:latin typeface="Calibri" panose="020F0502020204030204" pitchFamily="34" charset="0"/>
                <a:ea typeface="+mn-ea"/>
                <a:cs typeface="Arial" panose="020B0604020202020204" pitchFamily="34" charset="0"/>
              </a:defRPr>
            </a:lvl2pPr>
            <a:lvl3pPr>
              <a:defRPr sz="2400"/>
            </a:lvl3pPr>
            <a:lvl4pPr>
              <a:defRPr sz="2000"/>
            </a:lvl4pPr>
            <a:lvl5pPr>
              <a:defRPr sz="2000"/>
            </a:lvl5pPr>
          </a:lstStyle>
          <a:p>
            <a:pPr marL="361950" lvl="1" indent="-361950" algn="l" defTabSz="914400" rtl="0" eaLnBrk="1" latinLnBrk="0" hangingPunct="1">
              <a:lnSpc>
                <a:spcPct val="90000"/>
              </a:lnSpc>
              <a:spcBef>
                <a:spcPts val="500"/>
              </a:spcBef>
              <a:buClr>
                <a:srgbClr val="C00000"/>
              </a:buClr>
              <a:buFont typeface="Wingdings" panose="05000000000000000000" pitchFamily="2" charset="2"/>
              <a:buChar char="§"/>
            </a:pPr>
            <a:r>
              <a:rPr lang="en-US" dirty="0"/>
              <a:t>Click to edit Master text styles</a:t>
            </a:r>
          </a:p>
          <a:p>
            <a:pPr lvl="0"/>
            <a:endParaRPr lang="en-US" dirty="0"/>
          </a:p>
        </p:txBody>
      </p:sp>
      <p:sp>
        <p:nvSpPr>
          <p:cNvPr id="6" name="Title 5"/>
          <p:cNvSpPr>
            <a:spLocks noGrp="1"/>
          </p:cNvSpPr>
          <p:nvPr>
            <p:ph type="title" hasCustomPrompt="1"/>
          </p:nvPr>
        </p:nvSpPr>
        <p:spPr/>
        <p:txBody>
          <a:bodyPr/>
          <a:lstStyle>
            <a:lvl1pPr>
              <a:defRPr baseline="0"/>
            </a:lvl1pPr>
          </a:lstStyle>
          <a:p>
            <a:r>
              <a:rPr lang="en-US" dirty="0"/>
              <a:t>Bullets – 1st Level only (bullets)</a:t>
            </a:r>
            <a:endParaRPr lang="en-GB" dirty="0"/>
          </a:p>
        </p:txBody>
      </p:sp>
    </p:spTree>
    <p:extLst>
      <p:ext uri="{BB962C8B-B14F-4D97-AF65-F5344CB8AC3E}">
        <p14:creationId xmlns="" xmlns:p14="http://schemas.microsoft.com/office/powerpoint/2010/main" val="17093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355D5089-76AF-4A6E-A300-5EE7A4AB36C2}"/>
              </a:ext>
            </a:extLst>
          </p:cNvPr>
          <p:cNvSpPr/>
          <p:nvPr userDrawn="1"/>
        </p:nvSpPr>
        <p:spPr>
          <a:xfrm>
            <a:off x="0" y="-1"/>
            <a:ext cx="10867338" cy="855937"/>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Graduated Background Header</a:t>
            </a:r>
            <a:endParaRPr lang="en-GB" dirty="0"/>
          </a:p>
        </p:txBody>
      </p:sp>
    </p:spTree>
    <p:extLst>
      <p:ext uri="{BB962C8B-B14F-4D97-AF65-F5344CB8AC3E}">
        <p14:creationId xmlns="" xmlns:p14="http://schemas.microsoft.com/office/powerpoint/2010/main" val="379051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355D5089-76AF-4A6E-A300-5EE7A4AB36C2}"/>
              </a:ext>
            </a:extLst>
          </p:cNvPr>
          <p:cNvSpPr/>
          <p:nvPr userDrawn="1"/>
        </p:nvSpPr>
        <p:spPr>
          <a:xfrm>
            <a:off x="0" y="-1"/>
            <a:ext cx="10867338" cy="855937"/>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Red Background Header</a:t>
            </a:r>
            <a:endParaRPr lang="en-GB" dirty="0"/>
          </a:p>
        </p:txBody>
      </p:sp>
    </p:spTree>
    <p:extLst>
      <p:ext uri="{BB962C8B-B14F-4D97-AF65-F5344CB8AC3E}">
        <p14:creationId xmlns="" xmlns:p14="http://schemas.microsoft.com/office/powerpoint/2010/main" val="89757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 Text / Bullet Levels">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AF3DE9B-C7CB-4CAC-A1E1-14EB4160EFDC}"/>
              </a:ext>
            </a:extLst>
          </p:cNvPr>
          <p:cNvSpPr/>
          <p:nvPr userDrawn="1"/>
        </p:nvSpPr>
        <p:spPr>
          <a:xfrm>
            <a:off x="0" y="-2"/>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355D5089-76AF-4A6E-A300-5EE7A4AB36C2}"/>
              </a:ext>
            </a:extLst>
          </p:cNvPr>
          <p:cNvSpPr/>
          <p:nvPr userDrawn="1"/>
        </p:nvSpPr>
        <p:spPr>
          <a:xfrm>
            <a:off x="0" y="-1"/>
            <a:ext cx="10867338" cy="855937"/>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endParaRPr lang="en-US"/>
          </a:p>
        </p:txBody>
      </p:sp>
      <p:sp>
        <p:nvSpPr>
          <p:cNvPr id="3" name="Slide Number Placeholder 2"/>
          <p:cNvSpPr>
            <a:spLocks noGrp="1"/>
          </p:cNvSpPr>
          <p:nvPr>
            <p:ph type="sldNum" sz="quarter" idx="10"/>
          </p:nvPr>
        </p:nvSpPr>
        <p:spPr/>
        <p:txBody>
          <a:bodyPr/>
          <a:lstStyle/>
          <a:p>
            <a:fld id="{1BDBE4D5-1906-465B-8652-0128494D8407}" type="slidenum">
              <a:rPr lang="en-US" smtClean="0"/>
              <a:pPr/>
              <a:t>‹#›</a:t>
            </a:fld>
            <a:endParaRPr lang="en-US" dirty="0"/>
          </a:p>
        </p:txBody>
      </p:sp>
      <p:sp>
        <p:nvSpPr>
          <p:cNvPr id="11" name="Content Placeholder 10"/>
          <p:cNvSpPr>
            <a:spLocks noGrp="1"/>
          </p:cNvSpPr>
          <p:nvPr>
            <p:ph sz="quarter" idx="11"/>
          </p:nvPr>
        </p:nvSpPr>
        <p:spPr>
          <a:xfrm>
            <a:off x="390617" y="1412776"/>
            <a:ext cx="11409800" cy="5129312"/>
          </a:xfrm>
          <a:prstGeom prst="rect">
            <a:avLst/>
          </a:prstGeom>
        </p:spPr>
        <p:txBody>
          <a:bodyPr/>
          <a:lstStyle>
            <a:lvl1pPr>
              <a:defRPr sz="3200">
                <a:solidFill>
                  <a:srgbClr val="9F373A"/>
                </a:solidFill>
                <a:latin typeface="Calibri" panose="020F0502020204030204" pitchFamily="34" charset="0"/>
              </a:defRPr>
            </a:lvl1pPr>
            <a:lvl2pPr>
              <a:buClr>
                <a:srgbClr val="C00000"/>
              </a:buClr>
              <a:defRPr sz="2800">
                <a:solidFill>
                  <a:schemeClr val="tx1"/>
                </a:solidFill>
                <a:latin typeface="Calibri" panose="020F0502020204030204" pitchFamily="34" charset="0"/>
              </a:defRPr>
            </a:lvl2pPr>
            <a:lvl3pPr>
              <a:buClr>
                <a:srgbClr val="C00000"/>
              </a:buClr>
              <a:defRPr sz="2400">
                <a:solidFill>
                  <a:schemeClr val="tx1"/>
                </a:solidFill>
                <a:latin typeface="Calibri" panose="020F0502020204030204" pitchFamily="34" charset="0"/>
              </a:defRPr>
            </a:lvl3pPr>
            <a:lvl4pPr>
              <a:buClr>
                <a:srgbClr val="C00000"/>
              </a:buClr>
              <a:defRPr sz="2000">
                <a:solidFill>
                  <a:schemeClr val="tx1"/>
                </a:solidFill>
                <a:latin typeface="Calibri" panose="020F0502020204030204" pitchFamily="34" charset="0"/>
              </a:defRPr>
            </a:lvl4pPr>
            <a:lvl5pPr>
              <a:buClr>
                <a:srgbClr val="C00000"/>
              </a:buClr>
              <a:defRPr sz="2000">
                <a:solidFill>
                  <a:schemeClr val="tx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solidFill>
                  <a:srgbClr val="9F373A"/>
                </a:solidFill>
              </a:defRPr>
            </a:lvl1pPr>
          </a:lstStyle>
          <a:p>
            <a:r>
              <a:rPr lang="en-US" dirty="0"/>
              <a:t>Mauve Background Header</a:t>
            </a:r>
            <a:endParaRPr lang="en-GB" dirty="0"/>
          </a:p>
        </p:txBody>
      </p:sp>
    </p:spTree>
    <p:extLst>
      <p:ext uri="{BB962C8B-B14F-4D97-AF65-F5344CB8AC3E}">
        <p14:creationId xmlns="" xmlns:p14="http://schemas.microsoft.com/office/powerpoint/2010/main" val="398984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sp>
        <p:nvSpPr>
          <p:cNvPr id="4" name="Rectangle 3">
            <a:extLst>
              <a:ext uri="{FF2B5EF4-FFF2-40B4-BE49-F238E27FC236}">
                <a16:creationId xmlns=""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 xmlns:a16="http://schemas.microsoft.com/office/drawing/2014/main" id="{F16B1102-04E5-466D-B140-62070A53BE0F}"/>
              </a:ext>
            </a:extLst>
          </p:cNvPr>
          <p:cNvSpPr>
            <a:spLocks noGrp="1"/>
          </p:cNvSpPr>
          <p:nvPr>
            <p:ph sz="quarter" idx="11" hasCustomPrompt="1"/>
          </p:nvPr>
        </p:nvSpPr>
        <p:spPr>
          <a:xfrm>
            <a:off x="3206187" y="2511425"/>
            <a:ext cx="5937813" cy="1839913"/>
          </a:xfrm>
          <a:prstGeom prst="rect">
            <a:avLst/>
          </a:prstGeom>
        </p:spPr>
        <p:txBody>
          <a:bodyPr/>
          <a:lstStyle>
            <a:lvl1pPr>
              <a:defRPr>
                <a:solidFill>
                  <a:srgbClr val="9F373A"/>
                </a:solidFill>
              </a:defRPr>
            </a:lvl1pPr>
          </a:lstStyle>
          <a:p>
            <a:pPr lvl="0"/>
            <a:r>
              <a:rPr lang="en-US" dirty="0"/>
              <a:t>Some content</a:t>
            </a:r>
          </a:p>
        </p:txBody>
      </p:sp>
    </p:spTree>
    <p:extLst>
      <p:ext uri="{BB962C8B-B14F-4D97-AF65-F5344CB8AC3E}">
        <p14:creationId xmlns="" xmlns:p14="http://schemas.microsoft.com/office/powerpoint/2010/main" val="402702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65A3B6-39D4-414F-8F7F-B5839E02AE6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sp>
        <p:nvSpPr>
          <p:cNvPr id="4" name="Rectangle 3">
            <a:extLst>
              <a:ext uri="{FF2B5EF4-FFF2-40B4-BE49-F238E27FC236}">
                <a16:creationId xmlns="" xmlns:a16="http://schemas.microsoft.com/office/drawing/2014/main" id="{8A62C820-383A-44D0-80DD-04DF289AE3A4}"/>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A26C92B4-20A9-4022-BC19-F2EBF664A8A4}"/>
              </a:ext>
            </a:extLst>
          </p:cNvPr>
          <p:cNvPicPr>
            <a:picLocks noChangeAspect="1"/>
          </p:cNvPicPr>
          <p:nvPr userDrawn="1"/>
        </p:nvPicPr>
        <p:blipFill>
          <a:blip r:embed="rId2" cstate="print"/>
          <a:stretch>
            <a:fillRect/>
          </a:stretch>
        </p:blipFill>
        <p:spPr>
          <a:xfrm>
            <a:off x="1325937" y="1317515"/>
            <a:ext cx="9540125" cy="4222969"/>
          </a:xfrm>
          <a:prstGeom prst="rect">
            <a:avLst/>
          </a:prstGeom>
        </p:spPr>
      </p:pic>
    </p:spTree>
    <p:extLst>
      <p:ext uri="{BB962C8B-B14F-4D97-AF65-F5344CB8AC3E}">
        <p14:creationId xmlns="" xmlns:p14="http://schemas.microsoft.com/office/powerpoint/2010/main" val="282410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65A3B6-39D4-414F-8F7F-B5839E02AE6E}"/>
              </a:ext>
            </a:extLst>
          </p:cNvPr>
          <p:cNvSpPr>
            <a:spLocks noGrp="1"/>
          </p:cNvSpPr>
          <p:nvPr>
            <p:ph type="title" hasCustomPrompt="1"/>
          </p:nvPr>
        </p:nvSpPr>
        <p:spPr/>
        <p:txBody>
          <a:bodyPr/>
          <a:lstStyle>
            <a:lvl1pPr>
              <a:defRPr/>
            </a:lvl1pPr>
          </a:lstStyle>
          <a:p>
            <a:r>
              <a:rPr lang="en-US" dirty="0"/>
              <a:t>www.zdmp.eu</a:t>
            </a:r>
          </a:p>
        </p:txBody>
      </p:sp>
      <p:sp>
        <p:nvSpPr>
          <p:cNvPr id="3" name="Slide Number Placeholder 2">
            <a:extLst>
              <a:ext uri="{FF2B5EF4-FFF2-40B4-BE49-F238E27FC236}">
                <a16:creationId xmlns="" xmlns:a16="http://schemas.microsoft.com/office/drawing/2014/main" id="{5957E178-BC60-4DF0-8702-7A68B1E83ABC}"/>
              </a:ext>
            </a:extLst>
          </p:cNvPr>
          <p:cNvSpPr>
            <a:spLocks noGrp="1"/>
          </p:cNvSpPr>
          <p:nvPr>
            <p:ph type="sldNum" sz="quarter" idx="10"/>
          </p:nvPr>
        </p:nvSpPr>
        <p:spPr/>
        <p:txBody>
          <a:bodyPr/>
          <a:lstStyle/>
          <a:p>
            <a:fld id="{1BDBE4D5-1906-465B-8652-0128494D8407}" type="slidenum">
              <a:rPr lang="en-US" smtClean="0"/>
              <a:pPr/>
              <a:t>‹#›</a:t>
            </a:fld>
            <a:endParaRPr lang="en-US" dirty="0"/>
          </a:p>
        </p:txBody>
      </p:sp>
      <p:pic>
        <p:nvPicPr>
          <p:cNvPr id="6" name="Picture 5">
            <a:extLst>
              <a:ext uri="{FF2B5EF4-FFF2-40B4-BE49-F238E27FC236}">
                <a16:creationId xmlns="" xmlns:a16="http://schemas.microsoft.com/office/drawing/2014/main" id="{A26C92B4-20A9-4022-BC19-F2EBF664A8A4}"/>
              </a:ext>
            </a:extLst>
          </p:cNvPr>
          <p:cNvPicPr>
            <a:picLocks noChangeAspect="1"/>
          </p:cNvPicPr>
          <p:nvPr userDrawn="1"/>
        </p:nvPicPr>
        <p:blipFill>
          <a:blip r:embed="rId2" cstate="print"/>
          <a:stretch>
            <a:fillRect/>
          </a:stretch>
        </p:blipFill>
        <p:spPr>
          <a:xfrm>
            <a:off x="1325937" y="1317515"/>
            <a:ext cx="9540125" cy="4222969"/>
          </a:xfrm>
          <a:prstGeom prst="rect">
            <a:avLst/>
          </a:prstGeom>
        </p:spPr>
      </p:pic>
    </p:spTree>
    <p:extLst>
      <p:ext uri="{BB962C8B-B14F-4D97-AF65-F5344CB8AC3E}">
        <p14:creationId xmlns="" xmlns:p14="http://schemas.microsoft.com/office/powerpoint/2010/main" val="35656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872EE3D-FCA6-4978-8F4D-BEEAF0753E65}"/>
              </a:ext>
            </a:extLst>
          </p:cNvPr>
          <p:cNvSpPr/>
          <p:nvPr userDrawn="1"/>
        </p:nvSpPr>
        <p:spPr>
          <a:xfrm>
            <a:off x="-1" y="1904"/>
            <a:ext cx="10867339" cy="85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45F57912-BD13-4F38-BAD4-8102A6A7671F}"/>
              </a:ext>
            </a:extLst>
          </p:cNvPr>
          <p:cNvSpPr/>
          <p:nvPr userDrawn="1"/>
        </p:nvSpPr>
        <p:spPr>
          <a:xfrm>
            <a:off x="0" y="-1"/>
            <a:ext cx="10867338" cy="855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
            <a:ext cx="12192000" cy="861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0" y="861002"/>
            <a:ext cx="12192000" cy="205798"/>
          </a:xfrm>
          <a:prstGeom prst="rect">
            <a:avLst/>
          </a:prstGeom>
          <a:solidFill>
            <a:srgbClr val="9F373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7" name="Rectangle 6"/>
          <p:cNvSpPr/>
          <p:nvPr userDrawn="1"/>
        </p:nvSpPr>
        <p:spPr>
          <a:xfrm>
            <a:off x="0" y="6652202"/>
            <a:ext cx="12192000" cy="205798"/>
          </a:xfrm>
          <a:prstGeom prst="rect">
            <a:avLst/>
          </a:prstGeom>
          <a:solidFill>
            <a:srgbClr val="9F3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lide Number Placeholder 5"/>
          <p:cNvSpPr>
            <a:spLocks noGrp="1"/>
          </p:cNvSpPr>
          <p:nvPr>
            <p:ph type="sldNum" sz="quarter" idx="4"/>
          </p:nvPr>
        </p:nvSpPr>
        <p:spPr>
          <a:xfrm>
            <a:off x="11353801" y="6680934"/>
            <a:ext cx="718124" cy="182130"/>
          </a:xfrm>
          <a:prstGeom prst="rect">
            <a:avLst/>
          </a:prstGeom>
        </p:spPr>
        <p:txBody>
          <a:bodyPr anchor="b"/>
          <a:lstStyle>
            <a:lvl1pPr algn="r">
              <a:defRPr sz="900">
                <a:solidFill>
                  <a:schemeClr val="bg1"/>
                </a:solidFill>
                <a:latin typeface="Arial" panose="020B0604020202020204" pitchFamily="34" charset="0"/>
                <a:cs typeface="Arial" panose="020B0604020202020204" pitchFamily="34" charset="0"/>
              </a:defRPr>
            </a:lvl1pPr>
          </a:lstStyle>
          <a:p>
            <a:fld id="{1BDBE4D5-1906-465B-8652-0128494D8407}" type="slidenum">
              <a:rPr lang="en-US" smtClean="0"/>
              <a:pPr/>
              <a:t>‹#›</a:t>
            </a:fld>
            <a:endParaRPr lang="en-US" dirty="0"/>
          </a:p>
        </p:txBody>
      </p:sp>
      <p:sp>
        <p:nvSpPr>
          <p:cNvPr id="14" name="Rectangle 13"/>
          <p:cNvSpPr/>
          <p:nvPr userDrawn="1"/>
        </p:nvSpPr>
        <p:spPr>
          <a:xfrm>
            <a:off x="2" y="6652202"/>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59" name="Footer Placeholder 4"/>
          <p:cNvSpPr txBox="1">
            <a:spLocks/>
          </p:cNvSpPr>
          <p:nvPr userDrawn="1"/>
        </p:nvSpPr>
        <p:spPr>
          <a:xfrm>
            <a:off x="1281957" y="6685413"/>
            <a:ext cx="2907145" cy="182129"/>
          </a:xfrm>
          <a:prstGeom prst="rect">
            <a:avLst/>
          </a:prstGeom>
        </p:spPr>
        <p:txBody>
          <a:bodyPr anchor="b"/>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Zero Defects Manufacturing Platform</a:t>
            </a:r>
          </a:p>
        </p:txBody>
      </p:sp>
      <p:sp>
        <p:nvSpPr>
          <p:cNvPr id="15" name="Rectangle 14"/>
          <p:cNvSpPr/>
          <p:nvPr userDrawn="1"/>
        </p:nvSpPr>
        <p:spPr>
          <a:xfrm rot="16200000">
            <a:off x="-2792999" y="38598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58" name="Footer Placeholder 4"/>
          <p:cNvSpPr txBox="1">
            <a:spLocks/>
          </p:cNvSpPr>
          <p:nvPr userDrawn="1"/>
        </p:nvSpPr>
        <p:spPr>
          <a:xfrm>
            <a:off x="359181" y="6716236"/>
            <a:ext cx="1019562" cy="152364"/>
          </a:xfrm>
          <a:prstGeom prst="rect">
            <a:avLst/>
          </a:prstGeom>
        </p:spPr>
        <p:txBody>
          <a:bodyPr anchor="b"/>
          <a:lstStyle>
            <a:defPPr>
              <a:defRPr lang="en-US"/>
            </a:defPPr>
            <a:lvl1pPr>
              <a:defRPr sz="900">
                <a:solidFill>
                  <a:schemeClr val="bg1"/>
                </a:solidFill>
              </a:defRPr>
            </a:lvl1pPr>
          </a:lstStyle>
          <a:p>
            <a:pPr lvl="0" algn="r"/>
            <a:r>
              <a:rPr lang="en-US" sz="900" b="1" dirty="0">
                <a:solidFill>
                  <a:srgbClr val="9F373A"/>
                </a:solidFill>
                <a:latin typeface="Arial" panose="020B0604020202020204" pitchFamily="34" charset="0"/>
                <a:cs typeface="Arial" panose="020B0604020202020204" pitchFamily="34" charset="0"/>
              </a:rPr>
              <a:t>www.zdmp.eu</a:t>
            </a:r>
          </a:p>
        </p:txBody>
      </p:sp>
      <p:sp>
        <p:nvSpPr>
          <p:cNvPr id="16" name="Rectangle 15"/>
          <p:cNvSpPr/>
          <p:nvPr userDrawn="1"/>
        </p:nvSpPr>
        <p:spPr>
          <a:xfrm rot="10800000">
            <a:off x="10868123" y="861000"/>
            <a:ext cx="1323877" cy="205798"/>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7" name="Rectangle 16"/>
          <p:cNvSpPr/>
          <p:nvPr userDrawn="1"/>
        </p:nvSpPr>
        <p:spPr>
          <a:xfrm rot="5400000">
            <a:off x="9193800" y="3654000"/>
            <a:ext cx="5791200" cy="205200"/>
          </a:xfrm>
          <a:prstGeom prst="rect">
            <a:avLst/>
          </a:prstGeom>
          <a:gradFill flip="none" rotWithShape="1">
            <a:gsLst>
              <a:gs pos="0">
                <a:srgbClr val="9F373A">
                  <a:tint val="66000"/>
                  <a:satMod val="160000"/>
                </a:srgbClr>
              </a:gs>
              <a:gs pos="50000">
                <a:srgbClr val="9F373A">
                  <a:tint val="44500"/>
                  <a:satMod val="160000"/>
                </a:srgbClr>
              </a:gs>
              <a:gs pos="100000">
                <a:srgbClr val="9F373A">
                  <a:tint val="23500"/>
                  <a:satMod val="160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1" name="Title Placeholder 10"/>
          <p:cNvSpPr>
            <a:spLocks noGrp="1"/>
          </p:cNvSpPr>
          <p:nvPr userDrawn="1">
            <p:ph type="title"/>
          </p:nvPr>
        </p:nvSpPr>
        <p:spPr>
          <a:xfrm>
            <a:off x="1" y="141764"/>
            <a:ext cx="10607039" cy="586364"/>
          </a:xfrm>
          <a:prstGeom prst="rect">
            <a:avLst/>
          </a:prstGeom>
        </p:spPr>
        <p:txBody>
          <a:bodyPr vert="horz" lIns="91440" tIns="45720" rIns="91440" bIns="45720" rtlCol="0" anchor="ctr">
            <a:noAutofit/>
          </a:bodyPr>
          <a:lstStyle/>
          <a:p>
            <a:r>
              <a:rPr lang="en-US" dirty="0"/>
              <a:t>Calibri Main Text</a:t>
            </a:r>
            <a:endParaRPr lang="en-GB" dirty="0"/>
          </a:p>
        </p:txBody>
      </p:sp>
      <p:pic>
        <p:nvPicPr>
          <p:cNvPr id="19" name="Picture 18">
            <a:extLst>
              <a:ext uri="{FF2B5EF4-FFF2-40B4-BE49-F238E27FC236}">
                <a16:creationId xmlns="" xmlns:a16="http://schemas.microsoft.com/office/drawing/2014/main" id="{FE2807CF-90CF-4465-9DEA-8BBA13B693D2}"/>
              </a:ext>
            </a:extLst>
          </p:cNvPr>
          <p:cNvPicPr>
            <a:picLocks noChangeAspect="1"/>
          </p:cNvPicPr>
          <p:nvPr userDrawn="1"/>
        </p:nvPicPr>
        <p:blipFill>
          <a:blip r:embed="rId19" cstate="print"/>
          <a:stretch>
            <a:fillRect/>
          </a:stretch>
        </p:blipFill>
        <p:spPr>
          <a:xfrm>
            <a:off x="10905438" y="115774"/>
            <a:ext cx="1248462" cy="552636"/>
          </a:xfrm>
          <a:prstGeom prst="rect">
            <a:avLst/>
          </a:prstGeom>
        </p:spPr>
      </p:pic>
    </p:spTree>
    <p:extLst>
      <p:ext uri="{BB962C8B-B14F-4D97-AF65-F5344CB8AC3E}">
        <p14:creationId xmlns="" xmlns:p14="http://schemas.microsoft.com/office/powerpoint/2010/main" val="1811027610"/>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2" r:id="rId3"/>
    <p:sldLayoutId id="2147483679" r:id="rId4"/>
    <p:sldLayoutId id="2147483680" r:id="rId5"/>
    <p:sldLayoutId id="2147483681" r:id="rId6"/>
    <p:sldLayoutId id="2147483686" r:id="rId7"/>
    <p:sldLayoutId id="2147483687" r:id="rId8"/>
    <p:sldLayoutId id="2147483688" r:id="rId9"/>
    <p:sldLayoutId id="2147483682" r:id="rId10"/>
    <p:sldLayoutId id="2147483685" r:id="rId11"/>
    <p:sldLayoutId id="2147483670" r:id="rId12"/>
    <p:sldLayoutId id="2147483671" r:id="rId13"/>
    <p:sldLayoutId id="2147483673" r:id="rId14"/>
    <p:sldLayoutId id="2147483674" r:id="rId15"/>
    <p:sldLayoutId id="2147483675" r:id="rId16"/>
    <p:sldLayoutId id="2147483676" r:id="rId17"/>
  </p:sldLayoutIdLst>
  <p:hf hdr="0" dt="0"/>
  <p:txStyles>
    <p:titleStyle>
      <a:lvl1pPr algn="l" defTabSz="914400" rtl="0" eaLnBrk="1" latinLnBrk="0" hangingPunct="1">
        <a:lnSpc>
          <a:spcPct val="90000"/>
        </a:lnSpc>
        <a:spcBef>
          <a:spcPct val="0"/>
        </a:spcBef>
        <a:buNone/>
        <a:defRPr sz="3600" b="1" kern="1200" baseline="0">
          <a:solidFill>
            <a:srgbClr val="9F373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7030A0"/>
          </a:solidFill>
          <a:latin typeface="Arial" panose="020B0604020202020204" pitchFamily="34" charset="0"/>
          <a:ea typeface="+mn-ea"/>
          <a:cs typeface="Arial" panose="020B0604020202020204" pitchFamily="34" charset="0"/>
        </a:defRPr>
      </a:lvl1pPr>
      <a:lvl2pPr marL="361950" indent="-361950" algn="l" defTabSz="914400" rtl="0" eaLnBrk="1" latinLnBrk="0" hangingPunct="1">
        <a:lnSpc>
          <a:spcPct val="90000"/>
        </a:lnSpc>
        <a:spcBef>
          <a:spcPts val="500"/>
        </a:spcBef>
        <a:buClr>
          <a:srgbClr val="7030A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712788" indent="-350838" algn="l" defTabSz="914400" rtl="0" eaLnBrk="1" latinLnBrk="0" hangingPunct="1">
        <a:lnSpc>
          <a:spcPct val="90000"/>
        </a:lnSpc>
        <a:spcBef>
          <a:spcPts val="500"/>
        </a:spcBef>
        <a:buClr>
          <a:srgbClr val="7030A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73150" indent="-360363" algn="l" defTabSz="914400" rtl="0" eaLnBrk="1" latinLnBrk="0" hangingPunct="1">
        <a:lnSpc>
          <a:spcPct val="90000"/>
        </a:lnSpc>
        <a:spcBef>
          <a:spcPts val="500"/>
        </a:spcBef>
        <a:buClr>
          <a:srgbClr val="7030A0"/>
        </a:buClr>
        <a:buFont typeface="Wingdings" panose="05000000000000000000" pitchFamily="2" charset="2"/>
        <a:buChar char="§"/>
        <a:tabLst/>
        <a:defRPr sz="1800" kern="1200">
          <a:solidFill>
            <a:schemeClr val="tx1"/>
          </a:solidFill>
          <a:latin typeface="Arial" panose="020B0604020202020204" pitchFamily="34" charset="0"/>
          <a:ea typeface="+mn-ea"/>
          <a:cs typeface="Arial" panose="020B0604020202020204" pitchFamily="34" charset="0"/>
        </a:defRPr>
      </a:lvl4pPr>
      <a:lvl5pPr marL="1435100" indent="-361950" algn="l" defTabSz="914400" rtl="0" eaLnBrk="1" latinLnBrk="0" hangingPunct="1">
        <a:lnSpc>
          <a:spcPct val="90000"/>
        </a:lnSpc>
        <a:spcBef>
          <a:spcPts val="500"/>
        </a:spcBef>
        <a:buClr>
          <a:srgbClr val="7030A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1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c53c19bc-6460-4dea-a74f-97b851e7af75.filesusr.com/ugd/f83381_dec67a7a414a4595bc92c107c0769704.pdf"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c53c19bc-6460-4dea-a74f-97b851e7af75.filesusr.com/ugd/851c99_57042ac5fb6a4adea44bf9ff81010f5e.pdf" TargetMode="External"/><Relationship Id="rId5" Type="http://schemas.openxmlformats.org/officeDocument/2006/relationships/hyperlink" Target="https://c53c19bc-6460-4dea-a74f-97b851e7af75.filesusr.com/ugd/851c99_0205c297a4b547bf8665daa36cf70984.pdf" TargetMode="External"/><Relationship Id="rId4" Type="http://schemas.openxmlformats.org/officeDocument/2006/relationships/hyperlink" Target="https://www.zdmp.eu/documenta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www.zdmp.eu/document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FC60338-AA54-4244-BA9A-971F1D4AE7A4}"/>
              </a:ext>
            </a:extLst>
          </p:cNvPr>
          <p:cNvSpPr>
            <a:spLocks noGrp="1"/>
          </p:cNvSpPr>
          <p:nvPr>
            <p:ph type="sldNum" sz="quarter" idx="10"/>
          </p:nvPr>
        </p:nvSpPr>
        <p:spPr/>
        <p:txBody>
          <a:bodyPr/>
          <a:lstStyle/>
          <a:p>
            <a:fld id="{1BDBE4D5-1906-465B-8652-0128494D8407}" type="slidenum">
              <a:rPr lang="en-US" smtClean="0"/>
              <a:pPr/>
              <a:t>1</a:t>
            </a:fld>
            <a:endParaRPr lang="en-US" dirty="0"/>
          </a:p>
        </p:txBody>
      </p:sp>
      <p:sp>
        <p:nvSpPr>
          <p:cNvPr id="4" name="Title 3">
            <a:extLst>
              <a:ext uri="{FF2B5EF4-FFF2-40B4-BE49-F238E27FC236}">
                <a16:creationId xmlns="" xmlns:a16="http://schemas.microsoft.com/office/drawing/2014/main" id="{74084241-C3C9-477E-B466-0ABEDD369B35}"/>
              </a:ext>
            </a:extLst>
          </p:cNvPr>
          <p:cNvSpPr>
            <a:spLocks noGrp="1"/>
          </p:cNvSpPr>
          <p:nvPr>
            <p:ph type="title"/>
          </p:nvPr>
        </p:nvSpPr>
        <p:spPr>
          <a:xfrm>
            <a:off x="1994813" y="4407117"/>
            <a:ext cx="7668709" cy="862917"/>
          </a:xfrm>
        </p:spPr>
        <p:txBody>
          <a:bodyPr/>
          <a:lstStyle/>
          <a:p>
            <a:pPr algn="ctr"/>
            <a:r>
              <a:rPr lang="x-none" sz="2800">
                <a:latin typeface="Arial"/>
                <a:cs typeface="Arial"/>
              </a:rPr>
              <a:t>How to use the ZDM Platform</a:t>
            </a:r>
            <a:endParaRPr lang="en-US" sz="2800" dirty="0">
              <a:latin typeface="Arial"/>
              <a:cs typeface="Arial"/>
            </a:endParaRPr>
          </a:p>
        </p:txBody>
      </p:sp>
      <p:pic>
        <p:nvPicPr>
          <p:cNvPr id="3" name="Imagem 2">
            <a:extLst>
              <a:ext uri="{FF2B5EF4-FFF2-40B4-BE49-F238E27FC236}">
                <a16:creationId xmlns="" xmlns:a16="http://schemas.microsoft.com/office/drawing/2014/main" id="{91F8F601-03B0-4A3C-962B-E3CA587D2BBA}"/>
              </a:ext>
            </a:extLst>
          </p:cNvPr>
          <p:cNvPicPr>
            <a:picLocks noChangeAspect="1"/>
          </p:cNvPicPr>
          <p:nvPr/>
        </p:nvPicPr>
        <p:blipFill>
          <a:blip r:embed="rId4" cstate="print"/>
          <a:stretch>
            <a:fillRect/>
          </a:stretch>
        </p:blipFill>
        <p:spPr>
          <a:xfrm>
            <a:off x="2768711" y="0"/>
            <a:ext cx="6120914" cy="835224"/>
          </a:xfrm>
          <a:prstGeom prst="rect">
            <a:avLst/>
          </a:prstGeom>
        </p:spPr>
      </p:pic>
      <p:pic>
        <p:nvPicPr>
          <p:cNvPr id="7" name="Imagem 6">
            <a:extLst>
              <a:ext uri="{FF2B5EF4-FFF2-40B4-BE49-F238E27FC236}">
                <a16:creationId xmlns="" xmlns:a16="http://schemas.microsoft.com/office/drawing/2014/main" id="{2233EE90-A3C3-48FE-A3B9-83BB2ED5A5F4}"/>
              </a:ext>
            </a:extLst>
          </p:cNvPr>
          <p:cNvPicPr>
            <a:picLocks noChangeAspect="1"/>
          </p:cNvPicPr>
          <p:nvPr/>
        </p:nvPicPr>
        <p:blipFill>
          <a:blip r:embed="rId5" cstate="print"/>
          <a:stretch>
            <a:fillRect/>
          </a:stretch>
        </p:blipFill>
        <p:spPr>
          <a:xfrm>
            <a:off x="9754791" y="1318537"/>
            <a:ext cx="1971225" cy="1838196"/>
          </a:xfrm>
          <a:prstGeom prst="rect">
            <a:avLst/>
          </a:prstGeom>
        </p:spPr>
      </p:pic>
      <p:pic>
        <p:nvPicPr>
          <p:cNvPr id="8" name="Picture 7">
            <a:extLst>
              <a:ext uri="{FF2B5EF4-FFF2-40B4-BE49-F238E27FC236}">
                <a16:creationId xmlns="" xmlns:a16="http://schemas.microsoft.com/office/drawing/2014/main" id="{7C74F222-5FDC-4640-91F4-8EDFA0B9F266}"/>
              </a:ext>
            </a:extLst>
          </p:cNvPr>
          <p:cNvPicPr>
            <a:picLocks noChangeAspect="1"/>
          </p:cNvPicPr>
          <p:nvPr/>
        </p:nvPicPr>
        <p:blipFill>
          <a:blip r:embed="rId6" cstate="print"/>
          <a:stretch>
            <a:fillRect/>
          </a:stretch>
        </p:blipFill>
        <p:spPr>
          <a:xfrm>
            <a:off x="309523" y="1318537"/>
            <a:ext cx="5048250" cy="2314575"/>
          </a:xfrm>
          <a:prstGeom prst="rect">
            <a:avLst/>
          </a:prstGeom>
        </p:spPr>
      </p:pic>
    </p:spTree>
    <p:custDataLst>
      <p:tags r:id="rId1"/>
    </p:custDataLst>
    <p:extLst>
      <p:ext uri="{BB962C8B-B14F-4D97-AF65-F5344CB8AC3E}">
        <p14:creationId xmlns="" xmlns:p14="http://schemas.microsoft.com/office/powerpoint/2010/main" val="71480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10</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Technical Fondations of ZDMP Platform</a:t>
            </a:r>
          </a:p>
        </p:txBody>
      </p:sp>
      <p:sp>
        <p:nvSpPr>
          <p:cNvPr id="7" name="Rectangle 5">
            <a:extLst>
              <a:ext uri="{FF2B5EF4-FFF2-40B4-BE49-F238E27FC236}">
                <a16:creationId xmlns="" xmlns:a16="http://schemas.microsoft.com/office/drawing/2014/main" id="{9A88297D-FFF1-4954-A2DF-AC4B82397859}"/>
              </a:ext>
            </a:extLst>
          </p:cNvPr>
          <p:cNvSpPr/>
          <p:nvPr/>
        </p:nvSpPr>
        <p:spPr>
          <a:xfrm>
            <a:off x="419100" y="1155700"/>
            <a:ext cx="11341100" cy="5416868"/>
          </a:xfrm>
          <a:prstGeom prst="rect">
            <a:avLst/>
          </a:prstGeom>
        </p:spPr>
        <p:txBody>
          <a:bodyPr wrap="square">
            <a:spAutoFit/>
          </a:bodyPr>
          <a:lstStyle/>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Container first. Each component of ZDMP is designed and developed to be executed inside </a:t>
            </a:r>
            <a:r>
              <a:rPr lang="en-US" sz="2000" dirty="0" err="1">
                <a:solidFill>
                  <a:srgbClr val="9F373A"/>
                </a:solidFill>
                <a:latin typeface="Calibri" panose="020F0502020204030204" pitchFamily="34" charset="0"/>
                <a:cs typeface="Arial" panose="020B0604020202020204" pitchFamily="34" charset="0"/>
              </a:rPr>
              <a:t>Docker</a:t>
            </a:r>
            <a:r>
              <a:rPr lang="en-US" sz="2000" dirty="0">
                <a:solidFill>
                  <a:srgbClr val="9F373A"/>
                </a:solidFill>
                <a:latin typeface="Calibri" panose="020F0502020204030204" pitchFamily="34" charset="0"/>
                <a:cs typeface="Arial" panose="020B0604020202020204" pitchFamily="34" charset="0"/>
              </a:rPr>
              <a:t> containers. </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Extensibility. Each </a:t>
            </a:r>
            <a:r>
              <a:rPr lang="en-US" sz="2000" dirty="0" err="1">
                <a:solidFill>
                  <a:srgbClr val="9F373A"/>
                </a:solidFill>
                <a:latin typeface="Calibri" panose="020F0502020204030204" pitchFamily="34" charset="0"/>
                <a:cs typeface="Arial" panose="020B0604020202020204" pitchFamily="34" charset="0"/>
              </a:rPr>
              <a:t>docker</a:t>
            </a:r>
            <a:r>
              <a:rPr lang="en-US" sz="2000" dirty="0">
                <a:solidFill>
                  <a:srgbClr val="9F373A"/>
                </a:solidFill>
                <a:latin typeface="Calibri" panose="020F0502020204030204" pitchFamily="34" charset="0"/>
                <a:cs typeface="Arial" panose="020B0604020202020204" pitchFamily="34" charset="0"/>
              </a:rPr>
              <a:t> container, or at least those which have something to share, are wrapped in an API, and documented using </a:t>
            </a:r>
            <a:r>
              <a:rPr lang="en-US" sz="2000" dirty="0" err="1">
                <a:solidFill>
                  <a:srgbClr val="9F373A"/>
                </a:solidFill>
                <a:latin typeface="Calibri" panose="020F0502020204030204" pitchFamily="34" charset="0"/>
                <a:cs typeface="Arial" panose="020B0604020202020204" pitchFamily="34" charset="0"/>
              </a:rPr>
              <a:t>OpenAPI</a:t>
            </a:r>
            <a:r>
              <a:rPr lang="en-US" sz="2000" dirty="0">
                <a:solidFill>
                  <a:srgbClr val="9F373A"/>
                </a:solidFill>
                <a:latin typeface="Calibri" panose="020F0502020204030204" pitchFamily="34" charset="0"/>
                <a:cs typeface="Arial" panose="020B0604020202020204" pitchFamily="34" charset="0"/>
              </a:rPr>
              <a:t> specification. Moreover, core functionalities can be extended by purchasing new components in the marketplace.</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Distributed Architecture. Every component is designed to be executed in a distributed way. For that, ZDMP uses orchestration technologies like </a:t>
            </a:r>
            <a:r>
              <a:rPr lang="en-US" sz="2000" dirty="0" err="1">
                <a:solidFill>
                  <a:srgbClr val="9F373A"/>
                </a:solidFill>
                <a:latin typeface="Calibri" panose="020F0502020204030204" pitchFamily="34" charset="0"/>
                <a:cs typeface="Arial" panose="020B0604020202020204" pitchFamily="34" charset="0"/>
              </a:rPr>
              <a:t>Docker</a:t>
            </a:r>
            <a:r>
              <a:rPr lang="en-US" sz="2000" dirty="0">
                <a:solidFill>
                  <a:srgbClr val="9F373A"/>
                </a:solidFill>
                <a:latin typeface="Calibri" panose="020F0502020204030204" pitchFamily="34" charset="0"/>
                <a:cs typeface="Arial" panose="020B0604020202020204" pitchFamily="34" charset="0"/>
              </a:rPr>
              <a:t> Swarm and </a:t>
            </a:r>
            <a:r>
              <a:rPr lang="en-US" sz="2000" dirty="0" err="1">
                <a:solidFill>
                  <a:srgbClr val="9F373A"/>
                </a:solidFill>
                <a:latin typeface="Calibri" panose="020F0502020204030204" pitchFamily="34" charset="0"/>
                <a:cs typeface="Arial" panose="020B0604020202020204" pitchFamily="34" charset="0"/>
              </a:rPr>
              <a:t>Kubernetes</a:t>
            </a:r>
            <a:r>
              <a:rPr lang="en-US" sz="2000" dirty="0">
                <a:solidFill>
                  <a:srgbClr val="9F373A"/>
                </a:solidFill>
                <a:latin typeface="Calibri" panose="020F0502020204030204" pitchFamily="34" charset="0"/>
                <a:cs typeface="Arial" panose="020B0604020202020204" pitchFamily="34" charset="0"/>
              </a:rPr>
              <a:t>. </a:t>
            </a:r>
          </a:p>
          <a:p>
            <a:pPr marL="342900" indent="-342900" algn="just">
              <a:lnSpc>
                <a:spcPct val="90000"/>
              </a:lnSpc>
              <a:spcBef>
                <a:spcPts val="600"/>
              </a:spcBef>
              <a:buFont typeface="Wingdings" pitchFamily="2" charset="2"/>
              <a:buChar char="Ø"/>
            </a:pPr>
            <a:r>
              <a:rPr lang="en-US" sz="2000" dirty="0" err="1">
                <a:solidFill>
                  <a:srgbClr val="9F373A"/>
                </a:solidFill>
                <a:latin typeface="Calibri" panose="020F0502020204030204" pitchFamily="34" charset="0"/>
                <a:cs typeface="Arial" panose="020B0604020202020204" pitchFamily="34" charset="0"/>
              </a:rPr>
              <a:t>Composability</a:t>
            </a:r>
            <a:r>
              <a:rPr lang="en-US" sz="2000" dirty="0">
                <a:solidFill>
                  <a:srgbClr val="9F373A"/>
                </a:solidFill>
                <a:latin typeface="Calibri" panose="020F0502020204030204" pitchFamily="34" charset="0"/>
                <a:cs typeface="Arial" panose="020B0604020202020204" pitchFamily="34" charset="0"/>
              </a:rPr>
              <a:t>.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can be seen as building blocks, which can be composed in different manners. For that reason, ZDMP’s components are </a:t>
            </a:r>
            <a:r>
              <a:rPr lang="en-US" sz="2000" dirty="0" err="1">
                <a:solidFill>
                  <a:srgbClr val="9F373A"/>
                </a:solidFill>
                <a:latin typeface="Calibri" panose="020F0502020204030204" pitchFamily="34" charset="0"/>
                <a:cs typeface="Arial" panose="020B0604020202020204" pitchFamily="34" charset="0"/>
              </a:rPr>
              <a:t>composable</a:t>
            </a:r>
            <a:r>
              <a:rPr lang="en-US" sz="2000" dirty="0">
                <a:solidFill>
                  <a:srgbClr val="9F373A"/>
                </a:solidFill>
                <a:latin typeface="Calibri" panose="020F0502020204030204" pitchFamily="34" charset="0"/>
                <a:cs typeface="Arial" panose="020B0604020202020204" pitchFamily="34" charset="0"/>
              </a:rPr>
              <a:t> through a service and message bus.</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Security. ZDMP includes several security controls, for instance: </a:t>
            </a:r>
            <a:r>
              <a:rPr lang="en-US" sz="2000" dirty="0" err="1">
                <a:solidFill>
                  <a:srgbClr val="9F373A"/>
                </a:solidFill>
                <a:latin typeface="Calibri" panose="020F0502020204030204" pitchFamily="34" charset="0"/>
                <a:cs typeface="Arial" panose="020B0604020202020204" pitchFamily="34" charset="0"/>
              </a:rPr>
              <a:t>centralised</a:t>
            </a:r>
            <a:r>
              <a:rPr lang="en-US" sz="2000" dirty="0">
                <a:solidFill>
                  <a:srgbClr val="9F373A"/>
                </a:solidFill>
                <a:latin typeface="Calibri" panose="020F0502020204030204" pitchFamily="34" charset="0"/>
                <a:cs typeface="Arial" panose="020B0604020202020204" pitchFamily="34" charset="0"/>
              </a:rPr>
              <a:t> authentication and </a:t>
            </a:r>
            <a:r>
              <a:rPr lang="en-US" sz="2000" dirty="0" err="1">
                <a:solidFill>
                  <a:srgbClr val="9F373A"/>
                </a:solidFill>
                <a:latin typeface="Calibri" panose="020F0502020204030204" pitchFamily="34" charset="0"/>
                <a:cs typeface="Arial" panose="020B0604020202020204" pitchFamily="34" charset="0"/>
              </a:rPr>
              <a:t>authorisation</a:t>
            </a:r>
            <a:r>
              <a:rPr lang="en-US" sz="2000" dirty="0">
                <a:solidFill>
                  <a:srgbClr val="9F373A"/>
                </a:solidFill>
                <a:latin typeface="Calibri" panose="020F0502020204030204" pitchFamily="34" charset="0"/>
                <a:cs typeface="Arial" panose="020B0604020202020204" pitchFamily="34" charset="0"/>
              </a:rPr>
              <a:t>, secure communications through SSL, continuously monitoring, etc. </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Big Data and AI Driven. ZDMP provides infrastructure, tools and pipelines to support a wide catalog of AI models, which uses Big Data tools.</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Connectivity. Ready to connect with the most used industry protocols.</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Developer experience oriented. ZDMP provides several tools to ease the development of new components.</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Interoperability. ZDMP can be connected to other platforms through the API’s.</a:t>
            </a:r>
          </a:p>
        </p:txBody>
      </p:sp>
    </p:spTree>
    <p:custDataLst>
      <p:tags r:id="rId1"/>
    </p:custDataLst>
    <p:extLst>
      <p:ext uri="{BB962C8B-B14F-4D97-AF65-F5344CB8AC3E}">
        <p14:creationId xmlns="" xmlns:p14="http://schemas.microsoft.com/office/powerpoint/2010/main" val="103403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1BDBE4D5-1906-465B-8652-0128494D8407}" type="slidenum">
              <a:rPr lang="en-US" smtClean="0"/>
              <a:pPr/>
              <a:t>11</a:t>
            </a:fld>
            <a:endParaRPr lang="en-US" dirty="0"/>
          </a:p>
        </p:txBody>
      </p:sp>
      <p:sp>
        <p:nvSpPr>
          <p:cNvPr id="3" name="Текст 2"/>
          <p:cNvSpPr>
            <a:spLocks noGrp="1"/>
          </p:cNvSpPr>
          <p:nvPr>
            <p:ph type="body" sz="quarter" idx="13"/>
          </p:nvPr>
        </p:nvSpPr>
        <p:spPr/>
        <p:txBody>
          <a:bodyPr/>
          <a:lstStyle/>
          <a:p>
            <a:r>
              <a:rPr lang="en-US" sz="7200" dirty="0"/>
              <a:t>How to use ZDMP Platform</a:t>
            </a:r>
            <a:endParaRPr lang="ru-RU" sz="7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12</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ZDM Platform zComponents</a:t>
            </a:r>
          </a:p>
        </p:txBody>
      </p:sp>
      <p:pic>
        <p:nvPicPr>
          <p:cNvPr id="10" name="Содержимое 9" descr="architecture_2.png"/>
          <p:cNvPicPr>
            <a:picLocks noGrp="1" noChangeAspect="1"/>
          </p:cNvPicPr>
          <p:nvPr>
            <p:ph sz="quarter" idx="11"/>
          </p:nvPr>
        </p:nvPicPr>
        <p:blipFill>
          <a:blip r:embed="rId4" cstate="print"/>
          <a:stretch>
            <a:fillRect/>
          </a:stretch>
        </p:blipFill>
        <p:spPr>
          <a:xfrm>
            <a:off x="5693682" y="2120900"/>
            <a:ext cx="6198934" cy="4064000"/>
          </a:xfrm>
        </p:spPr>
      </p:pic>
      <p:sp>
        <p:nvSpPr>
          <p:cNvPr id="5" name="Rectangle 5">
            <a:extLst>
              <a:ext uri="{FF2B5EF4-FFF2-40B4-BE49-F238E27FC236}">
                <a16:creationId xmlns="" xmlns:a16="http://schemas.microsoft.com/office/drawing/2014/main" id="{9A88297D-FFF1-4954-A2DF-AC4B82397859}"/>
              </a:ext>
            </a:extLst>
          </p:cNvPr>
          <p:cNvSpPr/>
          <p:nvPr/>
        </p:nvSpPr>
        <p:spPr>
          <a:xfrm>
            <a:off x="381000" y="1231901"/>
            <a:ext cx="11341100" cy="646331"/>
          </a:xfrm>
          <a:prstGeom prst="rect">
            <a:avLst/>
          </a:prstGeom>
        </p:spPr>
        <p:txBody>
          <a:bodyPr wrap="square">
            <a:spAutoFit/>
          </a:bodyPr>
          <a:lstStyle/>
          <a:p>
            <a:pPr marL="342900" indent="-342900" algn="just">
              <a:lnSpc>
                <a:spcPct val="90000"/>
              </a:lnSpc>
              <a:spcBef>
                <a:spcPts val="1000"/>
              </a:spcBef>
            </a:pPr>
            <a:r>
              <a:rPr lang="en-US" sz="2000" dirty="0">
                <a:solidFill>
                  <a:srgbClr val="9F373A"/>
                </a:solidFill>
                <a:latin typeface="Calibri" panose="020F0502020204030204" pitchFamily="34" charset="0"/>
                <a:cs typeface="Arial" panose="020B0604020202020204" pitchFamily="34" charset="0"/>
              </a:rPr>
              <a:t>ZDM Platform is based on a federated architecture, which consists of several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split into the following architectural building blocks:</a:t>
            </a:r>
          </a:p>
        </p:txBody>
      </p:sp>
      <p:sp>
        <p:nvSpPr>
          <p:cNvPr id="6" name="Rectangle 5">
            <a:extLst>
              <a:ext uri="{FF2B5EF4-FFF2-40B4-BE49-F238E27FC236}">
                <a16:creationId xmlns="" xmlns:a16="http://schemas.microsoft.com/office/drawing/2014/main" id="{9A88297D-FFF1-4954-A2DF-AC4B82397859}"/>
              </a:ext>
            </a:extLst>
          </p:cNvPr>
          <p:cNvSpPr/>
          <p:nvPr/>
        </p:nvSpPr>
        <p:spPr>
          <a:xfrm>
            <a:off x="406400" y="1943101"/>
            <a:ext cx="5016500" cy="5553315"/>
          </a:xfrm>
          <a:prstGeom prst="rect">
            <a:avLst/>
          </a:prstGeom>
        </p:spPr>
        <p:txBody>
          <a:bodyPr wrap="square">
            <a:spAutoFit/>
          </a:bodyPr>
          <a:lstStyle/>
          <a:p>
            <a:pPr marL="342900" indent="-342900" algn="just">
              <a:lnSpc>
                <a:spcPct val="90000"/>
              </a:lnSpc>
              <a:spcBef>
                <a:spcPts val="10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Developer Tier (Design-time): These components aide in the production of </a:t>
            </a:r>
            <a:r>
              <a:rPr lang="en-US" sz="2000" dirty="0" err="1">
                <a:solidFill>
                  <a:srgbClr val="9F373A"/>
                </a:solidFill>
                <a:latin typeface="Calibri" panose="020F0502020204030204" pitchFamily="34" charset="0"/>
                <a:cs typeface="Arial" panose="020B0604020202020204" pitchFamily="34" charset="0"/>
              </a:rPr>
              <a:t>containerised</a:t>
            </a:r>
            <a:r>
              <a:rPr lang="en-US" sz="2000" dirty="0">
                <a:solidFill>
                  <a:srgbClr val="9F373A"/>
                </a:solidFill>
                <a:latin typeface="Calibri" panose="020F0502020204030204" pitchFamily="34" charset="0"/>
                <a:cs typeface="Arial" panose="020B0604020202020204" pitchFamily="34" charset="0"/>
              </a:rPr>
              <a:t> applications for zero defect manufacturing - </a:t>
            </a:r>
            <a:r>
              <a:rPr lang="en-US" sz="2000" dirty="0" err="1">
                <a:solidFill>
                  <a:srgbClr val="9F373A"/>
                </a:solidFill>
                <a:latin typeface="Calibri" panose="020F0502020204030204" pitchFamily="34" charset="0"/>
                <a:cs typeface="Arial" panose="020B0604020202020204" pitchFamily="34" charset="0"/>
              </a:rPr>
              <a:t>zApps</a:t>
            </a:r>
            <a:endParaRPr lang="en-US" sz="20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10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Enterprise Tier (Use-time): These components assist the run-time</a:t>
            </a:r>
          </a:p>
          <a:p>
            <a:pPr marL="342900" indent="-342900" algn="just">
              <a:lnSpc>
                <a:spcPct val="90000"/>
              </a:lnSpc>
              <a:spcBef>
                <a:spcPts val="10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Platform Tier (Run-time): This is where </a:t>
            </a:r>
            <a:r>
              <a:rPr lang="en-US" sz="2000" dirty="0" err="1">
                <a:solidFill>
                  <a:srgbClr val="9F373A"/>
                </a:solidFill>
                <a:latin typeface="Calibri" panose="020F0502020204030204" pitchFamily="34" charset="0"/>
                <a:cs typeface="Arial" panose="020B0604020202020204" pitchFamily="34" charset="0"/>
              </a:rPr>
              <a:t>zApps</a:t>
            </a:r>
            <a:r>
              <a:rPr lang="en-US" sz="2000" dirty="0">
                <a:solidFill>
                  <a:srgbClr val="9F373A"/>
                </a:solidFill>
                <a:latin typeface="Calibri" panose="020F0502020204030204" pitchFamily="34" charset="0"/>
                <a:cs typeface="Arial" panose="020B0604020202020204" pitchFamily="34" charset="0"/>
              </a:rPr>
              <a:t> are installed. This component consists of run-time services to provide a base level functionality for ZDMP</a:t>
            </a:r>
          </a:p>
          <a:p>
            <a:pPr marL="342900" indent="-342900" algn="just">
              <a:lnSpc>
                <a:spcPct val="90000"/>
              </a:lnSpc>
              <a:spcBef>
                <a:spcPts val="10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Edge Tier (Run-time): This is composed of the Distributed Computing component, which allows certain </a:t>
            </a:r>
            <a:r>
              <a:rPr lang="en-US" sz="2000" dirty="0" err="1">
                <a:solidFill>
                  <a:srgbClr val="9F373A"/>
                </a:solidFill>
                <a:latin typeface="Calibri" panose="020F0502020204030204" pitchFamily="34" charset="0"/>
                <a:cs typeface="Arial" panose="020B0604020202020204" pitchFamily="34" charset="0"/>
              </a:rPr>
              <a:t>zApps</a:t>
            </a:r>
            <a:r>
              <a:rPr lang="en-US" sz="2000" dirty="0">
                <a:solidFill>
                  <a:srgbClr val="9F373A"/>
                </a:solidFill>
                <a:latin typeface="Calibri" panose="020F0502020204030204" pitchFamily="34" charset="0"/>
                <a:cs typeface="Arial" panose="020B0604020202020204" pitchFamily="34" charset="0"/>
              </a:rPr>
              <a:t> to be run at different locations of the system for performance gains</a:t>
            </a:r>
          </a:p>
          <a:p>
            <a:pPr marL="342900" indent="-342900" algn="just">
              <a:lnSpc>
                <a:spcPct val="90000"/>
              </a:lnSpc>
              <a:spcBef>
                <a:spcPts val="1000"/>
              </a:spcBef>
              <a:buFont typeface="Wingdings" panose="05000000000000000000" pitchFamily="2" charset="2"/>
              <a:buChar char="§"/>
            </a:pPr>
            <a:endParaRPr lang="en-US" sz="24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1000"/>
              </a:spcBef>
              <a:buFont typeface="Wingdings" panose="05000000000000000000" pitchFamily="2" charset="2"/>
              <a:buChar char="§"/>
            </a:pPr>
            <a:endParaRPr lang="pt-PT" sz="2400" dirty="0">
              <a:solidFill>
                <a:srgbClr val="9F373A"/>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 xmlns:p14="http://schemas.microsoft.com/office/powerpoint/2010/main" val="216014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13</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Types of zComponents</a:t>
            </a:r>
          </a:p>
        </p:txBody>
      </p:sp>
      <p:pic>
        <p:nvPicPr>
          <p:cNvPr id="6" name="Содержимое 5" descr="zComp_table.png"/>
          <p:cNvPicPr>
            <a:picLocks noGrp="1" noChangeAspect="1"/>
          </p:cNvPicPr>
          <p:nvPr>
            <p:ph sz="quarter" idx="11"/>
          </p:nvPr>
        </p:nvPicPr>
        <p:blipFill>
          <a:blip r:embed="rId4" cstate="print"/>
          <a:stretch>
            <a:fillRect/>
          </a:stretch>
        </p:blipFill>
        <p:spPr>
          <a:xfrm>
            <a:off x="7459558" y="1133859"/>
            <a:ext cx="4364141" cy="5420929"/>
          </a:xfrm>
        </p:spPr>
      </p:pic>
      <p:sp>
        <p:nvSpPr>
          <p:cNvPr id="7" name="Rectangle 5">
            <a:extLst>
              <a:ext uri="{FF2B5EF4-FFF2-40B4-BE49-F238E27FC236}">
                <a16:creationId xmlns="" xmlns:a16="http://schemas.microsoft.com/office/drawing/2014/main" id="{9A88297D-FFF1-4954-A2DF-AC4B82397859}"/>
              </a:ext>
            </a:extLst>
          </p:cNvPr>
          <p:cNvSpPr/>
          <p:nvPr/>
        </p:nvSpPr>
        <p:spPr>
          <a:xfrm>
            <a:off x="342900" y="1117600"/>
            <a:ext cx="6883400" cy="5539978"/>
          </a:xfrm>
          <a:prstGeom prst="rect">
            <a:avLst/>
          </a:prstGeom>
        </p:spPr>
        <p:txBody>
          <a:bodyPr wrap="square">
            <a:spAutoFit/>
          </a:bodyPr>
          <a:lstStyle/>
          <a:p>
            <a:pPr marL="342900" indent="-342900" algn="just">
              <a:lnSpc>
                <a:spcPct val="90000"/>
              </a:lnSpc>
              <a:spcBef>
                <a:spcPts val="600"/>
              </a:spcBef>
            </a:pPr>
            <a:r>
              <a:rPr lang="en-US" sz="2000" dirty="0">
                <a:solidFill>
                  <a:srgbClr val="9F373A"/>
                </a:solidFill>
                <a:latin typeface="Calibri" panose="020F0502020204030204" pitchFamily="34" charset="0"/>
                <a:cs typeface="Arial" panose="020B0604020202020204" pitchFamily="34" charset="0"/>
              </a:rPr>
              <a:t>ZDMP deals with several types of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which are classified in respect to different qualities of each </a:t>
            </a:r>
            <a:r>
              <a:rPr lang="en-US" sz="2000" dirty="0" err="1">
                <a:solidFill>
                  <a:srgbClr val="9F373A"/>
                </a:solidFill>
                <a:latin typeface="Calibri" panose="020F0502020204030204" pitchFamily="34" charset="0"/>
                <a:cs typeface="Arial" panose="020B0604020202020204" pitchFamily="34" charset="0"/>
              </a:rPr>
              <a:t>zComponent</a:t>
            </a:r>
            <a:r>
              <a:rPr lang="en-US" sz="2000" dirty="0">
                <a:solidFill>
                  <a:srgbClr val="9F373A"/>
                </a:solidFill>
                <a:latin typeface="Calibri" panose="020F0502020204030204" pitchFamily="34" charset="0"/>
                <a:cs typeface="Arial" panose="020B0604020202020204" pitchFamily="34" charset="0"/>
              </a:rPr>
              <a:t>:</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End-User Application in its Own Right: this means that the applications could be applied by a user although the application may still be dependent on other resources (APIs, etc). </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Callable Service: typically, applications may be downloaded and put in a user environment; however, services may then be called as they may run solely in someone else’s environment – e.g. in another factory. </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Intrinsic in the ZDMP Ecosystem: this implies that the project builds/buys this service/component and it would (always) form part of the platform</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Standalone from the ZDMP Platform: some components may be run separately to the instance of the platform.</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Available in the Marketplace </a:t>
            </a:r>
          </a:p>
          <a:p>
            <a:pPr marL="342900" indent="-342900" algn="just">
              <a:lnSpc>
                <a:spcPct val="90000"/>
              </a:lnSpc>
              <a:spcBef>
                <a:spcPts val="600"/>
              </a:spcBef>
              <a:buFont typeface="Wingdings" pitchFamily="2" charset="2"/>
              <a:buChar char="Ø"/>
            </a:pPr>
            <a:r>
              <a:rPr lang="en-US" sz="2000" dirty="0">
                <a:solidFill>
                  <a:srgbClr val="9F373A"/>
                </a:solidFill>
                <a:latin typeface="Calibri" panose="020F0502020204030204" pitchFamily="34" charset="0"/>
                <a:cs typeface="Arial" panose="020B0604020202020204" pitchFamily="34" charset="0"/>
              </a:rPr>
              <a:t>Largely Created in Project</a:t>
            </a:r>
          </a:p>
        </p:txBody>
      </p:sp>
    </p:spTree>
    <p:custDataLst>
      <p:tags r:id="rId1"/>
    </p:custDataLst>
    <p:extLst>
      <p:ext uri="{BB962C8B-B14F-4D97-AF65-F5344CB8AC3E}">
        <p14:creationId xmlns="" xmlns:p14="http://schemas.microsoft.com/office/powerpoint/2010/main" val="103403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14</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How to Install/Use ZDM Platform</a:t>
            </a:r>
          </a:p>
        </p:txBody>
      </p:sp>
      <p:sp>
        <p:nvSpPr>
          <p:cNvPr id="7" name="Rectangle 5">
            <a:extLst>
              <a:ext uri="{FF2B5EF4-FFF2-40B4-BE49-F238E27FC236}">
                <a16:creationId xmlns="" xmlns:a16="http://schemas.microsoft.com/office/drawing/2014/main" id="{9A88297D-FFF1-4954-A2DF-AC4B82397859}"/>
              </a:ext>
            </a:extLst>
          </p:cNvPr>
          <p:cNvSpPr/>
          <p:nvPr/>
        </p:nvSpPr>
        <p:spPr>
          <a:xfrm>
            <a:off x="342900" y="1117600"/>
            <a:ext cx="11355614" cy="5478423"/>
          </a:xfrm>
          <a:prstGeom prst="rect">
            <a:avLst/>
          </a:prstGeom>
        </p:spPr>
        <p:txBody>
          <a:bodyPr wrap="square">
            <a:spAutoFit/>
          </a:bodyPr>
          <a:lstStyle/>
          <a:p>
            <a:pPr marL="342900" indent="-342900" algn="just">
              <a:lnSpc>
                <a:spcPct val="90000"/>
              </a:lnSpc>
              <a:spcBef>
                <a:spcPts val="1200"/>
              </a:spcBef>
            </a:pPr>
            <a:r>
              <a:rPr lang="en-US" sz="2000" dirty="0">
                <a:solidFill>
                  <a:srgbClr val="9F373A"/>
                </a:solidFill>
                <a:latin typeface="Calibri" panose="020F0502020204030204" pitchFamily="34" charset="0"/>
                <a:cs typeface="Arial" panose="020B0604020202020204" pitchFamily="34" charset="0"/>
              </a:rPr>
              <a:t>ZDM platform is comprised of different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providing different functionalities, more information about the available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and how they are correlated with each other can be found at the official web page of ZDMP:</a:t>
            </a:r>
          </a:p>
          <a:p>
            <a:pPr marL="800100" lvl="1" indent="-342900" algn="just">
              <a:lnSpc>
                <a:spcPct val="90000"/>
              </a:lnSpc>
              <a:spcBef>
                <a:spcPts val="1200"/>
              </a:spcBef>
            </a:pPr>
            <a:r>
              <a:rPr lang="en-US" sz="2000" dirty="0">
                <a:solidFill>
                  <a:srgbClr val="9F373A"/>
                </a:solidFill>
                <a:latin typeface="Courier New" pitchFamily="49" charset="0"/>
                <a:cs typeface="Courier New" pitchFamily="49" charset="0"/>
                <a:hlinkClick r:id="rId4"/>
              </a:rPr>
              <a:t>https://www.zdmp.eu/documentation</a:t>
            </a:r>
            <a:endParaRPr lang="en-US" sz="2000" dirty="0">
              <a:solidFill>
                <a:srgbClr val="9F373A"/>
              </a:solidFill>
              <a:latin typeface="Courier New" pitchFamily="49" charset="0"/>
              <a:cs typeface="Courier New" pitchFamily="49" charset="0"/>
            </a:endParaRPr>
          </a:p>
          <a:p>
            <a:pPr marL="0" lvl="1" algn="just">
              <a:lnSpc>
                <a:spcPct val="90000"/>
              </a:lnSpc>
              <a:spcBef>
                <a:spcPts val="1200"/>
              </a:spcBef>
            </a:pPr>
            <a:r>
              <a:rPr lang="en-US" sz="2000" dirty="0">
                <a:solidFill>
                  <a:srgbClr val="9F373A"/>
                </a:solidFill>
                <a:latin typeface="Calibri" pitchFamily="34" charset="0"/>
                <a:cs typeface="Courier New" pitchFamily="49" charset="0"/>
              </a:rPr>
              <a:t>ZDM platform can be deployed both: </a:t>
            </a:r>
          </a:p>
          <a:p>
            <a:pPr marL="800100" lvl="1" indent="-342900" algn="just">
              <a:lnSpc>
                <a:spcPct val="90000"/>
              </a:lnSpc>
              <a:spcBef>
                <a:spcPts val="1200"/>
              </a:spcBef>
              <a:buFont typeface="Wingdings" pitchFamily="2" charset="2"/>
              <a:buChar char="Ø"/>
            </a:pPr>
            <a:r>
              <a:rPr lang="en-US" sz="2000" dirty="0">
                <a:solidFill>
                  <a:srgbClr val="9F373A"/>
                </a:solidFill>
                <a:latin typeface="Calibri" pitchFamily="34" charset="0"/>
                <a:cs typeface="Courier New" pitchFamily="49" charset="0"/>
              </a:rPr>
              <a:t>Locally, in the local infrastructure</a:t>
            </a:r>
          </a:p>
          <a:p>
            <a:pPr marL="800100" lvl="1" indent="-342900" algn="just">
              <a:lnSpc>
                <a:spcPct val="90000"/>
              </a:lnSpc>
              <a:spcBef>
                <a:spcPts val="1200"/>
              </a:spcBef>
              <a:buFont typeface="Wingdings" pitchFamily="2" charset="2"/>
              <a:buChar char="Ø"/>
            </a:pPr>
            <a:r>
              <a:rPr lang="en-US" sz="2000" dirty="0">
                <a:solidFill>
                  <a:srgbClr val="9F373A"/>
                </a:solidFill>
                <a:latin typeface="Calibri" pitchFamily="34" charset="0"/>
                <a:cs typeface="Courier New" pitchFamily="49" charset="0"/>
              </a:rPr>
              <a:t>On Cloud, in the cloud infrastructure</a:t>
            </a:r>
          </a:p>
          <a:p>
            <a:pPr marL="0" lvl="1" algn="just">
              <a:lnSpc>
                <a:spcPct val="90000"/>
              </a:lnSpc>
              <a:spcBef>
                <a:spcPts val="1200"/>
              </a:spcBef>
            </a:pPr>
            <a:r>
              <a:rPr lang="en-US" sz="2000" dirty="0">
                <a:solidFill>
                  <a:srgbClr val="9F373A"/>
                </a:solidFill>
                <a:latin typeface="Calibri" pitchFamily="34" charset="0"/>
                <a:cs typeface="Courier New" pitchFamily="49" charset="0"/>
              </a:rPr>
              <a:t>Some documents that might be helpful in better understanding of ZDM platform are available in the following sections of ZDMP official web page:</a:t>
            </a:r>
          </a:p>
          <a:p>
            <a:pPr marL="0" lvl="1" algn="just">
              <a:lnSpc>
                <a:spcPct val="90000"/>
              </a:lnSpc>
              <a:spcBef>
                <a:spcPts val="1200"/>
              </a:spcBef>
              <a:buFont typeface="Wingdings" pitchFamily="2" charset="2"/>
              <a:buChar char="Ø"/>
            </a:pPr>
            <a:r>
              <a:rPr lang="en-US" sz="2000" dirty="0">
                <a:solidFill>
                  <a:srgbClr val="9F373A"/>
                </a:solidFill>
                <a:latin typeface="Calibri" pitchFamily="34" charset="0"/>
                <a:cs typeface="Courier New" pitchFamily="49" charset="0"/>
              </a:rPr>
              <a:t>D4.3a: Global Architecture Specification – </a:t>
            </a:r>
            <a:r>
              <a:rPr lang="en-US" sz="2000" dirty="0">
                <a:solidFill>
                  <a:srgbClr val="9F373A"/>
                </a:solidFill>
                <a:latin typeface="Calibri" pitchFamily="34" charset="0"/>
                <a:cs typeface="Courier New" pitchFamily="49" charset="0"/>
                <a:hlinkClick r:id="rId5"/>
              </a:rPr>
              <a:t>https://c53c19bc-6460-4dea-a74f-97b851e7af75.filesusr.com/ugd/851c99_0205c297a4b547bf8665daa36cf70984.pdf</a:t>
            </a:r>
            <a:r>
              <a:rPr lang="en-US" sz="2000" dirty="0">
                <a:solidFill>
                  <a:srgbClr val="9F373A"/>
                </a:solidFill>
                <a:latin typeface="Calibri" pitchFamily="34" charset="0"/>
                <a:cs typeface="Courier New" pitchFamily="49" charset="0"/>
              </a:rPr>
              <a:t> </a:t>
            </a:r>
          </a:p>
          <a:p>
            <a:pPr marL="0" lvl="1" algn="just">
              <a:lnSpc>
                <a:spcPct val="90000"/>
              </a:lnSpc>
              <a:spcBef>
                <a:spcPts val="1200"/>
              </a:spcBef>
              <a:buFont typeface="Wingdings" pitchFamily="2" charset="2"/>
              <a:buChar char="Ø"/>
            </a:pPr>
            <a:r>
              <a:rPr lang="en-US" sz="2000" dirty="0">
                <a:solidFill>
                  <a:srgbClr val="9F373A"/>
                </a:solidFill>
                <a:latin typeface="Calibri" pitchFamily="34" charset="0"/>
                <a:cs typeface="Courier New" pitchFamily="49" charset="0"/>
              </a:rPr>
              <a:t>D2.4: Manufacturing Reference Model Analysis Document – </a:t>
            </a:r>
            <a:r>
              <a:rPr lang="en-US" sz="2000" dirty="0">
                <a:solidFill>
                  <a:srgbClr val="9F373A"/>
                </a:solidFill>
                <a:latin typeface="Calibri" pitchFamily="34" charset="0"/>
                <a:cs typeface="Courier New" pitchFamily="49" charset="0"/>
                <a:hlinkClick r:id="rId6"/>
              </a:rPr>
              <a:t>https://c53c19bc-6460-4dea-a74f-97b851e7af75.filesusr.com/ugd/851c99_57042ac5fb6a4adea44bf9ff81010f5e.pdf</a:t>
            </a:r>
            <a:r>
              <a:rPr lang="en-US" sz="2000" dirty="0">
                <a:solidFill>
                  <a:srgbClr val="9F373A"/>
                </a:solidFill>
                <a:latin typeface="Calibri" pitchFamily="34" charset="0"/>
                <a:cs typeface="Courier New" pitchFamily="49" charset="0"/>
              </a:rPr>
              <a:t> </a:t>
            </a:r>
          </a:p>
          <a:p>
            <a:pPr marL="0" lvl="1" algn="just">
              <a:lnSpc>
                <a:spcPct val="90000"/>
              </a:lnSpc>
              <a:spcBef>
                <a:spcPts val="1200"/>
              </a:spcBef>
              <a:buFont typeface="Wingdings" pitchFamily="2" charset="2"/>
              <a:buChar char="Ø"/>
            </a:pPr>
            <a:r>
              <a:rPr lang="en-US" sz="2000" dirty="0">
                <a:solidFill>
                  <a:srgbClr val="9F373A"/>
                </a:solidFill>
                <a:latin typeface="Calibri" pitchFamily="34" charset="0"/>
                <a:cs typeface="Courier New" pitchFamily="49" charset="0"/>
              </a:rPr>
              <a:t>D4.4a: Functional Specification – </a:t>
            </a:r>
            <a:r>
              <a:rPr lang="en-US" sz="2000" dirty="0">
                <a:solidFill>
                  <a:srgbClr val="9F373A"/>
                </a:solidFill>
                <a:latin typeface="Calibri" pitchFamily="34" charset="0"/>
                <a:cs typeface="Courier New" pitchFamily="49" charset="0"/>
                <a:hlinkClick r:id="rId7"/>
              </a:rPr>
              <a:t>https://c53c19bc-6460-4dea-a74f-97b851e7af75.filesusr.com/ugd/f83381_dec67a7a414a4595bc92c107c0769704.pdf</a:t>
            </a:r>
            <a:r>
              <a:rPr lang="en-US" sz="2000" dirty="0">
                <a:solidFill>
                  <a:srgbClr val="9F373A"/>
                </a:solidFill>
                <a:latin typeface="Calibri" pitchFamily="34" charset="0"/>
                <a:cs typeface="Courier New" pitchFamily="49" charset="0"/>
              </a:rPr>
              <a:t> </a:t>
            </a:r>
          </a:p>
        </p:txBody>
      </p:sp>
    </p:spTree>
    <p:custDataLst>
      <p:tags r:id="rId1"/>
    </p:custDataLst>
    <p:extLst>
      <p:ext uri="{BB962C8B-B14F-4D97-AF65-F5344CB8AC3E}">
        <p14:creationId xmlns="" xmlns:p14="http://schemas.microsoft.com/office/powerpoint/2010/main" val="103403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1BDBE4D5-1906-465B-8652-0128494D8407}" type="slidenum">
              <a:rPr lang="en-US" smtClean="0"/>
              <a:pPr/>
              <a:t>15</a:t>
            </a:fld>
            <a:endParaRPr lang="en-US" dirty="0"/>
          </a:p>
        </p:txBody>
      </p:sp>
      <p:sp>
        <p:nvSpPr>
          <p:cNvPr id="3" name="Текст 2"/>
          <p:cNvSpPr>
            <a:spLocks noGrp="1"/>
          </p:cNvSpPr>
          <p:nvPr>
            <p:ph type="body" sz="quarter" idx="13"/>
          </p:nvPr>
        </p:nvSpPr>
        <p:spPr/>
        <p:txBody>
          <a:bodyPr/>
          <a:lstStyle/>
          <a:p>
            <a:r>
              <a:rPr lang="en-US" sz="7200" dirty="0"/>
              <a:t>Conclusions</a:t>
            </a:r>
            <a:endParaRPr lang="ru-RU" sz="7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16</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Conclusions</a:t>
            </a:r>
          </a:p>
        </p:txBody>
      </p:sp>
      <p:sp>
        <p:nvSpPr>
          <p:cNvPr id="5" name="TextBox 4"/>
          <p:cNvSpPr txBox="1"/>
          <p:nvPr/>
        </p:nvSpPr>
        <p:spPr>
          <a:xfrm>
            <a:off x="317500" y="1346200"/>
            <a:ext cx="11455400" cy="369332"/>
          </a:xfrm>
          <a:prstGeom prst="rect">
            <a:avLst/>
          </a:prstGeom>
          <a:noFill/>
        </p:spPr>
        <p:txBody>
          <a:bodyPr wrap="square" rtlCol="0">
            <a:spAutoFit/>
          </a:bodyPr>
          <a:lstStyle/>
          <a:p>
            <a:endParaRPr lang="ru-RU" dirty="0"/>
          </a:p>
        </p:txBody>
      </p:sp>
      <p:sp>
        <p:nvSpPr>
          <p:cNvPr id="7" name="Rectangle 5">
            <a:extLst>
              <a:ext uri="{FF2B5EF4-FFF2-40B4-BE49-F238E27FC236}">
                <a16:creationId xmlns="" xmlns:a16="http://schemas.microsoft.com/office/drawing/2014/main" id="{9A88297D-FFF1-4954-A2DF-AC4B82397859}"/>
              </a:ext>
            </a:extLst>
          </p:cNvPr>
          <p:cNvSpPr/>
          <p:nvPr/>
        </p:nvSpPr>
        <p:spPr>
          <a:xfrm>
            <a:off x="330200" y="1879600"/>
            <a:ext cx="11328400" cy="4696670"/>
          </a:xfrm>
          <a:prstGeom prst="rect">
            <a:avLst/>
          </a:prstGeom>
        </p:spPr>
        <p:txBody>
          <a:bodyPr wrap="square">
            <a:spAutoFit/>
          </a:bodyPr>
          <a:lstStyle/>
          <a:p>
            <a:pPr marL="342900" lvl="0"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The ZDM platform has the federated structure, where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create the backbone of platform offering the required functionality for its functioning.</a:t>
            </a:r>
          </a:p>
          <a:p>
            <a:pPr marL="342900" lvl="0"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All the details on how to install and use the ZDM Platform and namely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including the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that are vital for the functioning of other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are explained in details at the official web page of ZDMP </a:t>
            </a:r>
            <a:r>
              <a:rPr lang="en-US" sz="2400" dirty="0">
                <a:solidFill>
                  <a:srgbClr val="9F373A"/>
                </a:solidFill>
                <a:latin typeface="Calibri" panose="020F0502020204030204" pitchFamily="34" charset="0"/>
                <a:cs typeface="Arial" panose="020B0604020202020204" pitchFamily="34" charset="0"/>
                <a:hlinkClick r:id="rId4"/>
              </a:rPr>
              <a:t>https://www.zdmp.eu/documentation</a:t>
            </a:r>
            <a:r>
              <a:rPr lang="en-US" sz="2400" dirty="0">
                <a:solidFill>
                  <a:srgbClr val="9F373A"/>
                </a:solidFill>
                <a:latin typeface="Calibri" panose="020F0502020204030204" pitchFamily="34" charset="0"/>
                <a:cs typeface="Arial" panose="020B0604020202020204" pitchFamily="34" charset="0"/>
              </a:rPr>
              <a:t> </a:t>
            </a:r>
          </a:p>
          <a:p>
            <a:pPr marL="342900" lvl="0"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ZDM platform is comprised of run- and design time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a:t>
            </a:r>
          </a:p>
          <a:p>
            <a:pPr marL="342900" lvl="0"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ZDM platform can be deployed both locally – in the local infrastructure, as well as in the cloud infrastructure.</a:t>
            </a:r>
          </a:p>
          <a:p>
            <a:pPr marL="342900" lvl="0" indent="-342900">
              <a:lnSpc>
                <a:spcPct val="90000"/>
              </a:lnSpc>
              <a:spcBef>
                <a:spcPts val="1200"/>
              </a:spcBef>
              <a:buFont typeface="Wingdings" pitchFamily="2" charset="2"/>
              <a:buChar char="Ø"/>
            </a:pPr>
            <a:r>
              <a:rPr lang="en-US" sz="2400" dirty="0">
                <a:solidFill>
                  <a:srgbClr val="9F373A"/>
                </a:solidFill>
                <a:latin typeface="Calibri" panose="020F0502020204030204" pitchFamily="34" charset="0"/>
                <a:cs typeface="Arial" panose="020B0604020202020204" pitchFamily="34" charset="0"/>
              </a:rPr>
              <a:t>Modular structure of ZDM Platform allows the user, besides “mandatory”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to select exact the </a:t>
            </a:r>
            <a:r>
              <a:rPr lang="en-US" sz="2400" dirty="0" err="1">
                <a:solidFill>
                  <a:srgbClr val="9F373A"/>
                </a:solidFill>
                <a:latin typeface="Calibri" panose="020F0502020204030204" pitchFamily="34" charset="0"/>
                <a:cs typeface="Arial" panose="020B0604020202020204" pitchFamily="34" charset="0"/>
              </a:rPr>
              <a:t>zComponents</a:t>
            </a:r>
            <a:r>
              <a:rPr lang="en-US" sz="2400" dirty="0">
                <a:solidFill>
                  <a:srgbClr val="9F373A"/>
                </a:solidFill>
                <a:latin typeface="Calibri" panose="020F0502020204030204" pitchFamily="34" charset="0"/>
                <a:cs typeface="Arial" panose="020B0604020202020204" pitchFamily="34" charset="0"/>
              </a:rPr>
              <a:t> that provide the necessary functionality.</a:t>
            </a:r>
          </a:p>
        </p:txBody>
      </p:sp>
    </p:spTree>
    <p:custDataLst>
      <p:tags r:id="rId1"/>
    </p:custDataLst>
    <p:extLst>
      <p:ext uri="{BB962C8B-B14F-4D97-AF65-F5344CB8AC3E}">
        <p14:creationId xmlns="" xmlns:p14="http://schemas.microsoft.com/office/powerpoint/2010/main" val="103403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1DC40F5-843B-47F8-BA2B-2E3203167CCF}"/>
              </a:ext>
            </a:extLst>
          </p:cNvPr>
          <p:cNvSpPr>
            <a:spLocks noGrp="1"/>
          </p:cNvSpPr>
          <p:nvPr>
            <p:ph type="sldNum" sz="quarter" idx="10"/>
          </p:nvPr>
        </p:nvSpPr>
        <p:spPr/>
        <p:txBody>
          <a:bodyPr vert="horz" lIns="91440" tIns="45720" rIns="91440" bIns="45720" rtlCol="0" anchor="ctr">
            <a:normAutofit fontScale="55000" lnSpcReduction="20000"/>
          </a:bodyPr>
          <a:lstStyle/>
          <a:p>
            <a:pPr>
              <a:spcAft>
                <a:spcPts val="600"/>
              </a:spcAft>
              <a:defRPr/>
            </a:pPr>
            <a:fld id="{1BDBE4D5-1906-465B-8652-0128494D8407}" type="slidenum">
              <a:rPr lang="en-US" sz="1200" smtClean="0">
                <a:solidFill>
                  <a:prstClr val="black">
                    <a:tint val="75000"/>
                  </a:prstClr>
                </a:solidFill>
                <a:latin typeface="Calibri" panose="020F0502020204030204"/>
                <a:cs typeface="+mn-cs"/>
              </a:rPr>
              <a:pPr>
                <a:spcAft>
                  <a:spcPts val="600"/>
                </a:spcAft>
                <a:defRPr/>
              </a:pPr>
              <a:t>17</a:t>
            </a:fld>
            <a:endParaRPr lang="en-US" sz="1200">
              <a:solidFill>
                <a:prstClr val="black">
                  <a:tint val="75000"/>
                </a:prstClr>
              </a:solidFill>
              <a:latin typeface="Calibri" panose="020F0502020204030204"/>
              <a:cs typeface="+mn-cs"/>
            </a:endParaRPr>
          </a:p>
        </p:txBody>
      </p:sp>
      <p:sp>
        <p:nvSpPr>
          <p:cNvPr id="4" name="Title 3">
            <a:extLst>
              <a:ext uri="{FF2B5EF4-FFF2-40B4-BE49-F238E27FC236}">
                <a16:creationId xmlns="" xmlns:a16="http://schemas.microsoft.com/office/drawing/2014/main" id="{971C6E28-8EB1-4CEA-9905-874E7211BF76}"/>
              </a:ext>
            </a:extLst>
          </p:cNvPr>
          <p:cNvSpPr>
            <a:spLocks noGrp="1"/>
          </p:cNvSpPr>
          <p:nvPr>
            <p:ph type="title" idx="4294967295"/>
          </p:nvPr>
        </p:nvSpPr>
        <p:spPr>
          <a:xfrm>
            <a:off x="323932" y="3043625"/>
            <a:ext cx="7459373" cy="770750"/>
          </a:xfrm>
        </p:spPr>
        <p:txBody>
          <a:bodyPr vert="horz" lIns="91440" tIns="45720" rIns="91440" bIns="45720" rtlCol="0" anchor="ctr">
            <a:normAutofit/>
          </a:bodyPr>
          <a:lstStyle/>
          <a:p>
            <a:pPr algn="ctr"/>
            <a:r>
              <a:rPr lang="en-US" dirty="0">
                <a:solidFill>
                  <a:schemeClr val="bg1"/>
                </a:solidFill>
                <a:latin typeface="+mj-lt"/>
                <a:cs typeface="+mj-cs"/>
              </a:rPr>
              <a:t>Thank You </a:t>
            </a:r>
            <a:r>
              <a:rPr lang="en-US">
                <a:solidFill>
                  <a:schemeClr val="bg1"/>
                </a:solidFill>
                <a:latin typeface="+mj-lt"/>
                <a:cs typeface="+mj-cs"/>
              </a:rPr>
              <a:t>for </a:t>
            </a:r>
            <a:r>
              <a:rPr lang="en-US" smtClean="0">
                <a:solidFill>
                  <a:schemeClr val="bg1"/>
                </a:solidFill>
                <a:latin typeface="+mj-lt"/>
                <a:cs typeface="+mj-cs"/>
              </a:rPr>
              <a:t>watching</a:t>
            </a:r>
            <a:endParaRPr lang="en-US" dirty="0">
              <a:solidFill>
                <a:schemeClr val="bg1"/>
              </a:solidFill>
              <a:latin typeface="+mj-lt"/>
              <a:cs typeface="+mj-cs"/>
            </a:endParaRPr>
          </a:p>
        </p:txBody>
      </p:sp>
      <p:pic>
        <p:nvPicPr>
          <p:cNvPr id="8" name="Bild 8">
            <a:extLst>
              <a:ext uri="{FF2B5EF4-FFF2-40B4-BE49-F238E27FC236}">
                <a16:creationId xmlns="" xmlns:a16="http://schemas.microsoft.com/office/drawing/2014/main" id="{0171B304-3EA9-724C-8BB6-BC11B52D1500}"/>
              </a:ext>
            </a:extLst>
          </p:cNvPr>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609735" y="5867400"/>
            <a:ext cx="772751" cy="521017"/>
          </a:xfrm>
          <a:prstGeom prst="rect">
            <a:avLst/>
          </a:prstGeom>
          <a:noFill/>
          <a:ln>
            <a:noFill/>
          </a:ln>
        </p:spPr>
      </p:pic>
      <p:sp>
        <p:nvSpPr>
          <p:cNvPr id="3" name="Rectangle 2">
            <a:extLst>
              <a:ext uri="{FF2B5EF4-FFF2-40B4-BE49-F238E27FC236}">
                <a16:creationId xmlns="" xmlns:a16="http://schemas.microsoft.com/office/drawing/2014/main" id="{7613502E-0D7B-554A-BA16-A8B8355F9021}"/>
              </a:ext>
            </a:extLst>
          </p:cNvPr>
          <p:cNvSpPr/>
          <p:nvPr/>
        </p:nvSpPr>
        <p:spPr>
          <a:xfrm>
            <a:off x="1502229" y="5895974"/>
            <a:ext cx="6096000" cy="461665"/>
          </a:xfrm>
          <a:prstGeom prst="rect">
            <a:avLst/>
          </a:prstGeom>
        </p:spPr>
        <p:txBody>
          <a:bodyPr>
            <a:spAutoFit/>
          </a:bodyPr>
          <a:lstStyle/>
          <a:p>
            <a:r>
              <a:rPr lang="en-GB" sz="1200" dirty="0">
                <a:solidFill>
                  <a:schemeClr val="bg1"/>
                </a:solidFill>
                <a:latin typeface="+mj-lt"/>
                <a:ea typeface="+mj-ea"/>
                <a:cs typeface="+mj-cs"/>
              </a:rPr>
              <a:t>Funded by the Horizon 2020 </a:t>
            </a:r>
            <a:endParaRPr lang="x-none" sz="1200" dirty="0">
              <a:solidFill>
                <a:schemeClr val="bg1"/>
              </a:solidFill>
              <a:latin typeface="+mj-lt"/>
              <a:ea typeface="+mj-ea"/>
              <a:cs typeface="+mj-cs"/>
            </a:endParaRPr>
          </a:p>
          <a:p>
            <a:r>
              <a:rPr lang="en-GB" sz="1200" dirty="0">
                <a:solidFill>
                  <a:schemeClr val="bg1"/>
                </a:solidFill>
                <a:latin typeface="+mj-lt"/>
                <a:ea typeface="+mj-ea"/>
                <a:cs typeface="+mj-cs"/>
              </a:rPr>
              <a:t>Framework Programme of the European Union</a:t>
            </a:r>
            <a:r>
              <a:rPr lang="x-none" sz="1200" dirty="0">
                <a:solidFill>
                  <a:schemeClr val="bg1"/>
                </a:solidFill>
                <a:latin typeface="+mj-lt"/>
                <a:ea typeface="+mj-ea"/>
                <a:cs typeface="+mj-cs"/>
              </a:rPr>
              <a:t> </a:t>
            </a:r>
          </a:p>
        </p:txBody>
      </p:sp>
      <p:pic>
        <p:nvPicPr>
          <p:cNvPr id="6" name="Picture 5" descr="Logo, company name&#10;&#10;Description automatically generated">
            <a:extLst>
              <a:ext uri="{FF2B5EF4-FFF2-40B4-BE49-F238E27FC236}">
                <a16:creationId xmlns="" xmlns:a16="http://schemas.microsoft.com/office/drawing/2014/main" id="{D0B64615-103B-A447-B2C2-CCE372DD3A02}"/>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b="14415"/>
          <a:stretch/>
        </p:blipFill>
        <p:spPr>
          <a:xfrm>
            <a:off x="7471196" y="1177917"/>
            <a:ext cx="4432730" cy="5329302"/>
          </a:xfrm>
          <a:prstGeom prst="rect">
            <a:avLst/>
          </a:prstGeom>
        </p:spPr>
      </p:pic>
      <p:pic>
        <p:nvPicPr>
          <p:cNvPr id="11" name="Picture 10" descr="Logo, company name&#10;&#10;Description automatically generated">
            <a:extLst>
              <a:ext uri="{FF2B5EF4-FFF2-40B4-BE49-F238E27FC236}">
                <a16:creationId xmlns="" xmlns:a16="http://schemas.microsoft.com/office/drawing/2014/main" id="{CAC6F18B-F495-4341-8D5C-326EA9CE735B}"/>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t="86084" r="80262" b="-1"/>
          <a:stretch/>
        </p:blipFill>
        <p:spPr>
          <a:xfrm>
            <a:off x="6637142" y="5671481"/>
            <a:ext cx="843834" cy="835737"/>
          </a:xfrm>
          <a:prstGeom prst="rect">
            <a:avLst/>
          </a:prstGeom>
        </p:spPr>
      </p:pic>
    </p:spTree>
    <p:extLst>
      <p:ext uri="{BB962C8B-B14F-4D97-AF65-F5344CB8AC3E}">
        <p14:creationId xmlns="" xmlns:p14="http://schemas.microsoft.com/office/powerpoint/2010/main" val="1070265966"/>
      </p:ext>
    </p:extLst>
  </p:cSld>
  <p:clrMapOvr>
    <a:masterClrMapping/>
  </p:clrMapOvr>
  <mc:AlternateContent xmlns:mc="http://schemas.openxmlformats.org/markup-compatibility/2006">
    <mc:Choice xmlns="" xmlns:p14="http://schemas.microsoft.com/office/powerpoint/2010/main" Requires="p14">
      <p:transition spd="slow" p14:dur="2000" advClick="0" advTm="8000"/>
    </mc:Choice>
    <mc:Fallback>
      <p:transition spd="slow" advClick="0" advTm="8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2</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Content</a:t>
            </a:r>
          </a:p>
        </p:txBody>
      </p:sp>
      <p:sp>
        <p:nvSpPr>
          <p:cNvPr id="5" name="Rectangle 5">
            <a:extLst>
              <a:ext uri="{FF2B5EF4-FFF2-40B4-BE49-F238E27FC236}">
                <a16:creationId xmlns="" xmlns:a16="http://schemas.microsoft.com/office/drawing/2014/main" id="{9A88297D-FFF1-4954-A2DF-AC4B82397859}"/>
              </a:ext>
            </a:extLst>
          </p:cNvPr>
          <p:cNvSpPr/>
          <p:nvPr/>
        </p:nvSpPr>
        <p:spPr>
          <a:xfrm>
            <a:off x="393700" y="1473201"/>
            <a:ext cx="11341100" cy="3136243"/>
          </a:xfrm>
          <a:prstGeom prst="rect">
            <a:avLst/>
          </a:prstGeom>
        </p:spPr>
        <p:txBody>
          <a:bodyPr wrap="square">
            <a:spAutoFit/>
          </a:bodyPr>
          <a:lstStyle/>
          <a:p>
            <a:pPr marL="514350" indent="-514350" algn="just">
              <a:lnSpc>
                <a:spcPct val="90000"/>
              </a:lnSpc>
              <a:spcBef>
                <a:spcPts val="1000"/>
              </a:spcBef>
              <a:buFont typeface="+mj-lt"/>
              <a:buAutoNum type="romanUcPeriod"/>
            </a:pPr>
            <a:r>
              <a:rPr lang="en-US" sz="3200" dirty="0">
                <a:solidFill>
                  <a:srgbClr val="9F373A"/>
                </a:solidFill>
                <a:latin typeface="Calibri" panose="020F0502020204030204" pitchFamily="34" charset="0"/>
                <a:cs typeface="Arial" panose="020B0604020202020204" pitchFamily="34" charset="0"/>
              </a:rPr>
              <a:t>What is the ZDMP platform- for whom is this course and the general objectives</a:t>
            </a:r>
          </a:p>
          <a:p>
            <a:pPr marL="514350" indent="-514350" algn="just">
              <a:lnSpc>
                <a:spcPct val="90000"/>
              </a:lnSpc>
              <a:spcBef>
                <a:spcPts val="1000"/>
              </a:spcBef>
              <a:buFont typeface="+mj-lt"/>
              <a:buAutoNum type="romanUcPeriod"/>
            </a:pPr>
            <a:r>
              <a:rPr lang="en-US" sz="3200" dirty="0">
                <a:solidFill>
                  <a:srgbClr val="9F373A"/>
                </a:solidFill>
                <a:latin typeface="Calibri" panose="020F0502020204030204" pitchFamily="34" charset="0"/>
                <a:cs typeface="Arial" panose="020B0604020202020204" pitchFamily="34" charset="0"/>
              </a:rPr>
              <a:t>Technical specifications and requirements to have a running platform</a:t>
            </a:r>
          </a:p>
          <a:p>
            <a:pPr marL="514350" indent="-514350" algn="just">
              <a:lnSpc>
                <a:spcPct val="90000"/>
              </a:lnSpc>
              <a:spcBef>
                <a:spcPts val="1000"/>
              </a:spcBef>
              <a:buFont typeface="+mj-lt"/>
              <a:buAutoNum type="romanUcPeriod"/>
            </a:pPr>
            <a:r>
              <a:rPr lang="en-US" sz="3200" dirty="0">
                <a:solidFill>
                  <a:srgbClr val="9F373A"/>
                </a:solidFill>
                <a:latin typeface="Calibri" panose="020F0502020204030204" pitchFamily="34" charset="0"/>
                <a:cs typeface="Arial" panose="020B0604020202020204" pitchFamily="34" charset="0"/>
              </a:rPr>
              <a:t>How to use ZDMP Platform</a:t>
            </a:r>
          </a:p>
          <a:p>
            <a:pPr marL="514350" indent="-514350" algn="just">
              <a:lnSpc>
                <a:spcPct val="90000"/>
              </a:lnSpc>
              <a:spcBef>
                <a:spcPts val="1000"/>
              </a:spcBef>
              <a:buFont typeface="+mj-lt"/>
              <a:buAutoNum type="romanUcPeriod"/>
            </a:pPr>
            <a:r>
              <a:rPr lang="en-US" sz="3200" dirty="0">
                <a:solidFill>
                  <a:srgbClr val="9F373A"/>
                </a:solidFill>
                <a:latin typeface="Calibri" panose="020F0502020204030204" pitchFamily="34" charset="0"/>
                <a:cs typeface="Arial" panose="020B0604020202020204" pitchFamily="34" charset="0"/>
              </a:rPr>
              <a:t>Conclusions</a:t>
            </a:r>
          </a:p>
        </p:txBody>
      </p:sp>
    </p:spTree>
    <p:custDataLst>
      <p:tags r:id="rId1"/>
    </p:custDataLst>
    <p:extLst>
      <p:ext uri="{BB962C8B-B14F-4D97-AF65-F5344CB8AC3E}">
        <p14:creationId xmlns="" xmlns:p14="http://schemas.microsoft.com/office/powerpoint/2010/main" val="216014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3</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General Objectives and Target Audience</a:t>
            </a:r>
          </a:p>
        </p:txBody>
      </p:sp>
      <p:sp>
        <p:nvSpPr>
          <p:cNvPr id="7" name="Rectangle 5">
            <a:extLst>
              <a:ext uri="{FF2B5EF4-FFF2-40B4-BE49-F238E27FC236}">
                <a16:creationId xmlns="" xmlns:a16="http://schemas.microsoft.com/office/drawing/2014/main" id="{9A88297D-FFF1-4954-A2DF-AC4B82397859}"/>
              </a:ext>
            </a:extLst>
          </p:cNvPr>
          <p:cNvSpPr/>
          <p:nvPr/>
        </p:nvSpPr>
        <p:spPr>
          <a:xfrm>
            <a:off x="415471" y="1291772"/>
            <a:ext cx="11297557" cy="5406608"/>
          </a:xfrm>
          <a:prstGeom prst="rect">
            <a:avLst/>
          </a:prstGeom>
        </p:spPr>
        <p:txBody>
          <a:bodyPr wrap="square">
            <a:spAutoFit/>
          </a:bodyPr>
          <a:lstStyle/>
          <a:p>
            <a:pPr marL="342900" indent="-342900" algn="just">
              <a:lnSpc>
                <a:spcPct val="90000"/>
              </a:lnSpc>
              <a:spcBef>
                <a:spcPts val="1000"/>
              </a:spcBef>
            </a:pPr>
            <a:r>
              <a:rPr lang="en-US" sz="2000" dirty="0">
                <a:solidFill>
                  <a:srgbClr val="9F373A"/>
                </a:solidFill>
                <a:latin typeface="Calibri" panose="020F0502020204030204" pitchFamily="34" charset="0"/>
                <a:cs typeface="Arial" panose="020B0604020202020204" pitchFamily="34" charset="0"/>
              </a:rPr>
              <a:t>The objectives of the current document are the following:</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To give an understanding of what the ZDM platform is;</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Give an overview of the elements of the platform; </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Present the architecture of the platform and explain the separation of the platform components on run- and design time;</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Present the alignment of ZDM platform architecture to some reference models.</a:t>
            </a:r>
          </a:p>
          <a:p>
            <a:pPr marL="342900" indent="-342900" algn="just">
              <a:lnSpc>
                <a:spcPct val="90000"/>
              </a:lnSpc>
              <a:spcBef>
                <a:spcPts val="600"/>
              </a:spcBef>
            </a:pPr>
            <a:endParaRPr lang="en-US" sz="2000" dirty="0">
              <a:solidFill>
                <a:srgbClr val="9F373A"/>
              </a:solidFill>
              <a:latin typeface="Calibri" panose="020F0502020204030204" pitchFamily="34" charset="0"/>
              <a:cs typeface="Arial" panose="020B0604020202020204" pitchFamily="34" charset="0"/>
            </a:endParaRPr>
          </a:p>
          <a:p>
            <a:pPr marL="342900" indent="-342900" algn="just">
              <a:lnSpc>
                <a:spcPct val="90000"/>
              </a:lnSpc>
              <a:spcBef>
                <a:spcPts val="1000"/>
              </a:spcBef>
            </a:pPr>
            <a:r>
              <a:rPr lang="en-US" sz="2000" dirty="0">
                <a:solidFill>
                  <a:srgbClr val="9F373A"/>
                </a:solidFill>
                <a:latin typeface="Calibri" panose="020F0502020204030204" pitchFamily="34" charset="0"/>
                <a:cs typeface="Arial" panose="020B0604020202020204" pitchFamily="34" charset="0"/>
              </a:rPr>
              <a:t>This document might be of particular interest for the following audience:</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Manufacturing users who are seeking  for the scalable, interoperable and modular solutions;</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System integrators who are interested in bringing together  disparate systems/components;</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Developers who are interested in design of new </a:t>
            </a:r>
            <a:r>
              <a:rPr lang="en-US" sz="2000" dirty="0" err="1">
                <a:solidFill>
                  <a:srgbClr val="9F373A"/>
                </a:solidFill>
                <a:latin typeface="Calibri" panose="020F0502020204030204" pitchFamily="34" charset="0"/>
                <a:cs typeface="Arial" panose="020B0604020202020204" pitchFamily="34" charset="0"/>
              </a:rPr>
              <a:t>zApps</a:t>
            </a:r>
            <a:r>
              <a:rPr lang="en-US" sz="2000" dirty="0">
                <a:solidFill>
                  <a:srgbClr val="9F373A"/>
                </a:solidFill>
                <a:latin typeface="Calibri" panose="020F0502020204030204" pitchFamily="34" charset="0"/>
                <a:cs typeface="Arial" panose="020B0604020202020204" pitchFamily="34" charset="0"/>
              </a:rPr>
              <a:t> using the functionality offered by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Students and teachers that can use ZDMP platform for educational purposes;</a:t>
            </a:r>
          </a:p>
          <a:p>
            <a:pPr marL="342900" indent="-342900" algn="just">
              <a:lnSpc>
                <a:spcPct val="90000"/>
              </a:lnSpc>
              <a:spcBef>
                <a:spcPts val="1000"/>
              </a:spcBef>
              <a:buFontTx/>
              <a:buChar char="-"/>
            </a:pPr>
            <a:r>
              <a:rPr lang="en-US" sz="2000" dirty="0">
                <a:solidFill>
                  <a:srgbClr val="9F373A"/>
                </a:solidFill>
                <a:latin typeface="Calibri" panose="020F0502020204030204" pitchFamily="34" charset="0"/>
                <a:cs typeface="Arial" panose="020B0604020202020204" pitchFamily="34" charset="0"/>
              </a:rPr>
              <a:t>Researchers, who want to install and try the platform or some </a:t>
            </a:r>
            <a:r>
              <a:rPr lang="en-US" sz="2000" dirty="0" err="1">
                <a:solidFill>
                  <a:srgbClr val="9F373A"/>
                </a:solidFill>
                <a:latin typeface="Calibri" panose="020F0502020204030204" pitchFamily="34" charset="0"/>
                <a:cs typeface="Arial" panose="020B0604020202020204" pitchFamily="34" charset="0"/>
              </a:rPr>
              <a:t>zComponents</a:t>
            </a:r>
            <a:r>
              <a:rPr lang="en-US" sz="2000" dirty="0">
                <a:solidFill>
                  <a:srgbClr val="9F373A"/>
                </a:solidFill>
                <a:latin typeface="Calibri" panose="020F0502020204030204" pitchFamily="34" charset="0"/>
                <a:cs typeface="Arial" panose="020B0604020202020204" pitchFamily="34" charset="0"/>
              </a:rPr>
              <a:t> for their research;</a:t>
            </a:r>
          </a:p>
          <a:p>
            <a:pPr marL="342900" indent="-342900" algn="just">
              <a:lnSpc>
                <a:spcPct val="90000"/>
              </a:lnSpc>
              <a:spcBef>
                <a:spcPts val="600"/>
              </a:spcBef>
            </a:pPr>
            <a:endParaRPr lang="en-US" sz="2000" dirty="0">
              <a:solidFill>
                <a:srgbClr val="9F373A"/>
              </a:solidFill>
              <a:latin typeface="Calibri" panose="020F0502020204030204" pitchFamily="34" charset="0"/>
              <a:cs typeface="Arial" panose="020B0604020202020204" pitchFamily="34" charset="0"/>
            </a:endParaRPr>
          </a:p>
        </p:txBody>
      </p:sp>
    </p:spTree>
    <p:custDataLst>
      <p:tags r:id="rId1"/>
    </p:custDataLst>
    <p:extLst>
      <p:ext uri="{BB962C8B-B14F-4D97-AF65-F5344CB8AC3E}">
        <p14:creationId xmlns="" xmlns:p14="http://schemas.microsoft.com/office/powerpoint/2010/main" val="103403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4</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ZDMP Alignment to </a:t>
            </a:r>
            <a:r>
              <a:rPr lang="en-US" dirty="0" err="1"/>
              <a:t>IIoT</a:t>
            </a:r>
            <a:r>
              <a:rPr lang="en-US" dirty="0"/>
              <a:t> architecture pattern</a:t>
            </a:r>
            <a:endParaRPr lang="pt-PT" dirty="0"/>
          </a:p>
        </p:txBody>
      </p:sp>
      <p:sp>
        <p:nvSpPr>
          <p:cNvPr id="6" name="TextBox 5"/>
          <p:cNvSpPr txBox="1"/>
          <p:nvPr/>
        </p:nvSpPr>
        <p:spPr>
          <a:xfrm>
            <a:off x="319316" y="1277258"/>
            <a:ext cx="11176000" cy="5093702"/>
          </a:xfrm>
          <a:prstGeom prst="rect">
            <a:avLst/>
          </a:prstGeom>
          <a:noFill/>
        </p:spPr>
        <p:txBody>
          <a:bodyPr wrap="square" lIns="91440" tIns="45720" rIns="91440" bIns="45720" rtlCol="0" anchor="t">
            <a:spAutoFit/>
          </a:bodyPr>
          <a:lstStyle/>
          <a:p>
            <a:pPr>
              <a:spcAft>
                <a:spcPts val="600"/>
              </a:spcAft>
            </a:pPr>
            <a:r>
              <a:rPr lang="de-DE" sz="2000" dirty="0"/>
              <a:t>The </a:t>
            </a:r>
            <a:r>
              <a:rPr lang="de-DE" sz="2000"/>
              <a:t>result</a:t>
            </a:r>
            <a:r>
              <a:rPr lang="de-DE" sz="2000" dirty="0"/>
              <a:t> </a:t>
            </a:r>
            <a:r>
              <a:rPr lang="de-DE" sz="2000" dirty="0" err="1"/>
              <a:t>of</a:t>
            </a:r>
            <a:r>
              <a:rPr lang="de-DE" sz="2000" dirty="0"/>
              <a:t> </a:t>
            </a:r>
            <a:r>
              <a:rPr lang="de-DE" sz="2000" dirty="0" err="1"/>
              <a:t>the</a:t>
            </a:r>
            <a:r>
              <a:rPr lang="de-DE" sz="2000" dirty="0"/>
              <a:t> ZDMP </a:t>
            </a:r>
            <a:r>
              <a:rPr lang="de-DE" sz="2000" dirty="0" err="1"/>
              <a:t>alignment</a:t>
            </a:r>
            <a:r>
              <a:rPr lang="de-DE" sz="2000" dirty="0"/>
              <a:t> </a:t>
            </a:r>
            <a:r>
              <a:rPr lang="de-DE" sz="2000" dirty="0" err="1"/>
              <a:t>to</a:t>
            </a:r>
            <a:r>
              <a:rPr lang="de-DE" sz="2000" dirty="0"/>
              <a:t> </a:t>
            </a:r>
            <a:r>
              <a:rPr lang="de-DE" sz="2000" dirty="0" err="1"/>
              <a:t>the</a:t>
            </a:r>
            <a:r>
              <a:rPr lang="de-DE" sz="2000" dirty="0"/>
              <a:t> </a:t>
            </a:r>
            <a:r>
              <a:rPr lang="de-DE" sz="2000" dirty="0" err="1"/>
              <a:t>IIoT</a:t>
            </a:r>
            <a:r>
              <a:rPr lang="de-DE" sz="2000" dirty="0"/>
              <a:t> </a:t>
            </a:r>
            <a:r>
              <a:rPr lang="de-DE" sz="2000" dirty="0" err="1"/>
              <a:t>architecture</a:t>
            </a:r>
            <a:r>
              <a:rPr lang="de-DE" sz="2000" dirty="0"/>
              <a:t> </a:t>
            </a:r>
            <a:r>
              <a:rPr lang="de-DE" sz="2000" dirty="0" err="1"/>
              <a:t>pattern</a:t>
            </a:r>
            <a:r>
              <a:rPr lang="de-DE" sz="2000" dirty="0"/>
              <a:t> </a:t>
            </a:r>
            <a:r>
              <a:rPr lang="de-DE" sz="2000" dirty="0" err="1"/>
              <a:t>has</a:t>
            </a:r>
            <a:r>
              <a:rPr lang="de-DE" sz="2000" dirty="0"/>
              <a:t> </a:t>
            </a:r>
            <a:r>
              <a:rPr lang="de-DE" sz="2000" dirty="0" err="1"/>
              <a:t>the</a:t>
            </a:r>
            <a:r>
              <a:rPr lang="de-DE" sz="2000" dirty="0"/>
              <a:t> </a:t>
            </a:r>
            <a:r>
              <a:rPr lang="de-DE" sz="2000" dirty="0" err="1"/>
              <a:t>following</a:t>
            </a:r>
            <a:r>
              <a:rPr lang="de-DE" sz="2000" dirty="0"/>
              <a:t> </a:t>
            </a:r>
            <a:r>
              <a:rPr lang="de-DE" sz="2000" dirty="0" err="1"/>
              <a:t>structure</a:t>
            </a:r>
            <a:r>
              <a:rPr lang="de-DE" sz="2000" dirty="0"/>
              <a:t>:</a:t>
            </a:r>
          </a:p>
          <a:p>
            <a:pPr>
              <a:spcAft>
                <a:spcPts val="600"/>
              </a:spcAft>
              <a:buFont typeface="Wingdings" pitchFamily="2" charset="2"/>
              <a:buChar char="Ø"/>
            </a:pPr>
            <a:r>
              <a:rPr lang="de-DE" sz="2000" dirty="0"/>
              <a:t> </a:t>
            </a:r>
            <a:r>
              <a:rPr lang="en-US" sz="2000" b="1" dirty="0"/>
              <a:t>Edge tier</a:t>
            </a:r>
            <a:r>
              <a:rPr lang="en-US" sz="2000" dirty="0"/>
              <a:t> encompasses data acquisition and </a:t>
            </a:r>
            <a:r>
              <a:rPr lang="en-US" sz="2000" dirty="0" err="1"/>
              <a:t>IIoT</a:t>
            </a:r>
            <a:r>
              <a:rPr lang="en-US" sz="2000" dirty="0"/>
              <a:t>, since industrial sensors, actuators, and control data are the most relevant sources of information in ZDMP. Communication is bidirectional, since some of the use cases presented in the previous section presented the requirement to set up values on machines based on the results of analysis.</a:t>
            </a:r>
          </a:p>
          <a:p>
            <a:pPr>
              <a:spcAft>
                <a:spcPts val="600"/>
              </a:spcAft>
              <a:buFont typeface="Wingdings" pitchFamily="2" charset="2"/>
              <a:buChar char="Ø"/>
            </a:pPr>
            <a:r>
              <a:rPr lang="de-DE" sz="2000" dirty="0"/>
              <a:t> </a:t>
            </a:r>
            <a:r>
              <a:rPr lang="en-US" sz="2000" b="1" dirty="0"/>
              <a:t>Platform tier</a:t>
            </a:r>
            <a:r>
              <a:rPr lang="en-US" sz="2000" dirty="0"/>
              <a:t> has data </a:t>
            </a:r>
            <a:r>
              <a:rPr lang="en-US" sz="2000" dirty="0" err="1"/>
              <a:t>harmonisation</a:t>
            </a:r>
            <a:r>
              <a:rPr lang="en-US" sz="2000" dirty="0"/>
              <a:t> and Interoperability, AI and analytics, orchestration, monitoring, and alerting, although these functionalities can be </a:t>
            </a:r>
            <a:r>
              <a:rPr lang="en-US" sz="2000" dirty="0" err="1"/>
              <a:t>decentralised</a:t>
            </a:r>
            <a:r>
              <a:rPr lang="en-US" sz="2000" dirty="0"/>
              <a:t> and, to some extent, be available at the edge tier (i.e. Distributed and Autonomous Computing).</a:t>
            </a:r>
          </a:p>
          <a:p>
            <a:pPr>
              <a:spcAft>
                <a:spcPts val="600"/>
              </a:spcAft>
              <a:buFont typeface="Wingdings" pitchFamily="2" charset="2"/>
              <a:buChar char="Ø"/>
            </a:pPr>
            <a:r>
              <a:rPr lang="en-US" sz="2000" dirty="0"/>
              <a:t> At the </a:t>
            </a:r>
            <a:r>
              <a:rPr lang="en-US" sz="2000" b="1" dirty="0"/>
              <a:t>Enterprise tier </a:t>
            </a:r>
            <a:r>
              <a:rPr lang="en-US" sz="2000" dirty="0"/>
              <a:t>are the ZDMP applications that use the different service APIs and implement the user interfaces. Platform Integration and Federation and Inter-Platform Interoperability exchange data with external services and also located at the enterprise tier.</a:t>
            </a:r>
          </a:p>
          <a:p>
            <a:pPr>
              <a:spcAft>
                <a:spcPts val="600"/>
              </a:spcAft>
            </a:pPr>
            <a:endParaRPr lang="en-US" sz="2000" dirty="0"/>
          </a:p>
          <a:p>
            <a:pPr>
              <a:spcAft>
                <a:spcPts val="600"/>
              </a:spcAft>
            </a:pPr>
            <a:r>
              <a:rPr lang="en-US" sz="2000" b="1" dirty="0"/>
              <a:t>NB</a:t>
            </a:r>
            <a:r>
              <a:rPr lang="en-US" sz="2000" dirty="0"/>
              <a:t>: some aspects of the ZDMP Platform (e.g. application development and discovery) are external to the enterprise layer. Thus these aspects are considered outside of the three tier architectural model and correspondingly differentiated from the Enterprise layer. </a:t>
            </a:r>
            <a:endParaRPr lang="ru-RU" sz="2000" dirty="0"/>
          </a:p>
        </p:txBody>
      </p:sp>
    </p:spTree>
    <p:custDataLst>
      <p:tags r:id="rId1"/>
    </p:custDataLst>
    <p:extLst>
      <p:ext uri="{BB962C8B-B14F-4D97-AF65-F5344CB8AC3E}">
        <p14:creationId xmlns="" xmlns:p14="http://schemas.microsoft.com/office/powerpoint/2010/main" val="103403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5</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ZDMP Alignment to </a:t>
            </a:r>
            <a:r>
              <a:rPr lang="en-US" dirty="0" err="1"/>
              <a:t>IIoT</a:t>
            </a:r>
            <a:r>
              <a:rPr lang="en-US" dirty="0"/>
              <a:t> architecture pattern</a:t>
            </a:r>
            <a:endParaRPr lang="pt-PT" dirty="0"/>
          </a:p>
        </p:txBody>
      </p:sp>
      <p:pic>
        <p:nvPicPr>
          <p:cNvPr id="5" name="Рисунок 4" descr="ZDMP_and_IRA.png"/>
          <p:cNvPicPr>
            <a:picLocks noChangeAspect="1"/>
          </p:cNvPicPr>
          <p:nvPr/>
        </p:nvPicPr>
        <p:blipFill>
          <a:blip r:embed="rId4" cstate="print"/>
          <a:stretch>
            <a:fillRect/>
          </a:stretch>
        </p:blipFill>
        <p:spPr>
          <a:xfrm>
            <a:off x="2095500" y="1190590"/>
            <a:ext cx="8001001" cy="5384380"/>
          </a:xfrm>
          <a:prstGeom prst="rect">
            <a:avLst/>
          </a:prstGeom>
        </p:spPr>
      </p:pic>
    </p:spTree>
    <p:custDataLst>
      <p:tags r:id="rId1"/>
    </p:custDataLst>
    <p:extLst>
      <p:ext uri="{BB962C8B-B14F-4D97-AF65-F5344CB8AC3E}">
        <p14:creationId xmlns="" xmlns:p14="http://schemas.microsoft.com/office/powerpoint/2010/main" val="103403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1BDBE4D5-1906-465B-8652-0128494D8407}" type="slidenum">
              <a:rPr lang="en-US" smtClean="0"/>
              <a:pPr/>
              <a:t>6</a:t>
            </a:fld>
            <a:endParaRPr lang="en-US" dirty="0"/>
          </a:p>
        </p:txBody>
      </p:sp>
      <p:sp>
        <p:nvSpPr>
          <p:cNvPr id="3" name="Текст 2"/>
          <p:cNvSpPr>
            <a:spLocks noGrp="1"/>
          </p:cNvSpPr>
          <p:nvPr>
            <p:ph type="body" sz="quarter" idx="13"/>
          </p:nvPr>
        </p:nvSpPr>
        <p:spPr/>
        <p:txBody>
          <a:bodyPr/>
          <a:lstStyle/>
          <a:p>
            <a:r>
              <a:rPr lang="en-US" sz="7200" dirty="0"/>
              <a:t>Technical specifications</a:t>
            </a:r>
            <a:endParaRPr lang="ru-RU" sz="7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7</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Architecture Overview </a:t>
            </a:r>
          </a:p>
        </p:txBody>
      </p:sp>
      <p:sp>
        <p:nvSpPr>
          <p:cNvPr id="5" name="Rectangle 5">
            <a:extLst>
              <a:ext uri="{FF2B5EF4-FFF2-40B4-BE49-F238E27FC236}">
                <a16:creationId xmlns="" xmlns:a16="http://schemas.microsoft.com/office/drawing/2014/main" id="{9A88297D-FFF1-4954-A2DF-AC4B82397859}"/>
              </a:ext>
            </a:extLst>
          </p:cNvPr>
          <p:cNvSpPr/>
          <p:nvPr/>
        </p:nvSpPr>
        <p:spPr>
          <a:xfrm>
            <a:off x="381000" y="1231901"/>
            <a:ext cx="6179457" cy="4666919"/>
          </a:xfrm>
          <a:prstGeom prst="rect">
            <a:avLst/>
          </a:prstGeom>
        </p:spPr>
        <p:txBody>
          <a:bodyPr wrap="square">
            <a:spAutoFit/>
          </a:bodyPr>
          <a:lstStyle/>
          <a:p>
            <a:pPr marL="342900" indent="-342900" algn="just">
              <a:lnSpc>
                <a:spcPct val="90000"/>
              </a:lnSpc>
              <a:spcBef>
                <a:spcPts val="1000"/>
              </a:spcBef>
            </a:pPr>
            <a:r>
              <a:rPr lang="en-US" sz="2200" dirty="0">
                <a:solidFill>
                  <a:srgbClr val="9F373A"/>
                </a:solidFill>
                <a:latin typeface="Calibri" panose="020F0502020204030204" pitchFamily="34" charset="0"/>
                <a:cs typeface="Arial" panose="020B0604020202020204" pitchFamily="34" charset="0"/>
              </a:rPr>
              <a:t>The boxes of the architecture have the following meaning:</a:t>
            </a:r>
          </a:p>
          <a:p>
            <a:pPr marL="342900" indent="-342900" algn="just">
              <a:lnSpc>
                <a:spcPct val="90000"/>
              </a:lnSpc>
              <a:spcBef>
                <a:spcPts val="1000"/>
              </a:spcBef>
            </a:pPr>
            <a:r>
              <a:rPr lang="en-US" sz="2200" dirty="0">
                <a:solidFill>
                  <a:srgbClr val="9F373A"/>
                </a:solidFill>
                <a:latin typeface="Calibri" panose="020F0502020204030204" pitchFamily="34" charset="0"/>
                <a:cs typeface="Arial" panose="020B0604020202020204" pitchFamily="34" charset="0"/>
              </a:rPr>
              <a:t>•	Red box: This box represents </a:t>
            </a:r>
            <a:r>
              <a:rPr lang="en-US" sz="2200" dirty="0" err="1">
                <a:solidFill>
                  <a:srgbClr val="9F373A"/>
                </a:solidFill>
                <a:latin typeface="Calibri" panose="020F0502020204030204" pitchFamily="34" charset="0"/>
                <a:cs typeface="Arial" panose="020B0604020202020204" pitchFamily="34" charset="0"/>
              </a:rPr>
              <a:t>zComponents</a:t>
            </a:r>
            <a:r>
              <a:rPr lang="en-US" sz="2200" dirty="0">
                <a:solidFill>
                  <a:srgbClr val="9F373A"/>
                </a:solidFill>
                <a:latin typeface="Calibri" panose="020F0502020204030204" pitchFamily="34" charset="0"/>
                <a:cs typeface="Arial" panose="020B0604020202020204" pitchFamily="34" charset="0"/>
              </a:rPr>
              <a:t> at run-time</a:t>
            </a:r>
          </a:p>
          <a:p>
            <a:pPr marL="342900" indent="-342900" algn="just">
              <a:lnSpc>
                <a:spcPct val="90000"/>
              </a:lnSpc>
              <a:spcBef>
                <a:spcPts val="1000"/>
              </a:spcBef>
            </a:pPr>
            <a:r>
              <a:rPr lang="en-US" sz="2200" dirty="0">
                <a:solidFill>
                  <a:srgbClr val="9F373A"/>
                </a:solidFill>
                <a:latin typeface="Calibri" panose="020F0502020204030204" pitchFamily="34" charset="0"/>
                <a:cs typeface="Arial" panose="020B0604020202020204" pitchFamily="34" charset="0"/>
              </a:rPr>
              <a:t>•	White box: This box represents the user interface of </a:t>
            </a:r>
            <a:r>
              <a:rPr lang="en-US" sz="2200" dirty="0" err="1">
                <a:solidFill>
                  <a:srgbClr val="9F373A"/>
                </a:solidFill>
                <a:latin typeface="Calibri" panose="020F0502020204030204" pitchFamily="34" charset="0"/>
                <a:cs typeface="Arial" panose="020B0604020202020204" pitchFamily="34" charset="0"/>
              </a:rPr>
              <a:t>zComponent</a:t>
            </a:r>
            <a:r>
              <a:rPr lang="en-US" sz="2200" dirty="0">
                <a:solidFill>
                  <a:srgbClr val="9F373A"/>
                </a:solidFill>
                <a:latin typeface="Calibri" panose="020F0502020204030204" pitchFamily="34" charset="0"/>
                <a:cs typeface="Arial" panose="020B0604020202020204" pitchFamily="34" charset="0"/>
              </a:rPr>
              <a:t>. </a:t>
            </a:r>
          </a:p>
          <a:p>
            <a:pPr marL="342900" indent="-342900" algn="just">
              <a:lnSpc>
                <a:spcPct val="90000"/>
              </a:lnSpc>
              <a:spcBef>
                <a:spcPts val="1000"/>
              </a:spcBef>
            </a:pPr>
            <a:r>
              <a:rPr lang="en-US" sz="2200" dirty="0">
                <a:solidFill>
                  <a:srgbClr val="9F373A"/>
                </a:solidFill>
                <a:latin typeface="Calibri" panose="020F0502020204030204" pitchFamily="34" charset="0"/>
                <a:cs typeface="Arial" panose="020B0604020202020204" pitchFamily="34" charset="0"/>
              </a:rPr>
              <a:t>•	Green box: This box represents external providers of certain tasks, e.g. an External Payment Provider or and External Messaging Provider </a:t>
            </a:r>
          </a:p>
          <a:p>
            <a:pPr marL="342900" indent="-342900" algn="just">
              <a:lnSpc>
                <a:spcPct val="90000"/>
              </a:lnSpc>
              <a:spcBef>
                <a:spcPts val="1000"/>
              </a:spcBef>
            </a:pPr>
            <a:r>
              <a:rPr lang="en-US" sz="2200" dirty="0">
                <a:solidFill>
                  <a:srgbClr val="9F373A"/>
                </a:solidFill>
                <a:latin typeface="Calibri" panose="020F0502020204030204" pitchFamily="34" charset="0"/>
                <a:cs typeface="Arial" panose="020B0604020202020204" pitchFamily="34" charset="0"/>
              </a:rPr>
              <a:t>•	Orange box: This box represents a </a:t>
            </a:r>
            <a:r>
              <a:rPr lang="en-US" sz="2200" dirty="0" err="1">
                <a:solidFill>
                  <a:srgbClr val="9F373A"/>
                </a:solidFill>
                <a:latin typeface="Calibri" panose="020F0502020204030204" pitchFamily="34" charset="0"/>
                <a:cs typeface="Arial" panose="020B0604020202020204" pitchFamily="34" charset="0"/>
              </a:rPr>
              <a:t>zComponent</a:t>
            </a:r>
            <a:r>
              <a:rPr lang="en-US" sz="2200" dirty="0">
                <a:solidFill>
                  <a:srgbClr val="9F373A"/>
                </a:solidFill>
                <a:latin typeface="Calibri" panose="020F0502020204030204" pitchFamily="34" charset="0"/>
                <a:cs typeface="Arial" panose="020B0604020202020204" pitchFamily="34" charset="0"/>
              </a:rPr>
              <a:t> from the Developer Tier that are used to design </a:t>
            </a:r>
            <a:r>
              <a:rPr lang="en-US" sz="2200" dirty="0" err="1">
                <a:solidFill>
                  <a:srgbClr val="9F373A"/>
                </a:solidFill>
                <a:latin typeface="Calibri" panose="020F0502020204030204" pitchFamily="34" charset="0"/>
                <a:cs typeface="Arial" panose="020B0604020202020204" pitchFamily="34" charset="0"/>
              </a:rPr>
              <a:t>zApps</a:t>
            </a:r>
            <a:r>
              <a:rPr lang="en-US" sz="2200" dirty="0">
                <a:solidFill>
                  <a:srgbClr val="9F373A"/>
                </a:solidFill>
                <a:latin typeface="Calibri" panose="020F0502020204030204" pitchFamily="34" charset="0"/>
                <a:cs typeface="Arial" panose="020B0604020202020204" pitchFamily="34" charset="0"/>
              </a:rPr>
              <a:t> </a:t>
            </a:r>
          </a:p>
          <a:p>
            <a:pPr marL="342900" indent="-342900" algn="just">
              <a:lnSpc>
                <a:spcPct val="90000"/>
              </a:lnSpc>
              <a:spcBef>
                <a:spcPts val="1000"/>
              </a:spcBef>
            </a:pPr>
            <a:endParaRPr lang="en-US" sz="2000" dirty="0">
              <a:solidFill>
                <a:srgbClr val="9F373A"/>
              </a:solidFill>
              <a:latin typeface="Calibri" panose="020F0502020204030204" pitchFamily="34" charset="0"/>
              <a:cs typeface="Arial" panose="020B0604020202020204" pitchFamily="34" charset="0"/>
            </a:endParaRPr>
          </a:p>
        </p:txBody>
      </p:sp>
      <p:pic>
        <p:nvPicPr>
          <p:cNvPr id="8" name="Рисунок 7" descr="zdmp_highlevel_architecture.png"/>
          <p:cNvPicPr>
            <a:picLocks noChangeAspect="1"/>
          </p:cNvPicPr>
          <p:nvPr/>
        </p:nvPicPr>
        <p:blipFill>
          <a:blip r:embed="rId4" cstate="print"/>
          <a:stretch>
            <a:fillRect/>
          </a:stretch>
        </p:blipFill>
        <p:spPr>
          <a:xfrm>
            <a:off x="6970882" y="1144533"/>
            <a:ext cx="4945346" cy="5415924"/>
          </a:xfrm>
          <a:prstGeom prst="rect">
            <a:avLst/>
          </a:prstGeom>
        </p:spPr>
      </p:pic>
    </p:spTree>
    <p:custDataLst>
      <p:tags r:id="rId1"/>
    </p:custDataLst>
    <p:extLst>
      <p:ext uri="{BB962C8B-B14F-4D97-AF65-F5344CB8AC3E}">
        <p14:creationId xmlns="" xmlns:p14="http://schemas.microsoft.com/office/powerpoint/2010/main" val="216014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8</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Architecture at Design Time</a:t>
            </a:r>
          </a:p>
        </p:txBody>
      </p:sp>
      <p:pic>
        <p:nvPicPr>
          <p:cNvPr id="6" name="Рисунок 5" descr="global-architecture-design-time.png"/>
          <p:cNvPicPr>
            <a:picLocks noChangeAspect="1"/>
          </p:cNvPicPr>
          <p:nvPr/>
        </p:nvPicPr>
        <p:blipFill>
          <a:blip r:embed="rId4" cstate="print"/>
          <a:stretch>
            <a:fillRect/>
          </a:stretch>
        </p:blipFill>
        <p:spPr>
          <a:xfrm>
            <a:off x="2400300" y="1072933"/>
            <a:ext cx="8198109" cy="5537591"/>
          </a:xfrm>
          <a:prstGeom prst="rect">
            <a:avLst/>
          </a:prstGeom>
        </p:spPr>
      </p:pic>
    </p:spTree>
    <p:custDataLst>
      <p:tags r:id="rId1"/>
    </p:custDataLst>
    <p:extLst>
      <p:ext uri="{BB962C8B-B14F-4D97-AF65-F5344CB8AC3E}">
        <p14:creationId xmlns="" xmlns:p14="http://schemas.microsoft.com/office/powerpoint/2010/main" val="1034038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Número do Diapositivo 1">
            <a:extLst>
              <a:ext uri="{FF2B5EF4-FFF2-40B4-BE49-F238E27FC236}">
                <a16:creationId xmlns="" xmlns:a16="http://schemas.microsoft.com/office/drawing/2014/main" id="{54813C2B-0330-4D8B-B00D-8967C6811A9F}"/>
              </a:ext>
            </a:extLst>
          </p:cNvPr>
          <p:cNvSpPr>
            <a:spLocks noGrp="1"/>
          </p:cNvSpPr>
          <p:nvPr>
            <p:ph type="sldNum" sz="quarter" idx="10"/>
          </p:nvPr>
        </p:nvSpPr>
        <p:spPr/>
        <p:txBody>
          <a:bodyPr/>
          <a:lstStyle/>
          <a:p>
            <a:fld id="{1BDBE4D5-1906-465B-8652-0128494D8407}" type="slidenum">
              <a:rPr lang="en-US" smtClean="0"/>
              <a:pPr/>
              <a:t>9</a:t>
            </a:fld>
            <a:endParaRPr lang="en-US" dirty="0"/>
          </a:p>
        </p:txBody>
      </p:sp>
      <p:sp>
        <p:nvSpPr>
          <p:cNvPr id="4" name="Título 3">
            <a:extLst>
              <a:ext uri="{FF2B5EF4-FFF2-40B4-BE49-F238E27FC236}">
                <a16:creationId xmlns="" xmlns:a16="http://schemas.microsoft.com/office/drawing/2014/main" id="{E7BD5D18-0AC4-4E7F-96B2-6203ED3B4ABF}"/>
              </a:ext>
            </a:extLst>
          </p:cNvPr>
          <p:cNvSpPr>
            <a:spLocks noGrp="1"/>
          </p:cNvSpPr>
          <p:nvPr>
            <p:ph type="title"/>
          </p:nvPr>
        </p:nvSpPr>
        <p:spPr/>
        <p:txBody>
          <a:bodyPr/>
          <a:lstStyle/>
          <a:p>
            <a:r>
              <a:rPr lang="pt-PT" dirty="0"/>
              <a:t>Architecture </a:t>
            </a:r>
            <a:r>
              <a:rPr lang="pt-PT"/>
              <a:t>at Run-Time</a:t>
            </a:r>
            <a:endParaRPr lang="pt-PT" dirty="0"/>
          </a:p>
        </p:txBody>
      </p:sp>
      <p:pic>
        <p:nvPicPr>
          <p:cNvPr id="5" name="Рисунок 4" descr="global-architecture-run-time.png"/>
          <p:cNvPicPr>
            <a:picLocks noChangeAspect="1"/>
          </p:cNvPicPr>
          <p:nvPr/>
        </p:nvPicPr>
        <p:blipFill>
          <a:blip r:embed="rId4" cstate="print"/>
          <a:stretch>
            <a:fillRect/>
          </a:stretch>
        </p:blipFill>
        <p:spPr>
          <a:xfrm>
            <a:off x="2705100" y="1151582"/>
            <a:ext cx="7963160" cy="5392139"/>
          </a:xfrm>
          <a:prstGeom prst="rect">
            <a:avLst/>
          </a:prstGeom>
        </p:spPr>
      </p:pic>
    </p:spTree>
    <p:custDataLst>
      <p:tags r:id="rId1"/>
    </p:custDataLst>
    <p:extLst>
      <p:ext uri="{BB962C8B-B14F-4D97-AF65-F5344CB8AC3E}">
        <p14:creationId xmlns="" xmlns:p14="http://schemas.microsoft.com/office/powerpoint/2010/main" val="1034038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Office Theme">
  <a:themeElements>
    <a:clrScheme name="vf-OS">
      <a:dk1>
        <a:srgbClr val="262626"/>
      </a:dk1>
      <a:lt1>
        <a:srgbClr val="FFFFFF"/>
      </a:lt1>
      <a:dk2>
        <a:srgbClr val="44546A"/>
      </a:dk2>
      <a:lt2>
        <a:srgbClr val="FFFFFF"/>
      </a:lt2>
      <a:accent1>
        <a:srgbClr val="4472C4"/>
      </a:accent1>
      <a:accent2>
        <a:srgbClr val="954F72"/>
      </a:accent2>
      <a:accent3>
        <a:srgbClr val="8EAADB"/>
      </a:accent3>
      <a:accent4>
        <a:srgbClr val="C490AA"/>
      </a:accent4>
      <a:accent5>
        <a:srgbClr val="757070"/>
      </a:accent5>
      <a:accent6>
        <a:srgbClr val="757070"/>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64552</TotalTime>
  <Words>2837</Words>
  <Application>Microsoft Office PowerPoint</Application>
  <PresentationFormat>Произвольный</PresentationFormat>
  <Paragraphs>179</Paragraphs>
  <Slides>17</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4_Office Theme</vt:lpstr>
      <vt:lpstr>How to use the ZDM Platform</vt:lpstr>
      <vt:lpstr>Content</vt:lpstr>
      <vt:lpstr>General Objectives and Target Audience</vt:lpstr>
      <vt:lpstr>ZDMP Alignment to IIoT architecture pattern</vt:lpstr>
      <vt:lpstr>ZDMP Alignment to IIoT architecture pattern</vt:lpstr>
      <vt:lpstr>Слайд 6</vt:lpstr>
      <vt:lpstr>Architecture Overview </vt:lpstr>
      <vt:lpstr>Architecture at Design Time</vt:lpstr>
      <vt:lpstr>Architecture at Run-Time</vt:lpstr>
      <vt:lpstr>Technical Fondations of ZDMP Platform</vt:lpstr>
      <vt:lpstr>Слайд 11</vt:lpstr>
      <vt:lpstr>ZDM Platform zComponents</vt:lpstr>
      <vt:lpstr>Types of zComponents</vt:lpstr>
      <vt:lpstr>How to Install/Use ZDM Platform</vt:lpstr>
      <vt:lpstr>Слайд 15</vt:lpstr>
      <vt:lpstr>Conclusions</vt:lpstr>
      <vt:lpstr>Thank You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ZDMP – WP12: ZDMP Ecosystem Outreach and Cascading Call Management</dc:title>
  <dc:creator>Nic Fair</dc:creator>
  <cp:lastModifiedBy>Me</cp:lastModifiedBy>
  <cp:revision>1509</cp:revision>
  <dcterms:created xsi:type="dcterms:W3CDTF">2019-12-19T16:12:32Z</dcterms:created>
  <dcterms:modified xsi:type="dcterms:W3CDTF">2021-09-27T14:21:36Z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232F5B7F-8F9A-421B-84AC-46FBDC487382</vt:lpwstr>
  </property>
  <property fmtid="{D5CDD505-2E9C-101B-9397-08002B2CF9AE}" pid="3" name="ArticulatePath">
    <vt:lpwstr>Guidance for reviewers_v1</vt:lpwstr>
  </property>
</Properties>
</file>