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9" r:id="rId2"/>
    <p:sldId id="346" r:id="rId3"/>
    <p:sldId id="605" r:id="rId4"/>
    <p:sldId id="591" r:id="rId5"/>
    <p:sldId id="367" r:id="rId6"/>
    <p:sldId id="607" r:id="rId7"/>
    <p:sldId id="606" r:id="rId8"/>
    <p:sldId id="596" r:id="rId9"/>
    <p:sldId id="592" r:id="rId10"/>
    <p:sldId id="608" r:id="rId11"/>
    <p:sldId id="594" r:id="rId12"/>
    <p:sldId id="595" r:id="rId13"/>
    <p:sldId id="609" r:id="rId14"/>
    <p:sldId id="599" r:id="rId15"/>
    <p:sldId id="600" r:id="rId16"/>
    <p:sldId id="602" r:id="rId17"/>
    <p:sldId id="603" r:id="rId18"/>
    <p:sldId id="604" r:id="rId19"/>
    <p:sldId id="610" r:id="rId20"/>
    <p:sldId id="597" r:id="rId21"/>
    <p:sldId id="616"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B89AD66-BCFA-4CBB-B92F-B58299094DF9}">
          <p14:sldIdLst>
            <p14:sldId id="259"/>
            <p14:sldId id="346"/>
            <p14:sldId id="605"/>
            <p14:sldId id="591"/>
            <p14:sldId id="367"/>
            <p14:sldId id="611"/>
            <p14:sldId id="607"/>
            <p14:sldId id="606"/>
            <p14:sldId id="596"/>
            <p14:sldId id="592"/>
            <p14:sldId id="614"/>
            <p14:sldId id="608"/>
            <p14:sldId id="348"/>
            <p14:sldId id="594"/>
            <p14:sldId id="595"/>
            <p14:sldId id="609"/>
            <p14:sldId id="599"/>
            <p14:sldId id="600"/>
            <p14:sldId id="602"/>
            <p14:sldId id="603"/>
            <p14:sldId id="604"/>
            <p14:sldId id="615"/>
            <p14:sldId id="610"/>
            <p14:sldId id="597"/>
            <p14:sldId id="59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 Fair" initials="NF" lastIdx="2" clrIdx="0">
    <p:extLst>
      <p:ext uri="{19B8F6BF-5375-455C-9EA6-DF929625EA0E}">
        <p15:presenceInfo xmlns:p15="http://schemas.microsoft.com/office/powerpoint/2012/main" xmlns="" userId="S-1-5-21-93268019-1332177531-9526287-9645" providerId="AD"/>
      </p:ext>
    </p:extLst>
  </p:cmAuthor>
  <p:cmAuthor id="2" name="Anabela Pronto" initials="AP" lastIdx="1" clrIdx="1">
    <p:extLst>
      <p:ext uri="{19B8F6BF-5375-455C-9EA6-DF929625EA0E}">
        <p15:presenceInfo xmlns:p15="http://schemas.microsoft.com/office/powerpoint/2012/main" xmlns="" userId="a204ffa6973f4c0a" providerId="Windows Live"/>
      </p:ext>
    </p:extLst>
  </p:cmAuthor>
  <p:cmAuthor id="3" name="Francisco Javier Barrena Castillo" initials="FC" lastIdx="3" clrIdx="2">
    <p:extLst>
      <p:ext uri="{19B8F6BF-5375-455C-9EA6-DF929625EA0E}">
        <p15:presenceInfo xmlns:p15="http://schemas.microsoft.com/office/powerpoint/2012/main" xmlns="" userId="49cda85b9cc03c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BBDC9"/>
    <a:srgbClr val="FFCC00"/>
    <a:srgbClr val="9F373A"/>
    <a:srgbClr val="FF3300"/>
    <a:srgbClr val="FF9900"/>
    <a:srgbClr val="FF9966"/>
    <a:srgbClr val="FF9999"/>
    <a:srgbClr val="B61A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248FB-7574-4999-861E-313B4275A47C}" v="75" dt="2021-09-15T14:52:00.599"/>
  </p1510:revLst>
</p1510:revInfo>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1362" autoAdjust="0"/>
  </p:normalViewPr>
  <p:slideViewPr>
    <p:cSldViewPr snapToGrid="0">
      <p:cViewPr>
        <p:scale>
          <a:sx n="75" d="100"/>
          <a:sy n="75" d="100"/>
        </p:scale>
        <p:origin x="-504" y="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AB05-8786-44C1-BEA1-B731D5698020}" type="datetimeFigureOut">
              <a:rPr lang="en-GB" smtClean="0"/>
              <a:pPr/>
              <a:t>27/09/2021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231AD-335B-404E-8185-D89357637BC2}" type="slidenum">
              <a:rPr lang="en-GB" smtClean="0"/>
              <a:pPr/>
              <a:t>‹#›</a:t>
            </a:fld>
            <a:endParaRPr lang="en-GB"/>
          </a:p>
        </p:txBody>
      </p:sp>
    </p:spTree>
    <p:extLst>
      <p:ext uri="{BB962C8B-B14F-4D97-AF65-F5344CB8AC3E}">
        <p14:creationId xmlns:p14="http://schemas.microsoft.com/office/powerpoint/2010/main" xmlns="" val="251310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Welcome to the training course devoted to the use of the </a:t>
            </a:r>
            <a:r>
              <a:rPr lang="en-GB" sz="1200" kern="1200" dirty="0" err="1" smtClean="0">
                <a:solidFill>
                  <a:schemeClr val="tx1"/>
                </a:solidFill>
                <a:latin typeface="+mn-lt"/>
                <a:ea typeface="+mn-ea"/>
                <a:cs typeface="+mn-cs"/>
              </a:rPr>
              <a:t>ZDMand</a:t>
            </a:r>
            <a:r>
              <a:rPr lang="en-GB" sz="1200" kern="1200" dirty="0" smtClean="0">
                <a:solidFill>
                  <a:schemeClr val="tx1"/>
                </a:solidFill>
                <a:latin typeface="+mn-lt"/>
                <a:ea typeface="+mn-ea"/>
                <a:cs typeface="+mn-cs"/>
              </a:rPr>
              <a:t> implementation of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1</a:t>
            </a:fld>
            <a:endParaRPr lang="en-GB"/>
          </a:p>
        </p:txBody>
      </p:sp>
    </p:spTree>
    <p:extLst>
      <p:ext uri="{BB962C8B-B14F-4D97-AF65-F5344CB8AC3E}">
        <p14:creationId xmlns:p14="http://schemas.microsoft.com/office/powerpoint/2010/main" xmlns="" val="388216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next chapter addresses the issue of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utilization including a small example.</a:t>
            </a:r>
            <a:endParaRPr lang="ru-RU" dirty="0"/>
          </a:p>
        </p:txBody>
      </p:sp>
      <p:sp>
        <p:nvSpPr>
          <p:cNvPr id="4" name="Номер слайда 3"/>
          <p:cNvSpPr>
            <a:spLocks noGrp="1"/>
          </p:cNvSpPr>
          <p:nvPr>
            <p:ph type="sldNum" sz="quarter" idx="10"/>
          </p:nvPr>
        </p:nvSpPr>
        <p:spPr/>
        <p:txBody>
          <a:bodyPr/>
          <a:lstStyle/>
          <a:p>
            <a:fld id="{7F5231AD-335B-404E-8185-D89357637BC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Documentation available at the official ZDMP web page offers detailed instructions on how to install and use every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Here you can see an example on how to install the Data </a:t>
            </a:r>
            <a:r>
              <a:rPr lang="en-US" sz="1200" kern="1200" dirty="0" err="1" smtClean="0">
                <a:solidFill>
                  <a:schemeClr val="tx1"/>
                </a:solidFill>
                <a:latin typeface="+mn-lt"/>
                <a:ea typeface="+mn-ea"/>
                <a:cs typeface="+mn-cs"/>
              </a:rPr>
              <a:t>Harmonisation</a:t>
            </a:r>
            <a:r>
              <a:rPr lang="en-US" sz="1200" kern="1200" dirty="0" smtClean="0">
                <a:solidFill>
                  <a:schemeClr val="tx1"/>
                </a:solidFill>
                <a:latin typeface="+mn-lt"/>
                <a:ea typeface="+mn-ea"/>
                <a:cs typeface="+mn-cs"/>
              </a:rPr>
              <a:t> Designer is provided below:</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Go to ZDMP </a:t>
            </a:r>
            <a:r>
              <a:rPr lang="en-US" sz="1200" kern="1200" dirty="0" err="1" smtClean="0">
                <a:solidFill>
                  <a:schemeClr val="tx1"/>
                </a:solidFill>
                <a:latin typeface="+mn-lt"/>
                <a:ea typeface="+mn-ea"/>
                <a:cs typeface="+mn-cs"/>
              </a:rPr>
              <a:t>Gitlab</a:t>
            </a:r>
            <a:r>
              <a:rPr lang="en-US" sz="1200" kern="1200" dirty="0" smtClean="0">
                <a:solidFill>
                  <a:schemeClr val="tx1"/>
                </a:solidFill>
                <a:latin typeface="+mn-lt"/>
                <a:ea typeface="+mn-ea"/>
                <a:cs typeface="+mn-cs"/>
              </a:rPr>
              <a:t> repository and find “Data </a:t>
            </a:r>
            <a:r>
              <a:rPr lang="en-US" sz="1200" kern="1200" dirty="0" err="1" smtClean="0">
                <a:solidFill>
                  <a:schemeClr val="tx1"/>
                </a:solidFill>
                <a:latin typeface="+mn-lt"/>
                <a:ea typeface="+mn-ea"/>
                <a:cs typeface="+mn-cs"/>
              </a:rPr>
              <a:t>Harmonisation</a:t>
            </a:r>
            <a:r>
              <a:rPr lang="en-US" sz="1200" kern="1200" dirty="0" smtClean="0">
                <a:solidFill>
                  <a:schemeClr val="tx1"/>
                </a:solidFill>
                <a:latin typeface="+mn-lt"/>
                <a:ea typeface="+mn-ea"/>
                <a:cs typeface="+mn-cs"/>
              </a:rPr>
              <a:t>” project;</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Find the ZIP file “IDP-Installer-[release -details]-V7.2.1.zip”;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Download the file and extract it to a location of the choice;</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When extracted, the user should have a folder with the same name as the ZIP file;</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Run “TOS_DI-win-x86_64.exe” which runs the ICE Data Platform.</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11</a:t>
            </a:fld>
            <a:endParaRPr lang="en-GB"/>
          </a:p>
        </p:txBody>
      </p:sp>
    </p:spTree>
    <p:extLst>
      <p:ext uri="{BB962C8B-B14F-4D97-AF65-F5344CB8AC3E}">
        <p14:creationId xmlns:p14="http://schemas.microsoft.com/office/powerpoint/2010/main" xmlns="" val="897165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To mention again, the detailed examples on how to utilize every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are available from the documentation section at the official ZDMP web page. In order to illustrate how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can be used, an example of utilization of a Data Acquisition offering the following functionality is provided:</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Register devices manually and or bulk-register devices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Browse registered devices, grouping devices into top-level groups and subgroups.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View and configure device details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Monitor and control devices, including connection quality and service status of devices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Handle alarms from devices. Remote control and troubleshoot devices.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Manage device data, retrieving and managing firmware and software for devices.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Retrieve configuration data and store and manage it in a configuration repository as configuration snapshots</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Important is to mention that the user can look for the functionality she/he needs (the features section within documentation on ZDMP official web page) and select the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and associated ones if available that offer this functionality avoiding the need to use/install all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Based on the functional blocks offered by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developers can create a customized </a:t>
            </a:r>
            <a:r>
              <a:rPr lang="en-US" sz="1200" kern="1200" dirty="0" err="1" smtClean="0">
                <a:solidFill>
                  <a:schemeClr val="tx1"/>
                </a:solidFill>
                <a:latin typeface="+mn-lt"/>
                <a:ea typeface="+mn-ea"/>
                <a:cs typeface="+mn-cs"/>
              </a:rPr>
              <a:t>zApps</a:t>
            </a:r>
            <a:r>
              <a:rPr lang="en-US" sz="1200" kern="1200" dirty="0" smtClean="0">
                <a:solidFill>
                  <a:schemeClr val="tx1"/>
                </a:solidFill>
                <a:latin typeface="+mn-lt"/>
                <a:ea typeface="+mn-ea"/>
                <a:cs typeface="+mn-cs"/>
              </a:rPr>
              <a:t> targeting specific problems immanent to specific manufacturing areas.</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12</a:t>
            </a:fld>
            <a:endParaRPr lang="en-GB"/>
          </a:p>
        </p:txBody>
      </p:sp>
    </p:spTree>
    <p:extLst>
      <p:ext uri="{BB962C8B-B14F-4D97-AF65-F5344CB8AC3E}">
        <p14:creationId xmlns:p14="http://schemas.microsoft.com/office/powerpoint/2010/main" xmlns="" val="89716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small example demonstrating the usage of Data Acquisition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is presented in the slides below.</a:t>
            </a:r>
            <a:endParaRPr lang="ru-RU" dirty="0"/>
          </a:p>
        </p:txBody>
      </p:sp>
      <p:sp>
        <p:nvSpPr>
          <p:cNvPr id="4" name="Номер слайда 3"/>
          <p:cNvSpPr>
            <a:spLocks noGrp="1"/>
          </p:cNvSpPr>
          <p:nvPr>
            <p:ph type="sldNum" sz="quarter" idx="10"/>
          </p:nvPr>
        </p:nvSpPr>
        <p:spPr/>
        <p:txBody>
          <a:bodyPr/>
          <a:lstStyle/>
          <a:p>
            <a:fld id="{7F5231AD-335B-404E-8185-D89357637BC2}"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Data Source registration and management functionality are available through a main </a:t>
            </a:r>
            <a:r>
              <a:rPr lang="en-GB" sz="1200" kern="1200" dirty="0" err="1" smtClean="0">
                <a:solidFill>
                  <a:schemeClr val="tx1"/>
                </a:solidFill>
                <a:latin typeface="+mn-lt"/>
                <a:ea typeface="+mn-ea"/>
                <a:cs typeface="+mn-cs"/>
              </a:rPr>
              <a:t>Cumulocity</a:t>
            </a:r>
            <a:r>
              <a:rPr lang="en-GB" sz="1200" kern="1200" dirty="0" smtClean="0">
                <a:solidFill>
                  <a:schemeClr val="tx1"/>
                </a:solidFill>
                <a:latin typeface="+mn-lt"/>
                <a:ea typeface="+mn-ea"/>
                <a:cs typeface="+mn-cs"/>
              </a:rPr>
              <a:t> Cockpit control panel provided by the customized UI. More information on how to use </a:t>
            </a:r>
            <a:r>
              <a:rPr lang="en-GB" sz="1200" kern="1200" dirty="0" err="1" smtClean="0">
                <a:solidFill>
                  <a:schemeClr val="tx1"/>
                </a:solidFill>
                <a:latin typeface="+mn-lt"/>
                <a:ea typeface="+mn-ea"/>
                <a:cs typeface="+mn-cs"/>
              </a:rPr>
              <a:t>Cumulocity</a:t>
            </a:r>
            <a:r>
              <a:rPr lang="en-GB" sz="1200" kern="1200" dirty="0" smtClean="0">
                <a:solidFill>
                  <a:schemeClr val="tx1"/>
                </a:solidFill>
                <a:latin typeface="+mn-lt"/>
                <a:ea typeface="+mn-ea"/>
                <a:cs typeface="+mn-cs"/>
              </a:rPr>
              <a:t> User Interface can be found at the official web page of </a:t>
            </a:r>
            <a:r>
              <a:rPr lang="en-GB" sz="1200" kern="1200" dirty="0" err="1" smtClean="0">
                <a:solidFill>
                  <a:schemeClr val="tx1"/>
                </a:solidFill>
                <a:latin typeface="+mn-lt"/>
                <a:ea typeface="+mn-ea"/>
                <a:cs typeface="+mn-cs"/>
              </a:rPr>
              <a:t>Cumulocity</a:t>
            </a:r>
            <a:r>
              <a:rPr lang="en-GB" sz="1200" kern="1200" dirty="0" smtClean="0">
                <a:solidFill>
                  <a:schemeClr val="tx1"/>
                </a:solidFill>
                <a:latin typeface="+mn-lt"/>
                <a:ea typeface="+mn-ea"/>
                <a:cs typeface="+mn-cs"/>
              </a:rPr>
              <a:t>. Thus, user of Data Acquisition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gets the UI to add/edit/remove new resources (e.g. sensors) and check the status of them.</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F5231AD-335B-404E-8185-D89357637BC2}" type="slidenum">
              <a:rPr lang="en-GB" smtClean="0"/>
              <a:pPr/>
              <a:t>14</a:t>
            </a:fld>
            <a:endParaRPr lang="en-GB"/>
          </a:p>
        </p:txBody>
      </p:sp>
    </p:spTree>
    <p:extLst>
      <p:ext uri="{BB962C8B-B14F-4D97-AF65-F5344CB8AC3E}">
        <p14:creationId xmlns:p14="http://schemas.microsoft.com/office/powerpoint/2010/main" xmlns="" val="358353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To register a new device with the system, from the main control panel select the option </a:t>
            </a:r>
            <a:r>
              <a:rPr lang="en-GB" sz="1200" i="1" kern="1200" dirty="0" smtClean="0">
                <a:solidFill>
                  <a:schemeClr val="tx1"/>
                </a:solidFill>
                <a:latin typeface="+mn-lt"/>
                <a:ea typeface="+mn-ea"/>
                <a:cs typeface="+mn-cs"/>
              </a:rPr>
              <a:t>Devices &gt; Registration </a:t>
            </a:r>
            <a:r>
              <a:rPr lang="en-GB" sz="1200" kern="1200" dirty="0" smtClean="0">
                <a:solidFill>
                  <a:schemeClr val="tx1"/>
                </a:solidFill>
                <a:latin typeface="+mn-lt"/>
                <a:ea typeface="+mn-ea"/>
                <a:cs typeface="+mn-cs"/>
              </a:rPr>
              <a:t>from the left-side menu. </a:t>
            </a:r>
            <a:r>
              <a:rPr lang="en-US" sz="1200" kern="1200" dirty="0" smtClean="0">
                <a:solidFill>
                  <a:schemeClr val="tx1"/>
                </a:solidFill>
                <a:latin typeface="+mn-lt"/>
                <a:ea typeface="+mn-ea"/>
                <a:cs typeface="+mn-cs"/>
              </a:rPr>
              <a:t>Devices can also be registered through a bulk registration, i.e. the registration of a large number of devices at the same time by uploading a CSV file containing the related information. After this step, the Device registration page will show a list of all devices, which are currently in the registration process, shown with a status icon representing the current registration status. The registration is complete when a device with the specified Id successfully manages to connect to the platform.</a:t>
            </a:r>
          </a:p>
        </p:txBody>
      </p:sp>
      <p:sp>
        <p:nvSpPr>
          <p:cNvPr id="4" name="Slide Number Placeholder 3"/>
          <p:cNvSpPr>
            <a:spLocks noGrp="1"/>
          </p:cNvSpPr>
          <p:nvPr>
            <p:ph type="sldNum" sz="quarter" idx="5"/>
          </p:nvPr>
        </p:nvSpPr>
        <p:spPr/>
        <p:txBody>
          <a:bodyPr/>
          <a:lstStyle/>
          <a:p>
            <a:fld id="{7F5231AD-335B-404E-8185-D89357637BC2}" type="slidenum">
              <a:rPr lang="en-GB" smtClean="0"/>
              <a:pPr/>
              <a:t>15</a:t>
            </a:fld>
            <a:endParaRPr lang="en-GB"/>
          </a:p>
        </p:txBody>
      </p:sp>
    </p:spTree>
    <p:extLst>
      <p:ext uri="{BB962C8B-B14F-4D97-AF65-F5344CB8AC3E}">
        <p14:creationId xmlns:p14="http://schemas.microsoft.com/office/powerpoint/2010/main" xmlns="" val="3583538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see all currently available or registered devices user has to select from the left-side menu in the main Cockpit application “Devices” and then “All devices” option. Afterwards, user will see the list of devices including additional information, if available, about the model of device, its serial number, its name, registration date or even the group name (in the case device is assigned to a certain group).</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F5231AD-335B-404E-8185-D89357637BC2}" type="slidenum">
              <a:rPr lang="en-GB" smtClean="0"/>
              <a:pPr/>
              <a:t>16</a:t>
            </a:fld>
            <a:endParaRPr lang="en-GB"/>
          </a:p>
        </p:txBody>
      </p:sp>
    </p:spTree>
    <p:extLst>
      <p:ext uri="{BB962C8B-B14F-4D97-AF65-F5344CB8AC3E}">
        <p14:creationId xmlns:p14="http://schemas.microsoft.com/office/powerpoint/2010/main" xmlns="" val="358353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By clicking on the device name, it is possible to access the device management control panel, where registration information, device data, status, alarms, or event information is displayed. Other data source management functionality is accessible through the left-side menu item: “Groups” where devices can be assembled into groups according to several business criteria.</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F5231AD-335B-404E-8185-D89357637BC2}" type="slidenum">
              <a:rPr lang="en-GB" smtClean="0"/>
              <a:pPr/>
              <a:t>17</a:t>
            </a:fld>
            <a:endParaRPr lang="en-GB"/>
          </a:p>
        </p:txBody>
      </p:sp>
    </p:spTree>
    <p:extLst>
      <p:ext uri="{BB962C8B-B14F-4D97-AF65-F5344CB8AC3E}">
        <p14:creationId xmlns:p14="http://schemas.microsoft.com/office/powerpoint/2010/main" xmlns="" val="3583538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status of a device connection can be monitored via the Device Management panel shown above. A required interval can be configured to define how often it is expected to receive a message from a given source. If, for example, the required interval is set to 60 (minutes), the device is expected to communicate, at least, once in an hour with the platform. The interval is either set by the device itself, based on the device’s internal settings, or it is set manually via the management interface. The device can be in one of the following statuses: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Online (data was sent within the required interval), indicated by a green arrow in the UI</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Offline (data was not sent within the required interval), indicated by a red arrow</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Unknown or not monitored (no interval configured), indicated by a grey arrow</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When a device is detected to be offline (i.e. it stops sending data within required interval and top arrow changes to red </a:t>
            </a:r>
            <a:r>
              <a:rPr lang="en-US" sz="1200" b="0" i="0" kern="1200" dirty="0" err="1" smtClean="0">
                <a:solidFill>
                  <a:schemeClr val="tx1"/>
                </a:solidFill>
                <a:latin typeface="+mn-lt"/>
                <a:ea typeface="+mn-ea"/>
                <a:cs typeface="+mn-cs"/>
              </a:rPr>
              <a:t>colour</a:t>
            </a:r>
            <a:r>
              <a:rPr lang="en-US" sz="1200" b="0" i="0" kern="1200" dirty="0" smtClean="0">
                <a:solidFill>
                  <a:schemeClr val="tx1"/>
                </a:solidFill>
                <a:latin typeface="+mn-lt"/>
                <a:ea typeface="+mn-ea"/>
                <a:cs typeface="+mn-cs"/>
              </a:rPr>
              <a:t>), an unavailability alarm is created for the device: “No data received from device within required interval”.</a:t>
            </a:r>
          </a:p>
          <a:p>
            <a:r>
              <a:rPr lang="en-US" sz="1200" b="0" i="0" kern="1200" dirty="0" smtClean="0">
                <a:solidFill>
                  <a:schemeClr val="tx1"/>
                </a:solidFill>
                <a:latin typeface="+mn-lt"/>
                <a:ea typeface="+mn-ea"/>
                <a:cs typeface="+mn-cs"/>
              </a:rPr>
              <a:t>Moreover, the device may be in “Maintenance” mode. This is a special connection status indicating that the device is currently being maintained and cannot be monitored. Whilst a device is being maintained, no alarms for that device are raised.</a:t>
            </a:r>
          </a:p>
          <a:p>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F5231AD-335B-404E-8185-D89357637BC2}" type="slidenum">
              <a:rPr lang="en-GB" smtClean="0"/>
              <a:pPr/>
              <a:t>18</a:t>
            </a:fld>
            <a:endParaRPr lang="en-GB"/>
          </a:p>
        </p:txBody>
      </p:sp>
    </p:spTree>
    <p:extLst>
      <p:ext uri="{BB962C8B-B14F-4D97-AF65-F5344CB8AC3E}">
        <p14:creationId xmlns:p14="http://schemas.microsoft.com/office/powerpoint/2010/main" xmlns="" val="3583538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last chapter of the course provides conclusions.</a:t>
            </a:r>
            <a:endParaRPr lang="ru-RU" dirty="0"/>
          </a:p>
        </p:txBody>
      </p:sp>
      <p:sp>
        <p:nvSpPr>
          <p:cNvPr id="4" name="Номер слайда 3"/>
          <p:cNvSpPr>
            <a:spLocks noGrp="1"/>
          </p:cNvSpPr>
          <p:nvPr>
            <p:ph type="sldNum" sz="quarter" idx="10"/>
          </p:nvPr>
        </p:nvSpPr>
        <p:spPr/>
        <p:txBody>
          <a:bodyPr/>
          <a:lstStyle/>
          <a:p>
            <a:fld id="{7F5231AD-335B-404E-8185-D89357637BC2}"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content of this course includes the introduction explaining what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are, who the target audience is and the general objectives, followed by technical specifications and requirements. Third chapter addresses the usage of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including small example of one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And the last chapter includes conclusive remarks. Moreover, at the end of each chapter there are the questions or true/false statements for the self control.</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2</a:t>
            </a:fld>
            <a:endParaRPr lang="en-GB"/>
          </a:p>
        </p:txBody>
      </p:sp>
    </p:spTree>
    <p:extLst>
      <p:ext uri="{BB962C8B-B14F-4D97-AF65-F5344CB8AC3E}">
        <p14:creationId xmlns:p14="http://schemas.microsoft.com/office/powerpoint/2010/main" xmlns="" val="3072307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following bullet points reveal the main ideas of the current training course: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The ZDM platform has the federated structure, where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create the backbone of platform offering the required </a:t>
            </a:r>
            <a:r>
              <a:rPr lang="en-GB" sz="1200" kern="1200" dirty="0" err="1" smtClean="0">
                <a:solidFill>
                  <a:schemeClr val="tx1"/>
                </a:solidFill>
                <a:latin typeface="+mn-lt"/>
                <a:ea typeface="+mn-ea"/>
                <a:cs typeface="+mn-cs"/>
              </a:rPr>
              <a:t>fucntionality</a:t>
            </a:r>
            <a:r>
              <a:rPr lang="en-GB" sz="1200" kern="1200" dirty="0" smtClean="0">
                <a:solidFill>
                  <a:schemeClr val="tx1"/>
                </a:solidFill>
                <a:latin typeface="+mn-lt"/>
                <a:ea typeface="+mn-ea"/>
                <a:cs typeface="+mn-cs"/>
              </a:rPr>
              <a:t> for its functioning.</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All the details on how to install, as well as examples of utilization of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are available at the official web page of ZDMP https://www.zdmp.eu/documentation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The functionalities offered by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can be extended through the </a:t>
            </a:r>
            <a:r>
              <a:rPr lang="en-GB" sz="1200" kern="1200" dirty="0" err="1" smtClean="0">
                <a:solidFill>
                  <a:schemeClr val="tx1"/>
                </a:solidFill>
                <a:latin typeface="+mn-lt"/>
                <a:ea typeface="+mn-ea"/>
                <a:cs typeface="+mn-cs"/>
              </a:rPr>
              <a:t>zApps</a:t>
            </a:r>
            <a:r>
              <a:rPr lang="en-GB" sz="1200" kern="1200" dirty="0" smtClean="0">
                <a:solidFill>
                  <a:schemeClr val="tx1"/>
                </a:solidFill>
                <a:latin typeface="+mn-lt"/>
                <a:ea typeface="+mn-ea"/>
                <a:cs typeface="+mn-cs"/>
              </a:rPr>
              <a:t> relying on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as foundation.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The user groups that might be interested in utilization of ZDM platform and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cover both industry and academia.</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The services provided by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are exposed as </a:t>
            </a:r>
            <a:r>
              <a:rPr lang="en-GB" sz="1200" kern="1200" dirty="0" err="1" smtClean="0">
                <a:solidFill>
                  <a:schemeClr val="tx1"/>
                </a:solidFill>
                <a:latin typeface="+mn-lt"/>
                <a:ea typeface="+mn-ea"/>
                <a:cs typeface="+mn-cs"/>
              </a:rPr>
              <a:t>Docker</a:t>
            </a:r>
            <a:r>
              <a:rPr lang="en-GB" sz="1200" kern="1200" dirty="0" smtClean="0">
                <a:solidFill>
                  <a:schemeClr val="tx1"/>
                </a:solidFill>
                <a:latin typeface="+mn-lt"/>
                <a:ea typeface="+mn-ea"/>
                <a:cs typeface="+mn-cs"/>
              </a:rPr>
              <a:t> Containers contributing.</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20</a:t>
            </a:fld>
            <a:endParaRPr lang="en-GB"/>
          </a:p>
        </p:txBody>
      </p:sp>
    </p:spTree>
    <p:extLst>
      <p:ext uri="{BB962C8B-B14F-4D97-AF65-F5344CB8AC3E}">
        <p14:creationId xmlns:p14="http://schemas.microsoft.com/office/powerpoint/2010/main" xmlns="" val="89716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objectives of the current training course include the following points: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To give an understanding of what are the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and their relation to the ZDMP platform;</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To show how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are grouped based on specific qualities;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To explain where the user can get specific information on how to install (including the hardware and software requirements) and use the desired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target audience, in its turn, includes the following groups: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Manufacturing users who are seeking  for the scalable, interoperable and modular solutions;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System integrators who are interested in bringing together  disparate systems/components;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Developers who are interested in design of new </a:t>
            </a:r>
            <a:r>
              <a:rPr lang="en-US" sz="1200" kern="1200" dirty="0" err="1" smtClean="0">
                <a:solidFill>
                  <a:schemeClr val="tx1"/>
                </a:solidFill>
                <a:latin typeface="+mn-lt"/>
                <a:ea typeface="+mn-ea"/>
                <a:cs typeface="+mn-cs"/>
              </a:rPr>
              <a:t>zApps</a:t>
            </a:r>
            <a:r>
              <a:rPr lang="en-US" sz="1200" kern="1200" dirty="0" smtClean="0">
                <a:solidFill>
                  <a:schemeClr val="tx1"/>
                </a:solidFill>
                <a:latin typeface="+mn-lt"/>
                <a:ea typeface="+mn-ea"/>
                <a:cs typeface="+mn-cs"/>
              </a:rPr>
              <a:t> using the functionality offered by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Students and teachers that can use ZDMP platform for educational purposes;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Researchers, who want to install and try the platform or some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for their research.</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3</a:t>
            </a:fld>
            <a:endParaRPr lang="en-GB"/>
          </a:p>
        </p:txBody>
      </p:sp>
    </p:spTree>
    <p:extLst>
      <p:ext uri="{BB962C8B-B14F-4D97-AF65-F5344CB8AC3E}">
        <p14:creationId xmlns:p14="http://schemas.microsoft.com/office/powerpoint/2010/main" xmlns="" val="3072307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To better understand what the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are it is important to get acquainted with the overall architecture of ZDM platform. The ZDMP is </a:t>
            </a:r>
            <a:r>
              <a:rPr lang="en-US" sz="1200" kern="1200" dirty="0" smtClean="0">
                <a:solidFill>
                  <a:schemeClr val="tx1"/>
                </a:solidFill>
                <a:latin typeface="+mn-lt"/>
                <a:ea typeface="+mn-ea"/>
                <a:cs typeface="+mn-cs"/>
              </a:rPr>
              <a:t>based on a federated architecture, which consists of several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split into the following architectural building blocks: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Developer Tier (Design-time): These components aide in the production of </a:t>
            </a:r>
            <a:r>
              <a:rPr lang="en-US" sz="1200" kern="1200" dirty="0" err="1" smtClean="0">
                <a:solidFill>
                  <a:schemeClr val="tx1"/>
                </a:solidFill>
                <a:latin typeface="+mn-lt"/>
                <a:ea typeface="+mn-ea"/>
                <a:cs typeface="+mn-cs"/>
              </a:rPr>
              <a:t>containerised</a:t>
            </a:r>
            <a:r>
              <a:rPr lang="en-US" sz="1200" kern="1200" dirty="0" smtClean="0">
                <a:solidFill>
                  <a:schemeClr val="tx1"/>
                </a:solidFill>
                <a:latin typeface="+mn-lt"/>
                <a:ea typeface="+mn-ea"/>
                <a:cs typeface="+mn-cs"/>
              </a:rPr>
              <a:t> applications for zero defect manufacturing - </a:t>
            </a:r>
            <a:r>
              <a:rPr lang="en-US" sz="1200" kern="1200" dirty="0" err="1" smtClean="0">
                <a:solidFill>
                  <a:schemeClr val="tx1"/>
                </a:solidFill>
                <a:latin typeface="+mn-lt"/>
                <a:ea typeface="+mn-ea"/>
                <a:cs typeface="+mn-cs"/>
              </a:rPr>
              <a:t>zApps</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Enterprise Tier (Use-time): These components assist the run-time</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Platform Tier (Run-time): This is where </a:t>
            </a:r>
            <a:r>
              <a:rPr lang="en-US" sz="1200" kern="1200" dirty="0" err="1" smtClean="0">
                <a:solidFill>
                  <a:schemeClr val="tx1"/>
                </a:solidFill>
                <a:latin typeface="+mn-lt"/>
                <a:ea typeface="+mn-ea"/>
                <a:cs typeface="+mn-cs"/>
              </a:rPr>
              <a:t>zApps</a:t>
            </a:r>
            <a:r>
              <a:rPr lang="en-US" sz="1200" kern="1200" dirty="0" smtClean="0">
                <a:solidFill>
                  <a:schemeClr val="tx1"/>
                </a:solidFill>
                <a:latin typeface="+mn-lt"/>
                <a:ea typeface="+mn-ea"/>
                <a:cs typeface="+mn-cs"/>
              </a:rPr>
              <a:t> are installed. This component consists of run-time services to provide a base level functionality for ZDMP</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Edge Tier (Run-time): This is composed of the Distributed Computing component, which allows certain </a:t>
            </a:r>
            <a:r>
              <a:rPr lang="en-US" sz="1200" kern="1200" dirty="0" err="1" smtClean="0">
                <a:solidFill>
                  <a:schemeClr val="tx1"/>
                </a:solidFill>
                <a:latin typeface="+mn-lt"/>
                <a:ea typeface="+mn-ea"/>
                <a:cs typeface="+mn-cs"/>
              </a:rPr>
              <a:t>zApps</a:t>
            </a:r>
            <a:r>
              <a:rPr lang="en-US" sz="1200" kern="1200" dirty="0" smtClean="0">
                <a:solidFill>
                  <a:schemeClr val="tx1"/>
                </a:solidFill>
                <a:latin typeface="+mn-lt"/>
                <a:ea typeface="+mn-ea"/>
                <a:cs typeface="+mn-cs"/>
              </a:rPr>
              <a:t> to be run at different locations of the system for performance gains</a:t>
            </a:r>
            <a:endParaRPr lang="ru-R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components’ groups are also split into run-, design- and use-time. Design-time components are used to create models that are then executed at the run-time. The Use-time components can be described as auxiliary, providing some assistive functionality for the other components and ZDM platform itself.</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4</a:t>
            </a:fld>
            <a:endParaRPr lang="en-GB"/>
          </a:p>
        </p:txBody>
      </p:sp>
    </p:spTree>
    <p:extLst>
      <p:ext uri="{BB962C8B-B14F-4D97-AF65-F5344CB8AC3E}">
        <p14:creationId xmlns:p14="http://schemas.microsoft.com/office/powerpoint/2010/main" xmlns="" val="307230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Moreover, </a:t>
            </a:r>
            <a:r>
              <a:rPr lang="en-US" sz="1200" kern="1200" dirty="0" smtClean="0">
                <a:solidFill>
                  <a:schemeClr val="tx1"/>
                </a:solidFill>
                <a:latin typeface="+mn-lt"/>
                <a:ea typeface="+mn-ea"/>
                <a:cs typeface="+mn-cs"/>
              </a:rPr>
              <a:t>ZDMP deals with several types of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which are classified in respect to different qualities of each </a:t>
            </a:r>
            <a:r>
              <a:rPr lang="en-US" sz="1200" kern="1200" dirty="0" err="1" smtClean="0">
                <a:solidFill>
                  <a:schemeClr val="tx1"/>
                </a:solidFill>
                <a:latin typeface="+mn-lt"/>
                <a:ea typeface="+mn-ea"/>
                <a:cs typeface="+mn-cs"/>
              </a:rPr>
              <a:t>zComponent</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End-User Application in its Own Right: this means that the applications could be applied by a user although the application may still be dependent on other resources (APIs, etc).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Callable Service: typically, applications may be downloaded and put in a user environment; however, services may then be called as they may run solely in someone else’s environment – e.g. in another factory.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Intrinsic in the ZDMP Ecosystem: this implies that the project builds/buys this service/component and it would (always) form part of the platform</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Standalone from the ZDMP Platform: some components may be run separately to the instance of the platform.</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Available in the Marketplace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Largely Created in Project</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5</a:t>
            </a:fld>
            <a:endParaRPr lang="en-GB"/>
          </a:p>
        </p:txBody>
      </p:sp>
    </p:spTree>
    <p:extLst>
      <p:ext uri="{BB962C8B-B14F-4D97-AF65-F5344CB8AC3E}">
        <p14:creationId xmlns:p14="http://schemas.microsoft.com/office/powerpoint/2010/main" xmlns="" val="89716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following chapter provides the brief overview over the technical specifications.</a:t>
            </a:r>
            <a:endParaRPr lang="ru-RU" dirty="0"/>
          </a:p>
        </p:txBody>
      </p:sp>
      <p:sp>
        <p:nvSpPr>
          <p:cNvPr id="4" name="Номер слайда 3"/>
          <p:cNvSpPr>
            <a:spLocks noGrp="1"/>
          </p:cNvSpPr>
          <p:nvPr>
            <p:ph type="sldNum" sz="quarter" idx="10"/>
          </p:nvPr>
        </p:nvSpPr>
        <p:spPr/>
        <p:txBody>
          <a:bodyPr/>
          <a:lstStyle/>
          <a:p>
            <a:fld id="{7F5231AD-335B-404E-8185-D89357637BC2}"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Each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has documentation, available on the official web page of ZDMP (you can see the link), containing specific section with the hardware and software requirements for every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Here you can see an example of minimum requirements for the Data Harmonisation Designer:</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err="1" smtClean="0">
                <a:solidFill>
                  <a:schemeClr val="tx1"/>
                </a:solidFill>
                <a:latin typeface="+mn-lt"/>
                <a:ea typeface="+mn-ea"/>
                <a:cs typeface="+mn-cs"/>
              </a:rPr>
              <a:t>Docker</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A desktop Linux, or Windows PC with these minimum resources:</a:t>
            </a:r>
            <a:endParaRPr lang="ru-RU" sz="1200" kern="1200" dirty="0" smtClean="0">
              <a:solidFill>
                <a:schemeClr val="tx1"/>
              </a:solidFill>
              <a:latin typeface="+mn-lt"/>
              <a:ea typeface="+mn-ea"/>
              <a:cs typeface="+mn-cs"/>
            </a:endParaRPr>
          </a:p>
          <a:p>
            <a:pPr lvl="1">
              <a:buFont typeface="Wingdings" pitchFamily="2" charset="2"/>
              <a:buChar char="Ø"/>
            </a:pPr>
            <a:r>
              <a:rPr lang="uk-UA" sz="1200" kern="12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CPUs</a:t>
            </a:r>
            <a:endParaRPr lang="ru-RU" sz="1200" kern="1200" dirty="0" smtClean="0">
              <a:solidFill>
                <a:schemeClr val="tx1"/>
              </a:solidFill>
              <a:latin typeface="+mn-lt"/>
              <a:ea typeface="+mn-ea"/>
              <a:cs typeface="+mn-cs"/>
            </a:endParaRPr>
          </a:p>
          <a:p>
            <a:pPr lvl="1">
              <a:buFont typeface="Wingdings" pitchFamily="2" charset="2"/>
              <a:buChar char="Ø"/>
            </a:pPr>
            <a:r>
              <a:rPr lang="uk-UA" sz="1200" kern="1200" dirty="0" smtClean="0">
                <a:solidFill>
                  <a:schemeClr val="tx1"/>
                </a:solidFill>
                <a:latin typeface="+mn-lt"/>
                <a:ea typeface="+mn-ea"/>
                <a:cs typeface="+mn-cs"/>
              </a:rPr>
              <a:t>8</a:t>
            </a:r>
            <a:r>
              <a:rPr lang="en-US" sz="1200" kern="1200" dirty="0" smtClean="0">
                <a:solidFill>
                  <a:schemeClr val="tx1"/>
                </a:solidFill>
                <a:latin typeface="+mn-lt"/>
                <a:ea typeface="+mn-ea"/>
                <a:cs typeface="+mn-cs"/>
              </a:rPr>
              <a:t> GB RAM</a:t>
            </a:r>
            <a:endParaRPr lang="ru-RU" sz="1200" kern="1200" dirty="0" smtClean="0">
              <a:solidFill>
                <a:schemeClr val="tx1"/>
              </a:solidFill>
              <a:latin typeface="+mn-lt"/>
              <a:ea typeface="+mn-ea"/>
              <a:cs typeface="+mn-cs"/>
            </a:endParaRPr>
          </a:p>
          <a:p>
            <a:pPr lvl="1">
              <a:buFont typeface="Wingdings" pitchFamily="2" charset="2"/>
              <a:buChar char="Ø"/>
            </a:pPr>
            <a:r>
              <a:rPr lang="uk-UA" sz="1200"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GB+ Disk Space</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A way to extract ZIP files</a:t>
            </a:r>
            <a:endParaRPr lang="ru-R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One specific requirement that can be applied to all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is the </a:t>
            </a:r>
            <a:r>
              <a:rPr lang="en-US" sz="1200" kern="1200" dirty="0" smtClean="0">
                <a:solidFill>
                  <a:schemeClr val="tx1"/>
                </a:solidFill>
                <a:latin typeface="+mn-lt"/>
                <a:ea typeface="+mn-ea"/>
                <a:cs typeface="+mn-cs"/>
              </a:rPr>
              <a:t>component </a:t>
            </a:r>
            <a:r>
              <a:rPr lang="en-US" sz="1200" kern="1200" dirty="0" err="1" smtClean="0">
                <a:solidFill>
                  <a:schemeClr val="tx1"/>
                </a:solidFill>
                <a:latin typeface="+mn-lt"/>
                <a:ea typeface="+mn-ea"/>
                <a:cs typeface="+mn-cs"/>
              </a:rPr>
              <a:t>dockerization</a:t>
            </a:r>
            <a:r>
              <a:rPr lang="en-US" sz="1200" kern="1200" dirty="0" smtClean="0">
                <a:solidFill>
                  <a:schemeClr val="tx1"/>
                </a:solidFill>
                <a:latin typeface="+mn-lt"/>
                <a:ea typeface="+mn-ea"/>
                <a:cs typeface="+mn-cs"/>
              </a:rPr>
              <a:t>.</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7</a:t>
            </a:fld>
            <a:endParaRPr lang="en-GB"/>
          </a:p>
        </p:txBody>
      </p:sp>
    </p:spTree>
    <p:extLst>
      <p:ext uri="{BB962C8B-B14F-4D97-AF65-F5344CB8AC3E}">
        <p14:creationId xmlns:p14="http://schemas.microsoft.com/office/powerpoint/2010/main" xmlns="" val="89716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In some cases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can be run in standalone mode. However in some cases, to be able to use certain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the user needs to install other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that are required for the functioning of the selected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Moreover, there might be some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that are optional for the selected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allowing enriching its functionality. An example here can be the Data Harmonisation Designer and Runtime that has no required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for the normal operation and on the other hand Data Acquisition component that has the following associated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Required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T6.4 Service and Message Bus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T5.2 Secure Authentication and Authorisation</a:t>
            </a:r>
            <a:endParaRPr lang="ru-R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Optional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T6.3 Storage</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T6.4 Portal</a:t>
            </a:r>
            <a:endParaRPr lang="ru-R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User should always pay attention to the presence of associated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that are mentioned in the corresponding section (Associated ZDMP services) of the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Documentation.</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8</a:t>
            </a:fld>
            <a:endParaRPr lang="en-GB"/>
          </a:p>
        </p:txBody>
      </p:sp>
    </p:spTree>
    <p:extLst>
      <p:ext uri="{BB962C8B-B14F-4D97-AF65-F5344CB8AC3E}">
        <p14:creationId xmlns:p14="http://schemas.microsoft.com/office/powerpoint/2010/main" xmlns="" val="89716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Every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has its own architecture, and every architecture is composed of several subsystems. The technology used in the component is not important from an integration perspective point of view to be applicable for a wide variety of use-cases. Here you can see the example scenario of the AI-</a:t>
            </a:r>
            <a:r>
              <a:rPr lang="en-GB" sz="1200" kern="1200" dirty="0" err="1" smtClean="0">
                <a:solidFill>
                  <a:schemeClr val="tx1"/>
                </a:solidFill>
                <a:latin typeface="+mn-lt"/>
                <a:ea typeface="+mn-ea"/>
                <a:cs typeface="+mn-cs"/>
              </a:rPr>
              <a:t>Anlytics</a:t>
            </a:r>
            <a:r>
              <a:rPr lang="en-GB" sz="1200" kern="1200" dirty="0" smtClean="0">
                <a:solidFill>
                  <a:schemeClr val="tx1"/>
                </a:solidFill>
                <a:latin typeface="+mn-lt"/>
                <a:ea typeface="+mn-ea"/>
                <a:cs typeface="+mn-cs"/>
              </a:rPr>
              <a:t> run-time component with other involved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9</a:t>
            </a:fld>
            <a:endParaRPr lang="en-GB"/>
          </a:p>
        </p:txBody>
      </p:sp>
    </p:spTree>
    <p:extLst>
      <p:ext uri="{BB962C8B-B14F-4D97-AF65-F5344CB8AC3E}">
        <p14:creationId xmlns:p14="http://schemas.microsoft.com/office/powerpoint/2010/main" xmlns="" val="53822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137751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2 Columns</a:t>
            </a:r>
            <a:endParaRPr lang="en-GB" dirty="0"/>
          </a:p>
        </p:txBody>
      </p:sp>
      <p:sp>
        <p:nvSpPr>
          <p:cNvPr id="6" name="Content Placeholder 10">
            <a:extLst>
              <a:ext uri="{FF2B5EF4-FFF2-40B4-BE49-F238E27FC236}">
                <a16:creationId xmlns:a16="http://schemas.microsoft.com/office/drawing/2014/main" xmlns="" id="{3353F3EB-BE62-4EDC-A231-388F76EE327B}"/>
              </a:ext>
            </a:extLst>
          </p:cNvPr>
          <p:cNvSpPr>
            <a:spLocks noGrp="1"/>
          </p:cNvSpPr>
          <p:nvPr>
            <p:ph sz="quarter" idx="11"/>
          </p:nvPr>
        </p:nvSpPr>
        <p:spPr>
          <a:xfrm>
            <a:off x="390618"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solidFill>
                  <a:srgbClr val="9F373A"/>
                </a:solidFill>
                <a:latin typeface="Calibri" panose="020F0502020204030204" pitchFamily="34" charset="0"/>
              </a:defRPr>
            </a:lvl2pPr>
            <a:lvl3pPr>
              <a:buClr>
                <a:srgbClr val="9F373A"/>
              </a:buClr>
              <a:defRPr sz="2400">
                <a:solidFill>
                  <a:srgbClr val="9F373A"/>
                </a:solidFill>
                <a:latin typeface="Calibri" panose="020F0502020204030204" pitchFamily="34" charset="0"/>
              </a:defRPr>
            </a:lvl3pPr>
            <a:lvl4pPr>
              <a:buClr>
                <a:srgbClr val="9F373A"/>
              </a:buClr>
              <a:defRPr sz="2000">
                <a:solidFill>
                  <a:srgbClr val="9F373A"/>
                </a:solidFill>
                <a:latin typeface="Calibri" panose="020F0502020204030204" pitchFamily="34" charset="0"/>
              </a:defRPr>
            </a:lvl4pPr>
            <a:lvl5pPr>
              <a:buClr>
                <a:srgbClr val="9F373A"/>
              </a:buClr>
              <a:defRPr sz="2000">
                <a:solidFill>
                  <a:srgbClr val="9F373A"/>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10">
            <a:extLst>
              <a:ext uri="{FF2B5EF4-FFF2-40B4-BE49-F238E27FC236}">
                <a16:creationId xmlns:a16="http://schemas.microsoft.com/office/drawing/2014/main" xmlns="" id="{136DB6F5-CF81-4ADE-B701-794D3FF2E6C7}"/>
              </a:ext>
            </a:extLst>
          </p:cNvPr>
          <p:cNvSpPr>
            <a:spLocks noGrp="1"/>
          </p:cNvSpPr>
          <p:nvPr>
            <p:ph sz="quarter" idx="12"/>
          </p:nvPr>
        </p:nvSpPr>
        <p:spPr>
          <a:xfrm>
            <a:off x="6192012"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latin typeface="Calibri" panose="020F0502020204030204" pitchFamily="34" charset="0"/>
              </a:defRPr>
            </a:lvl2pPr>
            <a:lvl3pPr>
              <a:buClr>
                <a:srgbClr val="9F373A"/>
              </a:buClr>
              <a:defRPr sz="2400">
                <a:latin typeface="Calibri" panose="020F0502020204030204" pitchFamily="34" charset="0"/>
              </a:defRPr>
            </a:lvl3pPr>
            <a:lvl4pPr>
              <a:buClr>
                <a:srgbClr val="9F373A"/>
              </a:buClr>
              <a:defRPr sz="2000">
                <a:latin typeface="Calibri" panose="020F0502020204030204" pitchFamily="34" charset="0"/>
              </a:defRPr>
            </a:lvl4pPr>
            <a:lvl5pPr>
              <a:buClr>
                <a:srgbClr val="9F373A"/>
              </a:buClr>
              <a:defRPr sz="20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257080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Table – Simple1 – All Borders</a:t>
            </a:r>
            <a:endParaRPr lang="en-GB" dirty="0"/>
          </a:p>
        </p:txBody>
      </p:sp>
      <p:graphicFrame>
        <p:nvGraphicFramePr>
          <p:cNvPr id="9" name="Table 8">
            <a:extLst>
              <a:ext uri="{FF2B5EF4-FFF2-40B4-BE49-F238E27FC236}">
                <a16:creationId xmlns:a16="http://schemas.microsoft.com/office/drawing/2014/main" xmlns="" id="{DE4637FF-91B4-4579-A696-8E6A8CDF1E06}"/>
              </a:ext>
            </a:extLst>
          </p:cNvPr>
          <p:cNvGraphicFramePr>
            <a:graphicFrameLocks noGrp="1"/>
          </p:cNvGraphicFramePr>
          <p:nvPr userDrawn="1">
            <p:extLst>
              <p:ext uri="{D42A27DB-BD31-4B8C-83A1-F6EECF244321}">
                <p14:modId xmlns:p14="http://schemas.microsoft.com/office/powerpoint/2010/main" xmlns="" val="701406691"/>
              </p:ext>
            </p:extLst>
          </p:nvPr>
        </p:nvGraphicFramePr>
        <p:xfrm>
          <a:off x="402173" y="2183079"/>
          <a:ext cx="11398244" cy="1854200"/>
        </p:xfrm>
        <a:graphic>
          <a:graphicData uri="http://schemas.openxmlformats.org/drawingml/2006/table">
            <a:tbl>
              <a:tblPr firstRow="1" bandRow="1">
                <a:tableStyleId>{9DCAF9ED-07DC-4A11-8D7F-57B35C25682E}</a:tableStyleId>
              </a:tblPr>
              <a:tblGrid>
                <a:gridCol w="2849561">
                  <a:extLst>
                    <a:ext uri="{9D8B030D-6E8A-4147-A177-3AD203B41FA5}">
                      <a16:colId xmlns:a16="http://schemas.microsoft.com/office/drawing/2014/main" xmlns="" val="20000"/>
                    </a:ext>
                  </a:extLst>
                </a:gridCol>
                <a:gridCol w="2849561">
                  <a:extLst>
                    <a:ext uri="{9D8B030D-6E8A-4147-A177-3AD203B41FA5}">
                      <a16:colId xmlns:a16="http://schemas.microsoft.com/office/drawing/2014/main" xmlns="" val="20001"/>
                    </a:ext>
                  </a:extLst>
                </a:gridCol>
                <a:gridCol w="2849561">
                  <a:extLst>
                    <a:ext uri="{9D8B030D-6E8A-4147-A177-3AD203B41FA5}">
                      <a16:colId xmlns:a16="http://schemas.microsoft.com/office/drawing/2014/main" xmlns="" val="20002"/>
                    </a:ext>
                  </a:extLst>
                </a:gridCol>
                <a:gridCol w="2849561">
                  <a:extLst>
                    <a:ext uri="{9D8B030D-6E8A-4147-A177-3AD203B41FA5}">
                      <a16:colId xmlns:a16="http://schemas.microsoft.com/office/drawing/2014/main" xmlns="" val="20003"/>
                    </a:ext>
                  </a:extLst>
                </a:gridCol>
              </a:tblGrid>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Content Placeholder 10">
            <a:extLst>
              <a:ext uri="{FF2B5EF4-FFF2-40B4-BE49-F238E27FC236}">
                <a16:creationId xmlns:a16="http://schemas.microsoft.com/office/drawing/2014/main" xmlns="" id="{8BBA03D6-F29F-4C59-96A9-CD198F5AEC01}"/>
              </a:ext>
            </a:extLst>
          </p:cNvPr>
          <p:cNvSpPr>
            <a:spLocks noGrp="1"/>
          </p:cNvSpPr>
          <p:nvPr>
            <p:ph sz="quarter" idx="11"/>
          </p:nvPr>
        </p:nvSpPr>
        <p:spPr>
          <a:xfrm>
            <a:off x="390617" y="1412776"/>
            <a:ext cx="11409800" cy="504056"/>
          </a:xfrm>
          <a:prstGeom prst="rect">
            <a:avLst/>
          </a:prstGeom>
        </p:spPr>
        <p:txBody>
          <a:bodyPr/>
          <a:lstStyle>
            <a:lvl1pPr marL="361950" indent="-361950">
              <a:buFont typeface="Wingdings" panose="05000000000000000000" pitchFamily="2" charset="2"/>
              <a:buChar char="§"/>
              <a:defRPr sz="3200">
                <a:solidFill>
                  <a:srgbClr val="9F373A"/>
                </a:solidFill>
                <a:latin typeface="Calibri" panose="020F0502020204030204" pitchFamily="34" charset="0"/>
              </a:defRPr>
            </a:lvl1pPr>
            <a:lvl2pPr>
              <a:defRPr sz="2800"/>
            </a:lvl2pPr>
            <a:lvl3pPr>
              <a:defRPr sz="2400"/>
            </a:lvl3pPr>
            <a:lvl4pPr>
              <a:defRPr sz="2000"/>
            </a:lvl4pPr>
            <a:lvl5pPr>
              <a:defRPr sz="20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xmlns="" val="80187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Hea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719403" y="3717032"/>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4648496"/>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5630292"/>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pic>
        <p:nvPicPr>
          <p:cNvPr id="8" name="Picture 7">
            <a:extLst>
              <a:ext uri="{FF2B5EF4-FFF2-40B4-BE49-F238E27FC236}">
                <a16:creationId xmlns:a16="http://schemas.microsoft.com/office/drawing/2014/main" xmlns="" id="{6C61CB30-8D53-443D-AA4A-856AC8B9D88B}"/>
              </a:ext>
            </a:extLst>
          </p:cNvPr>
          <p:cNvPicPr>
            <a:picLocks noChangeAspect="1"/>
          </p:cNvPicPr>
          <p:nvPr userDrawn="1"/>
        </p:nvPicPr>
        <p:blipFill>
          <a:blip r:embed="rId2" cstate="print"/>
          <a:stretch>
            <a:fillRect/>
          </a:stretch>
        </p:blipFill>
        <p:spPr>
          <a:xfrm>
            <a:off x="3894787" y="1381820"/>
            <a:ext cx="4402426" cy="1948749"/>
          </a:xfrm>
          <a:prstGeom prst="rect">
            <a:avLst/>
          </a:prstGeom>
        </p:spPr>
      </p:pic>
    </p:spTree>
    <p:extLst>
      <p:ext uri="{BB962C8B-B14F-4D97-AF65-F5344CB8AC3E}">
        <p14:creationId xmlns:p14="http://schemas.microsoft.com/office/powerpoint/2010/main" xmlns="" val="185279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1 Navigation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335360" y="3974108"/>
            <a:ext cx="11521280" cy="823044"/>
          </a:xfrm>
          <a:prstGeom prst="rect">
            <a:avLst/>
          </a:prstGeom>
        </p:spPr>
        <p:txBody>
          <a:bodyPr/>
          <a:lstStyle>
            <a:lvl1pPr algn="ctr">
              <a:defRPr lang="en-US" sz="9600" b="1"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 [MONDAY]&gt;</a:t>
            </a:r>
          </a:p>
        </p:txBody>
      </p:sp>
      <p:pic>
        <p:nvPicPr>
          <p:cNvPr id="9" name="Picture 8">
            <a:extLst>
              <a:ext uri="{FF2B5EF4-FFF2-40B4-BE49-F238E27FC236}">
                <a16:creationId xmlns:a16="http://schemas.microsoft.com/office/drawing/2014/main" xmlns="" id="{8DD73922-30CA-453B-8485-94E9D9DBF621}"/>
              </a:ext>
            </a:extLst>
          </p:cNvPr>
          <p:cNvPicPr>
            <a:picLocks noChangeAspect="1"/>
          </p:cNvPicPr>
          <p:nvPr userDrawn="1"/>
        </p:nvPicPr>
        <p:blipFill rotWithShape="1">
          <a:blip r:embed="rId2" cstate="print"/>
          <a:srcRect t="21099" r="7504" b="7247"/>
          <a:stretch/>
        </p:blipFill>
        <p:spPr>
          <a:xfrm>
            <a:off x="3099529" y="1134804"/>
            <a:ext cx="5537843" cy="2545807"/>
          </a:xfrm>
          <a:prstGeom prst="rect">
            <a:avLst/>
          </a:prstGeom>
        </p:spPr>
      </p:pic>
    </p:spTree>
    <p:extLst>
      <p:ext uri="{BB962C8B-B14F-4D97-AF65-F5344CB8AC3E}">
        <p14:creationId xmlns:p14="http://schemas.microsoft.com/office/powerpoint/2010/main" xmlns="" val="329239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Heade -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2" name="Title 1"/>
          <p:cNvSpPr>
            <a:spLocks noGrp="1"/>
          </p:cNvSpPr>
          <p:nvPr>
            <p:ph type="title" hasCustomPrompt="1"/>
          </p:nvPr>
        </p:nvSpPr>
        <p:spPr/>
        <p:txBody>
          <a:bodyPr/>
          <a:lstStyle>
            <a:lvl1pPr>
              <a:defRPr/>
            </a:lvl1pPr>
          </a:lstStyle>
          <a:p>
            <a:r>
              <a:rPr lang="en-US" sz="3600" dirty="0">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xmlns="" val="3825150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Heade - Blu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xmlns="" val="137383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e Heade - Purpl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xmlns="" val="220840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pace (for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baseline="0"/>
            </a:lvl1pPr>
          </a:lstStyle>
          <a:p>
            <a:r>
              <a:rPr lang="en-US" dirty="0"/>
              <a:t>Blank For Images</a:t>
            </a:r>
            <a:endParaRPr lang="en-GB" dirty="0"/>
          </a:p>
        </p:txBody>
      </p:sp>
    </p:spTree>
    <p:extLst>
      <p:ext uri="{BB962C8B-B14F-4D97-AF65-F5344CB8AC3E}">
        <p14:creationId xmlns:p14="http://schemas.microsoft.com/office/powerpoint/2010/main" xmlns="" val="264466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rgbClr val="9F373A"/>
                </a:solidFill>
                <a:latin typeface="Calibri" panose="020F0502020204030204" pitchFamily="34" charset="0"/>
              </a:defRPr>
            </a:lvl2pPr>
            <a:lvl3pPr>
              <a:buClr>
                <a:srgbClr val="C00000"/>
              </a:buClr>
              <a:defRPr sz="2400">
                <a:solidFill>
                  <a:srgbClr val="9F373A"/>
                </a:solidFill>
                <a:latin typeface="Calibri" panose="020F0502020204030204" pitchFamily="34" charset="0"/>
              </a:defRPr>
            </a:lvl3pPr>
            <a:lvl4pPr>
              <a:buClr>
                <a:srgbClr val="C00000"/>
              </a:buClr>
              <a:defRPr sz="2000">
                <a:solidFill>
                  <a:srgbClr val="9F373A"/>
                </a:solidFill>
                <a:latin typeface="Calibri" panose="020F0502020204030204" pitchFamily="34" charset="0"/>
              </a:defRPr>
            </a:lvl4pPr>
            <a:lvl5pPr>
              <a:buClr>
                <a:srgbClr val="C00000"/>
              </a:buClr>
              <a:defRPr sz="2000">
                <a:solidFill>
                  <a:srgbClr val="9F373A"/>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Fully Red Font Bullets</a:t>
            </a:r>
            <a:endParaRPr lang="en-GB" dirty="0"/>
          </a:p>
        </p:txBody>
      </p:sp>
    </p:spTree>
    <p:extLst>
      <p:ext uri="{BB962C8B-B14F-4D97-AF65-F5344CB8AC3E}">
        <p14:creationId xmlns:p14="http://schemas.microsoft.com/office/powerpoint/2010/main" xmlns="" val="133606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vel 1 Bullets as 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D340927-1F0A-4170-A325-ECD47848CDDE}"/>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marL="361950" indent="-361950">
              <a:buFont typeface="Wingdings" panose="05000000000000000000" pitchFamily="2" charset="2"/>
              <a:buChar char="§"/>
              <a:defRPr sz="3200">
                <a:latin typeface="Calibri" panose="020F0502020204030204" pitchFamily="34" charset="0"/>
              </a:defRPr>
            </a:lvl1pPr>
            <a:lvl2pPr>
              <a:defRPr lang="en-US" sz="2800" kern="1200" dirty="0">
                <a:solidFill>
                  <a:srgbClr val="9F373A"/>
                </a:solidFill>
                <a:latin typeface="Calibri" panose="020F0502020204030204" pitchFamily="34" charset="0"/>
                <a:ea typeface="+mn-ea"/>
                <a:cs typeface="Arial" panose="020B0604020202020204" pitchFamily="34" charset="0"/>
              </a:defRPr>
            </a:lvl2pPr>
            <a:lvl3pPr>
              <a:defRPr sz="2400"/>
            </a:lvl3pPr>
            <a:lvl4pPr>
              <a:defRPr sz="2000"/>
            </a:lvl4pPr>
            <a:lvl5pPr>
              <a:defRPr sz="2000"/>
            </a:lvl5pPr>
          </a:lstStyle>
          <a:p>
            <a:pPr marL="361950" lvl="1" indent="-361950" algn="l" defTabSz="914400" rtl="0" eaLnBrk="1" latinLnBrk="0" hangingPunct="1">
              <a:lnSpc>
                <a:spcPct val="90000"/>
              </a:lnSpc>
              <a:spcBef>
                <a:spcPts val="500"/>
              </a:spcBef>
              <a:buClr>
                <a:srgbClr val="C00000"/>
              </a:buClr>
              <a:buFont typeface="Wingdings" panose="05000000000000000000" pitchFamily="2" charset="2"/>
              <a:buChar char="§"/>
            </a:pPr>
            <a:r>
              <a:rPr lang="en-US" dirty="0"/>
              <a:t>Click to edit Master text styles</a:t>
            </a:r>
          </a:p>
          <a:p>
            <a:pPr lvl="0"/>
            <a:endParaRPr lang="en-US" dirty="0"/>
          </a:p>
        </p:txBody>
      </p:sp>
      <p:sp>
        <p:nvSpPr>
          <p:cNvPr id="6" name="Title 5"/>
          <p:cNvSpPr>
            <a:spLocks noGrp="1"/>
          </p:cNvSpPr>
          <p:nvPr>
            <p:ph type="title" hasCustomPrompt="1"/>
          </p:nvPr>
        </p:nvSpPr>
        <p:spPr/>
        <p:txBody>
          <a:bodyPr/>
          <a:lstStyle>
            <a:lvl1pPr>
              <a:defRPr baseline="0"/>
            </a:lvl1pPr>
          </a:lstStyle>
          <a:p>
            <a:r>
              <a:rPr lang="en-US" dirty="0"/>
              <a:t>Bullets – 1st Level only (bullets)</a:t>
            </a:r>
            <a:endParaRPr lang="en-GB" dirty="0"/>
          </a:p>
        </p:txBody>
      </p:sp>
    </p:spTree>
    <p:extLst>
      <p:ext uri="{BB962C8B-B14F-4D97-AF65-F5344CB8AC3E}">
        <p14:creationId xmlns:p14="http://schemas.microsoft.com/office/powerpoint/2010/main" xmlns="" val="17093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55D5089-76AF-4A6E-A300-5EE7A4AB36C2}"/>
              </a:ext>
            </a:extLst>
          </p:cNvPr>
          <p:cNvSpPr/>
          <p:nvPr userDrawn="1"/>
        </p:nvSpPr>
        <p:spPr>
          <a:xfrm>
            <a:off x="0" y="-1"/>
            <a:ext cx="10867338" cy="855937"/>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Graduated Background Header</a:t>
            </a:r>
            <a:endParaRPr lang="en-GB" dirty="0"/>
          </a:p>
        </p:txBody>
      </p:sp>
    </p:spTree>
    <p:extLst>
      <p:ext uri="{BB962C8B-B14F-4D97-AF65-F5344CB8AC3E}">
        <p14:creationId xmlns:p14="http://schemas.microsoft.com/office/powerpoint/2010/main" xmlns="" val="379051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55D5089-76AF-4A6E-A300-5EE7A4AB36C2}"/>
              </a:ext>
            </a:extLst>
          </p:cNvPr>
          <p:cNvSpPr/>
          <p:nvPr userDrawn="1"/>
        </p:nvSpPr>
        <p:spPr>
          <a:xfrm>
            <a:off x="0" y="-1"/>
            <a:ext cx="10867338" cy="855937"/>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Red Background Header</a:t>
            </a:r>
            <a:endParaRPr lang="en-GB" dirty="0"/>
          </a:p>
        </p:txBody>
      </p:sp>
    </p:spTree>
    <p:extLst>
      <p:ext uri="{BB962C8B-B14F-4D97-AF65-F5344CB8AC3E}">
        <p14:creationId xmlns:p14="http://schemas.microsoft.com/office/powerpoint/2010/main" xmlns="" val="89757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55D5089-76AF-4A6E-A300-5EE7A4AB36C2}"/>
              </a:ext>
            </a:extLst>
          </p:cNvPr>
          <p:cNvSpPr/>
          <p:nvPr userDrawn="1"/>
        </p:nvSpPr>
        <p:spPr>
          <a:xfrm>
            <a:off x="0" y="-1"/>
            <a:ext cx="10867338" cy="855937"/>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rgbClr val="9F373A"/>
                </a:solidFill>
              </a:defRPr>
            </a:lvl1pPr>
          </a:lstStyle>
          <a:p>
            <a:r>
              <a:rPr lang="en-US" dirty="0"/>
              <a:t>Mauve Background Header</a:t>
            </a:r>
            <a:endParaRPr lang="en-GB" dirty="0"/>
          </a:p>
        </p:txBody>
      </p:sp>
    </p:spTree>
    <p:extLst>
      <p:ext uri="{BB962C8B-B14F-4D97-AF65-F5344CB8AC3E}">
        <p14:creationId xmlns:p14="http://schemas.microsoft.com/office/powerpoint/2010/main" xmlns="" val="398984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xmlns=""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sp>
        <p:nvSpPr>
          <p:cNvPr id="4" name="Rectangle 3">
            <a:extLst>
              <a:ext uri="{FF2B5EF4-FFF2-40B4-BE49-F238E27FC236}">
                <a16:creationId xmlns:a16="http://schemas.microsoft.com/office/drawing/2014/main" xmlns=""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xmlns="" id="{F16B1102-04E5-466D-B140-62070A53BE0F}"/>
              </a:ext>
            </a:extLst>
          </p:cNvPr>
          <p:cNvSpPr>
            <a:spLocks noGrp="1"/>
          </p:cNvSpPr>
          <p:nvPr>
            <p:ph sz="quarter" idx="11" hasCustomPrompt="1"/>
          </p:nvPr>
        </p:nvSpPr>
        <p:spPr>
          <a:xfrm>
            <a:off x="3206187" y="2511425"/>
            <a:ext cx="5937813" cy="1839913"/>
          </a:xfrm>
          <a:prstGeom prst="rect">
            <a:avLst/>
          </a:prstGeom>
        </p:spPr>
        <p:txBody>
          <a:bodyPr/>
          <a:lstStyle>
            <a:lvl1pPr>
              <a:defRPr>
                <a:solidFill>
                  <a:srgbClr val="9F373A"/>
                </a:solidFill>
              </a:defRPr>
            </a:lvl1pPr>
          </a:lstStyle>
          <a:p>
            <a:pPr lvl="0"/>
            <a:r>
              <a:rPr lang="en-US" dirty="0"/>
              <a:t>Some content</a:t>
            </a:r>
          </a:p>
        </p:txBody>
      </p:sp>
    </p:spTree>
    <p:extLst>
      <p:ext uri="{BB962C8B-B14F-4D97-AF65-F5344CB8AC3E}">
        <p14:creationId xmlns:p14="http://schemas.microsoft.com/office/powerpoint/2010/main" xmlns="" val="402702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xmlns=""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sp>
        <p:nvSpPr>
          <p:cNvPr id="4" name="Rectangle 3">
            <a:extLst>
              <a:ext uri="{FF2B5EF4-FFF2-40B4-BE49-F238E27FC236}">
                <a16:creationId xmlns:a16="http://schemas.microsoft.com/office/drawing/2014/main" xmlns=""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A26C92B4-20A9-4022-BC19-F2EBF664A8A4}"/>
              </a:ext>
            </a:extLst>
          </p:cNvPr>
          <p:cNvPicPr>
            <a:picLocks noChangeAspect="1"/>
          </p:cNvPicPr>
          <p:nvPr userDrawn="1"/>
        </p:nvPicPr>
        <p:blipFill>
          <a:blip r:embed="rId2" cstate="print"/>
          <a:stretch>
            <a:fillRect/>
          </a:stretch>
        </p:blipFill>
        <p:spPr>
          <a:xfrm>
            <a:off x="1325937" y="1317515"/>
            <a:ext cx="9540125" cy="4222969"/>
          </a:xfrm>
          <a:prstGeom prst="rect">
            <a:avLst/>
          </a:prstGeom>
        </p:spPr>
      </p:pic>
    </p:spTree>
    <p:extLst>
      <p:ext uri="{BB962C8B-B14F-4D97-AF65-F5344CB8AC3E}">
        <p14:creationId xmlns:p14="http://schemas.microsoft.com/office/powerpoint/2010/main" xmlns="" val="282410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5A3B6-39D4-414F-8F7F-B5839E02AE6E}"/>
              </a:ext>
            </a:extLst>
          </p:cNvPr>
          <p:cNvSpPr>
            <a:spLocks noGrp="1"/>
          </p:cNvSpPr>
          <p:nvPr>
            <p:ph type="title" hasCustomPrompt="1"/>
          </p:nvPr>
        </p:nvSpPr>
        <p:spPr/>
        <p:txBody>
          <a:bodyPr/>
          <a:lstStyle>
            <a:lvl1pPr>
              <a:defRPr/>
            </a:lvl1pPr>
          </a:lstStyle>
          <a:p>
            <a:r>
              <a:rPr lang="en-US" dirty="0"/>
              <a:t>www.zdmp.eu</a:t>
            </a:r>
          </a:p>
        </p:txBody>
      </p:sp>
      <p:sp>
        <p:nvSpPr>
          <p:cNvPr id="3" name="Slide Number Placeholder 2">
            <a:extLst>
              <a:ext uri="{FF2B5EF4-FFF2-40B4-BE49-F238E27FC236}">
                <a16:creationId xmlns:a16="http://schemas.microsoft.com/office/drawing/2014/main" xmlns=""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pic>
        <p:nvPicPr>
          <p:cNvPr id="6" name="Picture 5">
            <a:extLst>
              <a:ext uri="{FF2B5EF4-FFF2-40B4-BE49-F238E27FC236}">
                <a16:creationId xmlns:a16="http://schemas.microsoft.com/office/drawing/2014/main" xmlns="" id="{A26C92B4-20A9-4022-BC19-F2EBF664A8A4}"/>
              </a:ext>
            </a:extLst>
          </p:cNvPr>
          <p:cNvPicPr>
            <a:picLocks noChangeAspect="1"/>
          </p:cNvPicPr>
          <p:nvPr userDrawn="1"/>
        </p:nvPicPr>
        <p:blipFill>
          <a:blip r:embed="rId2" cstate="print"/>
          <a:stretch>
            <a:fillRect/>
          </a:stretch>
        </p:blipFill>
        <p:spPr>
          <a:xfrm>
            <a:off x="1325937" y="1317515"/>
            <a:ext cx="9540125" cy="4222969"/>
          </a:xfrm>
          <a:prstGeom prst="rect">
            <a:avLst/>
          </a:prstGeom>
        </p:spPr>
      </p:pic>
    </p:spTree>
    <p:extLst>
      <p:ext uri="{BB962C8B-B14F-4D97-AF65-F5344CB8AC3E}">
        <p14:creationId xmlns:p14="http://schemas.microsoft.com/office/powerpoint/2010/main" xmlns="" val="35656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872EE3D-FCA6-4978-8F4D-BEEAF0753E65}"/>
              </a:ext>
            </a:extLst>
          </p:cNvPr>
          <p:cNvSpPr/>
          <p:nvPr userDrawn="1"/>
        </p:nvSpPr>
        <p:spPr>
          <a:xfrm>
            <a:off x="-1" y="1904"/>
            <a:ext cx="10867339" cy="85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45F57912-BD13-4F38-BAD4-8102A6A7671F}"/>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12192000" cy="86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0" y="861002"/>
            <a:ext cx="12192000" cy="205798"/>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7" name="Rectangle 6"/>
          <p:cNvSpPr/>
          <p:nvPr userDrawn="1"/>
        </p:nvSpPr>
        <p:spPr>
          <a:xfrm>
            <a:off x="0" y="6652202"/>
            <a:ext cx="12192000" cy="205798"/>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lide Number Placeholder 5"/>
          <p:cNvSpPr>
            <a:spLocks noGrp="1"/>
          </p:cNvSpPr>
          <p:nvPr>
            <p:ph type="sldNum" sz="quarter" idx="4"/>
          </p:nvPr>
        </p:nvSpPr>
        <p:spPr>
          <a:xfrm>
            <a:off x="11353801" y="6680934"/>
            <a:ext cx="718124" cy="182130"/>
          </a:xfrm>
          <a:prstGeom prst="rect">
            <a:avLst/>
          </a:prstGeom>
        </p:spPr>
        <p:txBody>
          <a:bodyPr anchor="b"/>
          <a:lstStyle>
            <a:lvl1pPr algn="r">
              <a:defRPr sz="900">
                <a:solidFill>
                  <a:schemeClr val="bg1"/>
                </a:solidFill>
                <a:latin typeface="Arial" panose="020B0604020202020204" pitchFamily="34" charset="0"/>
                <a:cs typeface="Arial" panose="020B0604020202020204" pitchFamily="34" charset="0"/>
              </a:defRPr>
            </a:lvl1pPr>
          </a:lstStyle>
          <a:p>
            <a:fld id="{1BDBE4D5-1906-465B-8652-0128494D8407}" type="slidenum">
              <a:rPr lang="en-US" smtClean="0"/>
              <a:pPr/>
              <a:t>‹#›</a:t>
            </a:fld>
            <a:endParaRPr lang="en-US" dirty="0"/>
          </a:p>
        </p:txBody>
      </p:sp>
      <p:sp>
        <p:nvSpPr>
          <p:cNvPr id="14" name="Rectangle 13"/>
          <p:cNvSpPr/>
          <p:nvPr userDrawn="1"/>
        </p:nvSpPr>
        <p:spPr>
          <a:xfrm>
            <a:off x="2" y="6652202"/>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59" name="Footer Placeholder 4"/>
          <p:cNvSpPr txBox="1">
            <a:spLocks/>
          </p:cNvSpPr>
          <p:nvPr userDrawn="1"/>
        </p:nvSpPr>
        <p:spPr>
          <a:xfrm>
            <a:off x="1281957" y="6685413"/>
            <a:ext cx="2907145" cy="182129"/>
          </a:xfrm>
          <a:prstGeom prst="rect">
            <a:avLst/>
          </a:prstGeom>
        </p:spPr>
        <p:txBody>
          <a:bodyPr anchor="b"/>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Zero Defects Manufacturing Platform</a:t>
            </a:r>
          </a:p>
        </p:txBody>
      </p:sp>
      <p:sp>
        <p:nvSpPr>
          <p:cNvPr id="15" name="Rectangle 14"/>
          <p:cNvSpPr/>
          <p:nvPr userDrawn="1"/>
        </p:nvSpPr>
        <p:spPr>
          <a:xfrm rot="16200000">
            <a:off x="-2792999" y="38598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58" name="Footer Placeholder 4"/>
          <p:cNvSpPr txBox="1">
            <a:spLocks/>
          </p:cNvSpPr>
          <p:nvPr userDrawn="1"/>
        </p:nvSpPr>
        <p:spPr>
          <a:xfrm>
            <a:off x="359181" y="6716236"/>
            <a:ext cx="1019562" cy="152364"/>
          </a:xfrm>
          <a:prstGeom prst="rect">
            <a:avLst/>
          </a:prstGeom>
        </p:spPr>
        <p:txBody>
          <a:bodyPr anchor="b"/>
          <a:lstStyle>
            <a:defPPr>
              <a:defRPr lang="en-US"/>
            </a:defPPr>
            <a:lvl1pPr>
              <a:defRPr sz="900">
                <a:solidFill>
                  <a:schemeClr val="bg1"/>
                </a:solidFill>
              </a:defRPr>
            </a:lvl1pPr>
          </a:lstStyle>
          <a:p>
            <a:pPr lvl="0" algn="r"/>
            <a:r>
              <a:rPr lang="en-US" sz="900" b="1" dirty="0">
                <a:solidFill>
                  <a:srgbClr val="9F373A"/>
                </a:solidFill>
                <a:latin typeface="Arial" panose="020B0604020202020204" pitchFamily="34" charset="0"/>
                <a:cs typeface="Arial" panose="020B0604020202020204" pitchFamily="34" charset="0"/>
              </a:rPr>
              <a:t>www.zdmp.eu</a:t>
            </a:r>
          </a:p>
        </p:txBody>
      </p:sp>
      <p:sp>
        <p:nvSpPr>
          <p:cNvPr id="16" name="Rectangle 15"/>
          <p:cNvSpPr/>
          <p:nvPr userDrawn="1"/>
        </p:nvSpPr>
        <p:spPr>
          <a:xfrm rot="10800000">
            <a:off x="10868123" y="861000"/>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7" name="Rectangle 16"/>
          <p:cNvSpPr/>
          <p:nvPr userDrawn="1"/>
        </p:nvSpPr>
        <p:spPr>
          <a:xfrm rot="5400000">
            <a:off x="9193800" y="36540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itle Placeholder 10"/>
          <p:cNvSpPr>
            <a:spLocks noGrp="1"/>
          </p:cNvSpPr>
          <p:nvPr userDrawn="1">
            <p:ph type="title"/>
          </p:nvPr>
        </p:nvSpPr>
        <p:spPr>
          <a:xfrm>
            <a:off x="1" y="141764"/>
            <a:ext cx="10607039" cy="586364"/>
          </a:xfrm>
          <a:prstGeom prst="rect">
            <a:avLst/>
          </a:prstGeom>
        </p:spPr>
        <p:txBody>
          <a:bodyPr vert="horz" lIns="91440" tIns="45720" rIns="91440" bIns="45720" rtlCol="0" anchor="ctr">
            <a:noAutofit/>
          </a:bodyPr>
          <a:lstStyle/>
          <a:p>
            <a:r>
              <a:rPr lang="en-US" dirty="0"/>
              <a:t>Calibri Main Text</a:t>
            </a:r>
            <a:endParaRPr lang="en-GB" dirty="0"/>
          </a:p>
        </p:txBody>
      </p:sp>
      <p:pic>
        <p:nvPicPr>
          <p:cNvPr id="19" name="Picture 18">
            <a:extLst>
              <a:ext uri="{FF2B5EF4-FFF2-40B4-BE49-F238E27FC236}">
                <a16:creationId xmlns:a16="http://schemas.microsoft.com/office/drawing/2014/main" xmlns="" id="{FE2807CF-90CF-4465-9DEA-8BBA13B693D2}"/>
              </a:ext>
            </a:extLst>
          </p:cNvPr>
          <p:cNvPicPr>
            <a:picLocks noChangeAspect="1"/>
          </p:cNvPicPr>
          <p:nvPr userDrawn="1"/>
        </p:nvPicPr>
        <p:blipFill>
          <a:blip r:embed="rId19" cstate="print"/>
          <a:stretch>
            <a:fillRect/>
          </a:stretch>
        </p:blipFill>
        <p:spPr>
          <a:xfrm>
            <a:off x="10905438" y="115774"/>
            <a:ext cx="1248462" cy="552636"/>
          </a:xfrm>
          <a:prstGeom prst="rect">
            <a:avLst/>
          </a:prstGeom>
        </p:spPr>
      </p:pic>
    </p:spTree>
    <p:extLst>
      <p:ext uri="{BB962C8B-B14F-4D97-AF65-F5344CB8AC3E}">
        <p14:creationId xmlns:p14="http://schemas.microsoft.com/office/powerpoint/2010/main" xmlns="" val="1811027610"/>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2" r:id="rId3"/>
    <p:sldLayoutId id="2147483679" r:id="rId4"/>
    <p:sldLayoutId id="2147483680" r:id="rId5"/>
    <p:sldLayoutId id="2147483681" r:id="rId6"/>
    <p:sldLayoutId id="2147483686" r:id="rId7"/>
    <p:sldLayoutId id="2147483687" r:id="rId8"/>
    <p:sldLayoutId id="2147483688" r:id="rId9"/>
    <p:sldLayoutId id="2147483682" r:id="rId10"/>
    <p:sldLayoutId id="2147483685" r:id="rId11"/>
    <p:sldLayoutId id="2147483670" r:id="rId12"/>
    <p:sldLayoutId id="2147483671" r:id="rId13"/>
    <p:sldLayoutId id="2147483673" r:id="rId14"/>
    <p:sldLayoutId id="2147483674" r:id="rId15"/>
    <p:sldLayoutId id="2147483675" r:id="rId16"/>
    <p:sldLayoutId id="2147483676" r:id="rId17"/>
  </p:sldLayoutIdLst>
  <p:hf hdr="0" dt="0"/>
  <p:txStyles>
    <p:titleStyle>
      <a:lvl1pPr algn="l" defTabSz="914400" rtl="0" eaLnBrk="1" latinLnBrk="0" hangingPunct="1">
        <a:lnSpc>
          <a:spcPct val="90000"/>
        </a:lnSpc>
        <a:spcBef>
          <a:spcPct val="0"/>
        </a:spcBef>
        <a:buNone/>
        <a:defRPr sz="3600" b="1" kern="1200" baseline="0">
          <a:solidFill>
            <a:srgbClr val="9F373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7030A0"/>
          </a:solidFill>
          <a:latin typeface="Arial" panose="020B060402020202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7030A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7030A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7030A0"/>
        </a:buClr>
        <a:buFont typeface="Wingdings" panose="05000000000000000000" pitchFamily="2" charset="2"/>
        <a:buChar char="§"/>
        <a:tabLst/>
        <a:defRPr sz="1800" kern="1200">
          <a:solidFill>
            <a:schemeClr val="tx1"/>
          </a:solidFill>
          <a:latin typeface="Arial" panose="020B060402020202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7030A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zdmp.eu/documentation"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zdmp.eu/document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s://www.zdmp.eu/documenta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www.zdmp.eu/documentation"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www.zdmp.eu/documentation"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FC60338-AA54-4244-BA9A-971F1D4AE7A4}"/>
              </a:ext>
            </a:extLst>
          </p:cNvPr>
          <p:cNvSpPr>
            <a:spLocks noGrp="1"/>
          </p:cNvSpPr>
          <p:nvPr>
            <p:ph type="sldNum" sz="quarter" idx="10"/>
          </p:nvPr>
        </p:nvSpPr>
        <p:spPr/>
        <p:txBody>
          <a:bodyPr/>
          <a:lstStyle/>
          <a:p>
            <a:fld id="{1BDBE4D5-1906-465B-8652-0128494D8407}" type="slidenum">
              <a:rPr lang="en-US" smtClean="0"/>
              <a:pPr/>
              <a:t>1</a:t>
            </a:fld>
            <a:endParaRPr lang="en-US" dirty="0"/>
          </a:p>
        </p:txBody>
      </p:sp>
      <p:sp>
        <p:nvSpPr>
          <p:cNvPr id="4" name="Title 3">
            <a:extLst>
              <a:ext uri="{FF2B5EF4-FFF2-40B4-BE49-F238E27FC236}">
                <a16:creationId xmlns:a16="http://schemas.microsoft.com/office/drawing/2014/main" xmlns="" id="{74084241-C3C9-477E-B466-0ABEDD369B35}"/>
              </a:ext>
            </a:extLst>
          </p:cNvPr>
          <p:cNvSpPr>
            <a:spLocks noGrp="1"/>
          </p:cNvSpPr>
          <p:nvPr>
            <p:ph type="title"/>
          </p:nvPr>
        </p:nvSpPr>
        <p:spPr>
          <a:xfrm>
            <a:off x="1994813" y="4407117"/>
            <a:ext cx="7668709" cy="862917"/>
          </a:xfrm>
        </p:spPr>
        <p:txBody>
          <a:bodyPr/>
          <a:lstStyle/>
          <a:p>
            <a:pPr algn="ctr"/>
            <a:r>
              <a:rPr lang="x-none" sz="2800"/>
              <a:t>How to implement and use individual zComponents</a:t>
            </a:r>
            <a:endParaRPr lang="en-US" sz="2800" dirty="0"/>
          </a:p>
        </p:txBody>
      </p:sp>
      <p:pic>
        <p:nvPicPr>
          <p:cNvPr id="3" name="Imagem 2">
            <a:extLst>
              <a:ext uri="{FF2B5EF4-FFF2-40B4-BE49-F238E27FC236}">
                <a16:creationId xmlns:a16="http://schemas.microsoft.com/office/drawing/2014/main" xmlns="" id="{91F8F601-03B0-4A3C-962B-E3CA587D2BBA}"/>
              </a:ext>
            </a:extLst>
          </p:cNvPr>
          <p:cNvPicPr>
            <a:picLocks noChangeAspect="1"/>
          </p:cNvPicPr>
          <p:nvPr/>
        </p:nvPicPr>
        <p:blipFill>
          <a:blip r:embed="rId4" cstate="print"/>
          <a:stretch>
            <a:fillRect/>
          </a:stretch>
        </p:blipFill>
        <p:spPr>
          <a:xfrm>
            <a:off x="2768711" y="0"/>
            <a:ext cx="6120914" cy="835224"/>
          </a:xfrm>
          <a:prstGeom prst="rect">
            <a:avLst/>
          </a:prstGeom>
        </p:spPr>
      </p:pic>
      <p:pic>
        <p:nvPicPr>
          <p:cNvPr id="7" name="Imagem 6">
            <a:extLst>
              <a:ext uri="{FF2B5EF4-FFF2-40B4-BE49-F238E27FC236}">
                <a16:creationId xmlns:a16="http://schemas.microsoft.com/office/drawing/2014/main" xmlns="" id="{2233EE90-A3C3-48FE-A3B9-83BB2ED5A5F4}"/>
              </a:ext>
            </a:extLst>
          </p:cNvPr>
          <p:cNvPicPr>
            <a:picLocks noChangeAspect="1"/>
          </p:cNvPicPr>
          <p:nvPr/>
        </p:nvPicPr>
        <p:blipFill>
          <a:blip r:embed="rId5" cstate="print"/>
          <a:stretch>
            <a:fillRect/>
          </a:stretch>
        </p:blipFill>
        <p:spPr>
          <a:xfrm>
            <a:off x="9754791" y="1318537"/>
            <a:ext cx="1971225" cy="1838196"/>
          </a:xfrm>
          <a:prstGeom prst="rect">
            <a:avLst/>
          </a:prstGeom>
        </p:spPr>
      </p:pic>
      <p:pic>
        <p:nvPicPr>
          <p:cNvPr id="8" name="Picture 7">
            <a:extLst>
              <a:ext uri="{FF2B5EF4-FFF2-40B4-BE49-F238E27FC236}">
                <a16:creationId xmlns:a16="http://schemas.microsoft.com/office/drawing/2014/main" xmlns="" id="{7C74F222-5FDC-4640-91F4-8EDFA0B9F266}"/>
              </a:ext>
            </a:extLst>
          </p:cNvPr>
          <p:cNvPicPr>
            <a:picLocks noChangeAspect="1"/>
          </p:cNvPicPr>
          <p:nvPr/>
        </p:nvPicPr>
        <p:blipFill>
          <a:blip r:embed="rId6" cstate="print"/>
          <a:stretch>
            <a:fillRect/>
          </a:stretch>
        </p:blipFill>
        <p:spPr>
          <a:xfrm>
            <a:off x="309523" y="1318537"/>
            <a:ext cx="5048250" cy="2314575"/>
          </a:xfrm>
          <a:prstGeom prst="rect">
            <a:avLst/>
          </a:prstGeom>
        </p:spPr>
      </p:pic>
    </p:spTree>
    <p:custDataLst>
      <p:tags r:id="rId1"/>
    </p:custDataLst>
    <p:extLst>
      <p:ext uri="{BB962C8B-B14F-4D97-AF65-F5344CB8AC3E}">
        <p14:creationId xmlns:p14="http://schemas.microsoft.com/office/powerpoint/2010/main" xmlns="" val="71480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1BDBE4D5-1906-465B-8652-0128494D8407}" type="slidenum">
              <a:rPr lang="en-US" smtClean="0"/>
              <a:pPr/>
              <a:t>10</a:t>
            </a:fld>
            <a:endParaRPr lang="en-US" dirty="0"/>
          </a:p>
        </p:txBody>
      </p:sp>
      <p:sp>
        <p:nvSpPr>
          <p:cNvPr id="3" name="Текст 2"/>
          <p:cNvSpPr>
            <a:spLocks noGrp="1"/>
          </p:cNvSpPr>
          <p:nvPr>
            <p:ph type="body" sz="quarter" idx="13"/>
          </p:nvPr>
        </p:nvSpPr>
        <p:spPr/>
        <p:txBody>
          <a:bodyPr/>
          <a:lstStyle/>
          <a:p>
            <a:r>
              <a:rPr lang="en-US" sz="7200" dirty="0"/>
              <a:t>How to use a </a:t>
            </a:r>
            <a:r>
              <a:rPr lang="en-US" sz="7200" dirty="0" err="1"/>
              <a:t>zComponent</a:t>
            </a:r>
            <a:r>
              <a:rPr lang="en-US" sz="7200" dirty="0"/>
              <a:t> </a:t>
            </a:r>
            <a:endParaRPr lang="ru-RU" sz="7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11</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pt-PT" dirty="0"/>
              <a:t>Installation of zComponents</a:t>
            </a:r>
          </a:p>
        </p:txBody>
      </p:sp>
      <p:sp>
        <p:nvSpPr>
          <p:cNvPr id="5" name="TextBox 4"/>
          <p:cNvSpPr txBox="1"/>
          <p:nvPr/>
        </p:nvSpPr>
        <p:spPr>
          <a:xfrm>
            <a:off x="317500" y="1346200"/>
            <a:ext cx="11455400" cy="369332"/>
          </a:xfrm>
          <a:prstGeom prst="rect">
            <a:avLst/>
          </a:prstGeom>
          <a:noFill/>
        </p:spPr>
        <p:txBody>
          <a:bodyPr wrap="square" rtlCol="0">
            <a:spAutoFit/>
          </a:bodyPr>
          <a:lstStyle/>
          <a:p>
            <a:endParaRPr lang="ru-RU" dirty="0"/>
          </a:p>
        </p:txBody>
      </p:sp>
      <p:sp>
        <p:nvSpPr>
          <p:cNvPr id="7" name="Rectangle 5">
            <a:extLst>
              <a:ext uri="{FF2B5EF4-FFF2-40B4-BE49-F238E27FC236}">
                <a16:creationId xmlns:a16="http://schemas.microsoft.com/office/drawing/2014/main" xmlns="" id="{9A88297D-FFF1-4954-A2DF-AC4B82397859}"/>
              </a:ext>
            </a:extLst>
          </p:cNvPr>
          <p:cNvSpPr/>
          <p:nvPr/>
        </p:nvSpPr>
        <p:spPr>
          <a:xfrm>
            <a:off x="368300" y="1676400"/>
            <a:ext cx="11328400" cy="4339650"/>
          </a:xfrm>
          <a:prstGeom prst="rect">
            <a:avLst/>
          </a:prstGeom>
        </p:spPr>
        <p:txBody>
          <a:bodyPr wrap="square">
            <a:spAutoFit/>
          </a:bodyPr>
          <a:lstStyle/>
          <a:p>
            <a:pPr marL="342900" lvl="0" indent="-342900">
              <a:lnSpc>
                <a:spcPct val="90000"/>
              </a:lnSpc>
              <a:spcBef>
                <a:spcPts val="1200"/>
              </a:spcBef>
            </a:pPr>
            <a:r>
              <a:rPr lang="en-US" sz="2400" dirty="0">
                <a:solidFill>
                  <a:srgbClr val="9F373A"/>
                </a:solidFill>
                <a:latin typeface="Calibri" panose="020F0502020204030204" pitchFamily="34" charset="0"/>
                <a:cs typeface="Arial" panose="020B0604020202020204" pitchFamily="34" charset="0"/>
              </a:rPr>
              <a:t>Documentation available at the official ZDMP (</a:t>
            </a:r>
            <a:r>
              <a:rPr lang="en-US" sz="2400" dirty="0">
                <a:solidFill>
                  <a:srgbClr val="9F373A"/>
                </a:solidFill>
                <a:latin typeface="Calibri" panose="020F0502020204030204" pitchFamily="34" charset="0"/>
                <a:cs typeface="Arial" panose="020B0604020202020204" pitchFamily="34" charset="0"/>
                <a:hlinkClick r:id="rId4"/>
              </a:rPr>
              <a:t>https://www.zdmp.eu/documentation</a:t>
            </a:r>
            <a:r>
              <a:rPr lang="en-US" sz="2400" dirty="0">
                <a:solidFill>
                  <a:srgbClr val="9F373A"/>
                </a:solidFill>
                <a:latin typeface="Calibri" panose="020F0502020204030204" pitchFamily="34" charset="0"/>
                <a:cs typeface="Arial" panose="020B0604020202020204" pitchFamily="34" charset="0"/>
              </a:rPr>
              <a:t>) web page offers instructions on how to install and use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An example on how to install the Data </a:t>
            </a:r>
            <a:r>
              <a:rPr lang="en-US" sz="2400" dirty="0" err="1">
                <a:solidFill>
                  <a:srgbClr val="9F373A"/>
                </a:solidFill>
                <a:latin typeface="Calibri" panose="020F0502020204030204" pitchFamily="34" charset="0"/>
                <a:cs typeface="Arial" panose="020B0604020202020204" pitchFamily="34" charset="0"/>
              </a:rPr>
              <a:t>Harmonisation</a:t>
            </a:r>
            <a:r>
              <a:rPr lang="en-US" sz="2400" dirty="0">
                <a:solidFill>
                  <a:srgbClr val="9F373A"/>
                </a:solidFill>
                <a:latin typeface="Calibri" panose="020F0502020204030204" pitchFamily="34" charset="0"/>
                <a:cs typeface="Arial" panose="020B0604020202020204" pitchFamily="34" charset="0"/>
              </a:rPr>
              <a:t> Designer is provided below:</a:t>
            </a:r>
          </a:p>
          <a:p>
            <a:pPr marL="800100" lvl="1"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Go to ZDMP </a:t>
            </a:r>
            <a:r>
              <a:rPr lang="en-US" sz="2400" dirty="0" err="1">
                <a:solidFill>
                  <a:srgbClr val="9F373A"/>
                </a:solidFill>
                <a:latin typeface="Calibri" panose="020F0502020204030204" pitchFamily="34" charset="0"/>
                <a:cs typeface="Arial" panose="020B0604020202020204" pitchFamily="34" charset="0"/>
              </a:rPr>
              <a:t>Gitlab</a:t>
            </a:r>
            <a:r>
              <a:rPr lang="en-US" sz="2400" dirty="0">
                <a:solidFill>
                  <a:srgbClr val="9F373A"/>
                </a:solidFill>
                <a:latin typeface="Calibri" panose="020F0502020204030204" pitchFamily="34" charset="0"/>
                <a:cs typeface="Arial" panose="020B0604020202020204" pitchFamily="34" charset="0"/>
              </a:rPr>
              <a:t> repository and find “Data </a:t>
            </a:r>
            <a:r>
              <a:rPr lang="en-US" sz="2400" dirty="0" err="1">
                <a:solidFill>
                  <a:srgbClr val="9F373A"/>
                </a:solidFill>
                <a:latin typeface="Calibri" panose="020F0502020204030204" pitchFamily="34" charset="0"/>
                <a:cs typeface="Arial" panose="020B0604020202020204" pitchFamily="34" charset="0"/>
              </a:rPr>
              <a:t>Harmonisation</a:t>
            </a:r>
            <a:r>
              <a:rPr lang="en-US" sz="2400" dirty="0">
                <a:solidFill>
                  <a:srgbClr val="9F373A"/>
                </a:solidFill>
                <a:latin typeface="Calibri" panose="020F0502020204030204" pitchFamily="34" charset="0"/>
                <a:cs typeface="Arial" panose="020B0604020202020204" pitchFamily="34" charset="0"/>
              </a:rPr>
              <a:t>” project.</a:t>
            </a:r>
          </a:p>
          <a:p>
            <a:pPr marL="800100" lvl="1"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Find the ZIP file “IDP-Installer-[release -details]-V7.2.1.zip” </a:t>
            </a:r>
          </a:p>
          <a:p>
            <a:pPr marL="800100" lvl="1"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Download the file and extract it to a location of the choice.</a:t>
            </a:r>
          </a:p>
          <a:p>
            <a:pPr marL="800100" lvl="1"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When extracted, the user should have a folder with the same name as the ZIP file</a:t>
            </a:r>
          </a:p>
          <a:p>
            <a:pPr marL="800100" lvl="1"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Run “TOS_DI-win-x86_64.exe” which runs the ICE Data Platform</a:t>
            </a:r>
          </a:p>
          <a:p>
            <a:pPr marL="342900" indent="-342900" algn="just">
              <a:lnSpc>
                <a:spcPct val="90000"/>
              </a:lnSpc>
              <a:spcBef>
                <a:spcPts val="600"/>
              </a:spcBef>
            </a:pPr>
            <a:endParaRPr lang="en-US" sz="24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600"/>
              </a:spcBef>
            </a:pPr>
            <a:endParaRPr lang="en-US" sz="2400" dirty="0">
              <a:solidFill>
                <a:srgbClr val="9F373A"/>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1034038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12</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pt-PT" dirty="0"/>
              <a:t>How to Use zComponents</a:t>
            </a:r>
          </a:p>
        </p:txBody>
      </p:sp>
      <p:sp>
        <p:nvSpPr>
          <p:cNvPr id="5" name="TextBox 4"/>
          <p:cNvSpPr txBox="1"/>
          <p:nvPr/>
        </p:nvSpPr>
        <p:spPr>
          <a:xfrm>
            <a:off x="317500" y="1346200"/>
            <a:ext cx="11455400" cy="369332"/>
          </a:xfrm>
          <a:prstGeom prst="rect">
            <a:avLst/>
          </a:prstGeom>
          <a:noFill/>
        </p:spPr>
        <p:txBody>
          <a:bodyPr wrap="square" rtlCol="0">
            <a:spAutoFit/>
          </a:bodyPr>
          <a:lstStyle/>
          <a:p>
            <a:endParaRPr lang="ru-RU" dirty="0"/>
          </a:p>
        </p:txBody>
      </p:sp>
      <p:sp>
        <p:nvSpPr>
          <p:cNvPr id="7" name="Rectangle 5">
            <a:extLst>
              <a:ext uri="{FF2B5EF4-FFF2-40B4-BE49-F238E27FC236}">
                <a16:creationId xmlns:a16="http://schemas.microsoft.com/office/drawing/2014/main" xmlns="" id="{9A88297D-FFF1-4954-A2DF-AC4B82397859}"/>
              </a:ext>
            </a:extLst>
          </p:cNvPr>
          <p:cNvSpPr/>
          <p:nvPr/>
        </p:nvSpPr>
        <p:spPr>
          <a:xfrm>
            <a:off x="355600" y="1346200"/>
            <a:ext cx="11493500" cy="5743111"/>
          </a:xfrm>
          <a:prstGeom prst="rect">
            <a:avLst/>
          </a:prstGeom>
        </p:spPr>
        <p:txBody>
          <a:bodyPr wrap="square">
            <a:spAutoFit/>
          </a:bodyPr>
          <a:lstStyle/>
          <a:p>
            <a:pPr marL="342900" lvl="0" indent="-342900">
              <a:lnSpc>
                <a:spcPct val="90000"/>
              </a:lnSpc>
              <a:spcBef>
                <a:spcPts val="1200"/>
              </a:spcBef>
            </a:pPr>
            <a:r>
              <a:rPr lang="en-US" sz="2000" dirty="0">
                <a:solidFill>
                  <a:srgbClr val="9F373A"/>
                </a:solidFill>
                <a:latin typeface="Calibri" panose="020F0502020204030204" pitchFamily="34" charset="0"/>
                <a:cs typeface="Arial" panose="020B0604020202020204" pitchFamily="34" charset="0"/>
              </a:rPr>
              <a:t>Detailed examples on how to utilize every </a:t>
            </a:r>
            <a:r>
              <a:rPr lang="en-US" sz="2000" dirty="0" err="1">
                <a:solidFill>
                  <a:srgbClr val="9F373A"/>
                </a:solidFill>
                <a:latin typeface="Calibri" panose="020F0502020204030204" pitchFamily="34" charset="0"/>
                <a:cs typeface="Arial" panose="020B0604020202020204" pitchFamily="34" charset="0"/>
              </a:rPr>
              <a:t>zComponent</a:t>
            </a:r>
            <a:r>
              <a:rPr lang="en-US" sz="2000" dirty="0">
                <a:solidFill>
                  <a:srgbClr val="9F373A"/>
                </a:solidFill>
                <a:latin typeface="Calibri" panose="020F0502020204030204" pitchFamily="34" charset="0"/>
                <a:cs typeface="Arial" panose="020B0604020202020204" pitchFamily="34" charset="0"/>
              </a:rPr>
              <a:t> are available from the documentation section at the official ZDMP web page (</a:t>
            </a:r>
            <a:r>
              <a:rPr lang="en-US" sz="2000" dirty="0">
                <a:solidFill>
                  <a:srgbClr val="9F373A"/>
                </a:solidFill>
                <a:latin typeface="Calibri" panose="020F0502020204030204" pitchFamily="34" charset="0"/>
                <a:cs typeface="Arial" panose="020B0604020202020204" pitchFamily="34" charset="0"/>
                <a:hlinkClick r:id="rId4"/>
              </a:rPr>
              <a:t>https://www.zdmp.eu/documentation</a:t>
            </a:r>
            <a:r>
              <a:rPr lang="en-US" sz="2000" dirty="0">
                <a:solidFill>
                  <a:srgbClr val="9F373A"/>
                </a:solidFill>
                <a:latin typeface="Calibri" panose="020F0502020204030204" pitchFamily="34" charset="0"/>
                <a:cs typeface="Arial" panose="020B0604020202020204" pitchFamily="34" charset="0"/>
              </a:rPr>
              <a:t>). In order to illustrate how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can be used, an example of utilization of a Data Acquisition offering the following functionality is provided:</a:t>
            </a:r>
          </a:p>
          <a:p>
            <a:pPr marL="800100" lvl="1" indent="-342900" algn="just">
              <a:lnSpc>
                <a:spcPct val="90000"/>
              </a:lnSpc>
              <a:spcBef>
                <a:spcPts val="12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Register devices manually and or bulk-register devices</a:t>
            </a:r>
          </a:p>
          <a:p>
            <a:pPr marL="800100" lvl="1" indent="-342900" algn="just">
              <a:lnSpc>
                <a:spcPct val="90000"/>
              </a:lnSpc>
              <a:spcBef>
                <a:spcPts val="12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Browse registered devices, grouping devices into top-level groups and subgroups.</a:t>
            </a:r>
          </a:p>
          <a:p>
            <a:pPr marL="800100" lvl="1" indent="-342900" algn="just">
              <a:lnSpc>
                <a:spcPct val="90000"/>
              </a:lnSpc>
              <a:spcBef>
                <a:spcPts val="12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View and configure device details</a:t>
            </a:r>
          </a:p>
          <a:p>
            <a:pPr marL="800100" lvl="1" indent="-342900" algn="just">
              <a:lnSpc>
                <a:spcPct val="90000"/>
              </a:lnSpc>
              <a:spcBef>
                <a:spcPts val="12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Monitor and control devices, including connection quality and service status of devices</a:t>
            </a:r>
          </a:p>
          <a:p>
            <a:pPr marL="800100" lvl="1" indent="-342900" algn="just">
              <a:lnSpc>
                <a:spcPct val="90000"/>
              </a:lnSpc>
              <a:spcBef>
                <a:spcPts val="12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Handle alarms from devices. Remote control and troubleshoot devices.</a:t>
            </a:r>
          </a:p>
          <a:p>
            <a:pPr marL="800100" lvl="1" indent="-342900" algn="just">
              <a:lnSpc>
                <a:spcPct val="90000"/>
              </a:lnSpc>
              <a:spcBef>
                <a:spcPts val="12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Manage device data, retrieving and managing firmware and software for devices.</a:t>
            </a:r>
          </a:p>
          <a:p>
            <a:pPr marL="800100" lvl="1" indent="-342900" algn="just">
              <a:lnSpc>
                <a:spcPct val="90000"/>
              </a:lnSpc>
              <a:spcBef>
                <a:spcPts val="12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Retrieve configuration data and store and manage it in a configuration repository as configuration snapshots</a:t>
            </a:r>
          </a:p>
          <a:p>
            <a:pPr marL="342900" lvl="0" indent="-342900">
              <a:lnSpc>
                <a:spcPct val="90000"/>
              </a:lnSpc>
              <a:spcBef>
                <a:spcPts val="1200"/>
              </a:spcBef>
            </a:pPr>
            <a:endParaRPr lang="en-US" sz="20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600"/>
              </a:spcBef>
            </a:pPr>
            <a:endParaRPr lang="en-US" sz="24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600"/>
              </a:spcBef>
            </a:pPr>
            <a:endParaRPr lang="en-US" sz="2400" dirty="0">
              <a:solidFill>
                <a:srgbClr val="9F373A"/>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103403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1BDBE4D5-1906-465B-8652-0128494D8407}" type="slidenum">
              <a:rPr lang="en-US" smtClean="0"/>
              <a:pPr/>
              <a:t>13</a:t>
            </a:fld>
            <a:endParaRPr lang="en-US" dirty="0"/>
          </a:p>
        </p:txBody>
      </p:sp>
      <p:sp>
        <p:nvSpPr>
          <p:cNvPr id="3" name="Текст 2"/>
          <p:cNvSpPr>
            <a:spLocks noGrp="1"/>
          </p:cNvSpPr>
          <p:nvPr>
            <p:ph type="body" sz="quarter" idx="13"/>
          </p:nvPr>
        </p:nvSpPr>
        <p:spPr/>
        <p:txBody>
          <a:bodyPr/>
          <a:lstStyle/>
          <a:p>
            <a:r>
              <a:rPr lang="en-US" sz="7200" dirty="0" err="1"/>
              <a:t>zComponent</a:t>
            </a:r>
            <a:r>
              <a:rPr lang="en-US" sz="7200" dirty="0"/>
              <a:t> Usage Example</a:t>
            </a:r>
            <a:endParaRPr lang="ru-RU" sz="7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14</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en-US" dirty="0">
                <a:latin typeface="Calibri" panose="020F0502020204030204" pitchFamily="34" charset="0"/>
              </a:rPr>
              <a:t>Register a new data source (device)</a:t>
            </a:r>
          </a:p>
        </p:txBody>
      </p:sp>
      <p:sp>
        <p:nvSpPr>
          <p:cNvPr id="9" name="Marcador de Posição de Conteúdo 4">
            <a:extLst>
              <a:ext uri="{FF2B5EF4-FFF2-40B4-BE49-F238E27FC236}">
                <a16:creationId xmlns:a16="http://schemas.microsoft.com/office/drawing/2014/main" xmlns="" id="{91CA7EAC-030B-42EE-9F01-370D8F984DA0}"/>
              </a:ext>
            </a:extLst>
          </p:cNvPr>
          <p:cNvSpPr txBox="1">
            <a:spLocks/>
          </p:cNvSpPr>
          <p:nvPr/>
        </p:nvSpPr>
        <p:spPr>
          <a:xfrm>
            <a:off x="393700" y="1270000"/>
            <a:ext cx="9715500" cy="1003300"/>
          </a:xfrm>
          <a:prstGeom prst="rect">
            <a:avLst/>
          </a:prstGeom>
        </p:spPr>
        <p:txBody>
          <a:bodyPr/>
          <a:lstStyle/>
          <a:p>
            <a:pPr marL="342900" indent="-342900" algn="just">
              <a:lnSpc>
                <a:spcPct val="90000"/>
              </a:lnSpc>
              <a:spcBef>
                <a:spcPts val="1800"/>
              </a:spcBef>
            </a:pPr>
            <a:r>
              <a:rPr lang="en-US" sz="2400" dirty="0">
                <a:solidFill>
                  <a:srgbClr val="9F373A"/>
                </a:solidFill>
                <a:latin typeface="Calibri" panose="020F0502020204030204" pitchFamily="34" charset="0"/>
                <a:cs typeface="Arial" panose="020B0604020202020204" pitchFamily="34" charset="0"/>
              </a:rPr>
              <a:t>Data Source registration and management functionality are available through a main </a:t>
            </a:r>
            <a:r>
              <a:rPr lang="en-US" sz="2400" dirty="0" err="1">
                <a:solidFill>
                  <a:srgbClr val="9F373A"/>
                </a:solidFill>
                <a:latin typeface="Calibri" panose="020F0502020204030204" pitchFamily="34" charset="0"/>
                <a:cs typeface="Arial" panose="020B0604020202020204" pitchFamily="34" charset="0"/>
              </a:rPr>
              <a:t>Cumulocity</a:t>
            </a:r>
            <a:r>
              <a:rPr lang="en-US" sz="2400" dirty="0">
                <a:solidFill>
                  <a:srgbClr val="9F373A"/>
                </a:solidFill>
                <a:latin typeface="Calibri" panose="020F0502020204030204" pitchFamily="34" charset="0"/>
                <a:cs typeface="Arial" panose="020B0604020202020204" pitchFamily="34" charset="0"/>
              </a:rPr>
              <a:t> Cockpit control panel provided by the customized UI. More information on how to use </a:t>
            </a:r>
            <a:r>
              <a:rPr lang="en-US" sz="2400" dirty="0" err="1">
                <a:solidFill>
                  <a:srgbClr val="9F373A"/>
                </a:solidFill>
                <a:latin typeface="Calibri" panose="020F0502020204030204" pitchFamily="34" charset="0"/>
                <a:cs typeface="Arial" panose="020B0604020202020204" pitchFamily="34" charset="0"/>
              </a:rPr>
              <a:t>Cumulocity</a:t>
            </a:r>
            <a:r>
              <a:rPr lang="en-US" sz="2400" dirty="0">
                <a:solidFill>
                  <a:srgbClr val="9F373A"/>
                </a:solidFill>
                <a:latin typeface="Calibri" panose="020F0502020204030204" pitchFamily="34" charset="0"/>
                <a:cs typeface="Arial" panose="020B0604020202020204" pitchFamily="34" charset="0"/>
              </a:rPr>
              <a:t> User Interface can be found: https://cumulocity.com/guides/users-guide/getting-started/#gui-features</a:t>
            </a:r>
          </a:p>
        </p:txBody>
      </p:sp>
      <p:sp>
        <p:nvSpPr>
          <p:cNvPr id="11" name="Marcador de Posição de Conteúdo 4">
            <a:extLst>
              <a:ext uri="{FF2B5EF4-FFF2-40B4-BE49-F238E27FC236}">
                <a16:creationId xmlns:a16="http://schemas.microsoft.com/office/drawing/2014/main" xmlns="" id="{91CA7EAC-030B-42EE-9F01-370D8F984DA0}"/>
              </a:ext>
            </a:extLst>
          </p:cNvPr>
          <p:cNvSpPr txBox="1">
            <a:spLocks/>
          </p:cNvSpPr>
          <p:nvPr/>
        </p:nvSpPr>
        <p:spPr>
          <a:xfrm>
            <a:off x="342900" y="4838700"/>
            <a:ext cx="11480800" cy="3454400"/>
          </a:xfrm>
          <a:prstGeom prst="rect">
            <a:avLst/>
          </a:prstGeom>
        </p:spPr>
        <p:txBody>
          <a:bodyPr/>
          <a:lstStyle/>
          <a:p>
            <a:pPr marL="684000" indent="-342900" algn="just">
              <a:lnSpc>
                <a:spcPct val="90000"/>
              </a:lnSpc>
              <a:spcBef>
                <a:spcPts val="1200"/>
              </a:spcBef>
              <a:buFont typeface="Wingdings" pitchFamily="2" charset="2"/>
              <a:buChar char="Ø"/>
            </a:pPr>
            <a:endParaRPr lang="en-US" sz="2000" dirty="0">
              <a:solidFill>
                <a:srgbClr val="9F373A"/>
              </a:solidFill>
              <a:latin typeface="Calibri" panose="020F0502020204030204" pitchFamily="34" charset="0"/>
              <a:cs typeface="Arial" panose="020B0604020202020204" pitchFamily="34" charset="0"/>
            </a:endParaRPr>
          </a:p>
        </p:txBody>
      </p:sp>
      <p:pic>
        <p:nvPicPr>
          <p:cNvPr id="10" name="Содержимое 9" descr="data_acquisition.png"/>
          <p:cNvPicPr>
            <a:picLocks noGrp="1" noChangeAspect="1"/>
          </p:cNvPicPr>
          <p:nvPr>
            <p:ph sz="quarter" idx="11"/>
          </p:nvPr>
        </p:nvPicPr>
        <p:blipFill>
          <a:blip r:embed="rId4" cstate="print"/>
          <a:stretch>
            <a:fillRect/>
          </a:stretch>
        </p:blipFill>
        <p:spPr>
          <a:xfrm>
            <a:off x="10502682" y="1296357"/>
            <a:ext cx="1320104" cy="1815143"/>
          </a:xfrm>
        </p:spPr>
      </p:pic>
      <p:pic>
        <p:nvPicPr>
          <p:cNvPr id="7" name="Рисунок 6" descr="cumulocity_cockpit.png"/>
          <p:cNvPicPr>
            <a:picLocks noChangeAspect="1"/>
          </p:cNvPicPr>
          <p:nvPr/>
        </p:nvPicPr>
        <p:blipFill>
          <a:blip r:embed="rId5" cstate="print"/>
          <a:stretch>
            <a:fillRect/>
          </a:stretch>
        </p:blipFill>
        <p:spPr>
          <a:xfrm>
            <a:off x="1642269" y="2914710"/>
            <a:ext cx="7654131" cy="3549590"/>
          </a:xfrm>
          <a:prstGeom prst="rect">
            <a:avLst/>
          </a:prstGeom>
        </p:spPr>
      </p:pic>
    </p:spTree>
    <p:custDataLst>
      <p:tags r:id="rId1"/>
    </p:custDataLst>
    <p:extLst>
      <p:ext uri="{BB962C8B-B14F-4D97-AF65-F5344CB8AC3E}">
        <p14:creationId xmlns:p14="http://schemas.microsoft.com/office/powerpoint/2010/main" xmlns="" val="10446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15</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en-US" dirty="0">
                <a:latin typeface="Calibri" panose="020F0502020204030204" pitchFamily="34" charset="0"/>
              </a:rPr>
              <a:t>Register a new data source (device)</a:t>
            </a:r>
          </a:p>
        </p:txBody>
      </p:sp>
      <p:sp>
        <p:nvSpPr>
          <p:cNvPr id="9" name="Marcador de Posição de Conteúdo 4">
            <a:extLst>
              <a:ext uri="{FF2B5EF4-FFF2-40B4-BE49-F238E27FC236}">
                <a16:creationId xmlns:a16="http://schemas.microsoft.com/office/drawing/2014/main" xmlns="" id="{91CA7EAC-030B-42EE-9F01-370D8F984DA0}"/>
              </a:ext>
            </a:extLst>
          </p:cNvPr>
          <p:cNvSpPr txBox="1">
            <a:spLocks/>
          </p:cNvSpPr>
          <p:nvPr/>
        </p:nvSpPr>
        <p:spPr>
          <a:xfrm>
            <a:off x="393700" y="1270000"/>
            <a:ext cx="9715500" cy="1003300"/>
          </a:xfrm>
          <a:prstGeom prst="rect">
            <a:avLst/>
          </a:prstGeom>
        </p:spPr>
        <p:txBody>
          <a:bodyPr/>
          <a:lstStyle/>
          <a:p>
            <a:pPr marL="342900" indent="-342900" algn="just">
              <a:lnSpc>
                <a:spcPct val="90000"/>
              </a:lnSpc>
              <a:spcBef>
                <a:spcPts val="1800"/>
              </a:spcBef>
            </a:pPr>
            <a:r>
              <a:rPr lang="en-US" sz="2400" dirty="0">
                <a:solidFill>
                  <a:srgbClr val="9F373A"/>
                </a:solidFill>
                <a:latin typeface="Calibri" panose="020F0502020204030204" pitchFamily="34" charset="0"/>
                <a:cs typeface="Arial" panose="020B0604020202020204" pitchFamily="34" charset="0"/>
              </a:rPr>
              <a:t>To register a new device with the system, from the main control panel select from the left-side menu the option: </a:t>
            </a:r>
            <a:r>
              <a:rPr lang="en-US" sz="2000" dirty="0">
                <a:solidFill>
                  <a:srgbClr val="9F373A"/>
                </a:solidFill>
                <a:latin typeface="Courier New" pitchFamily="49" charset="0"/>
                <a:cs typeface="Courier New" pitchFamily="49" charset="0"/>
              </a:rPr>
              <a:t>Devices &gt; Registration</a:t>
            </a:r>
          </a:p>
        </p:txBody>
      </p:sp>
      <p:sp>
        <p:nvSpPr>
          <p:cNvPr id="11" name="Marcador de Posição de Conteúdo 4">
            <a:extLst>
              <a:ext uri="{FF2B5EF4-FFF2-40B4-BE49-F238E27FC236}">
                <a16:creationId xmlns:a16="http://schemas.microsoft.com/office/drawing/2014/main" xmlns="" id="{91CA7EAC-030B-42EE-9F01-370D8F984DA0}"/>
              </a:ext>
            </a:extLst>
          </p:cNvPr>
          <p:cNvSpPr txBox="1">
            <a:spLocks/>
          </p:cNvSpPr>
          <p:nvPr/>
        </p:nvSpPr>
        <p:spPr>
          <a:xfrm>
            <a:off x="342900" y="4838700"/>
            <a:ext cx="11480800" cy="3454400"/>
          </a:xfrm>
          <a:prstGeom prst="rect">
            <a:avLst/>
          </a:prstGeom>
        </p:spPr>
        <p:txBody>
          <a:bodyPr/>
          <a:lstStyle/>
          <a:p>
            <a:pPr marL="684000" indent="-342900" algn="just">
              <a:lnSpc>
                <a:spcPct val="90000"/>
              </a:lnSpc>
              <a:spcBef>
                <a:spcPts val="1200"/>
              </a:spcBef>
              <a:buFont typeface="Wingdings" pitchFamily="2" charset="2"/>
              <a:buChar char="Ø"/>
            </a:pPr>
            <a:endParaRPr lang="en-US" sz="2000" dirty="0">
              <a:solidFill>
                <a:srgbClr val="9F373A"/>
              </a:solidFill>
              <a:latin typeface="Calibri" panose="020F0502020204030204" pitchFamily="34" charset="0"/>
              <a:cs typeface="Arial" panose="020B0604020202020204" pitchFamily="34" charset="0"/>
            </a:endParaRPr>
          </a:p>
        </p:txBody>
      </p:sp>
      <p:pic>
        <p:nvPicPr>
          <p:cNvPr id="10" name="Содержимое 9" descr="data_acquisition.png"/>
          <p:cNvPicPr>
            <a:picLocks noGrp="1" noChangeAspect="1"/>
          </p:cNvPicPr>
          <p:nvPr>
            <p:ph sz="quarter" idx="11"/>
          </p:nvPr>
        </p:nvPicPr>
        <p:blipFill>
          <a:blip r:embed="rId4" cstate="print"/>
          <a:stretch>
            <a:fillRect/>
          </a:stretch>
        </p:blipFill>
        <p:spPr>
          <a:xfrm>
            <a:off x="10502682" y="1296357"/>
            <a:ext cx="1320104" cy="1815143"/>
          </a:xfrm>
        </p:spPr>
      </p:pic>
      <p:pic>
        <p:nvPicPr>
          <p:cNvPr id="8" name="Рисунок 7" descr="device_reg.png"/>
          <p:cNvPicPr>
            <a:picLocks noChangeAspect="1"/>
          </p:cNvPicPr>
          <p:nvPr/>
        </p:nvPicPr>
        <p:blipFill>
          <a:blip r:embed="rId5" cstate="print"/>
          <a:stretch>
            <a:fillRect/>
          </a:stretch>
        </p:blipFill>
        <p:spPr>
          <a:xfrm>
            <a:off x="1130300" y="2091515"/>
            <a:ext cx="8394700" cy="4420612"/>
          </a:xfrm>
          <a:prstGeom prst="rect">
            <a:avLst/>
          </a:prstGeom>
        </p:spPr>
      </p:pic>
    </p:spTree>
    <p:custDataLst>
      <p:tags r:id="rId1"/>
    </p:custDataLst>
    <p:extLst>
      <p:ext uri="{BB962C8B-B14F-4D97-AF65-F5344CB8AC3E}">
        <p14:creationId xmlns:p14="http://schemas.microsoft.com/office/powerpoint/2010/main" xmlns="" val="10446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16</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en-US" dirty="0">
                <a:latin typeface="Calibri" panose="020F0502020204030204" pitchFamily="34" charset="0"/>
              </a:rPr>
              <a:t>View and manage data sources</a:t>
            </a:r>
          </a:p>
        </p:txBody>
      </p:sp>
      <p:sp>
        <p:nvSpPr>
          <p:cNvPr id="9" name="Marcador de Posição de Conteúdo 4">
            <a:extLst>
              <a:ext uri="{FF2B5EF4-FFF2-40B4-BE49-F238E27FC236}">
                <a16:creationId xmlns:a16="http://schemas.microsoft.com/office/drawing/2014/main" xmlns="" id="{91CA7EAC-030B-42EE-9F01-370D8F984DA0}"/>
              </a:ext>
            </a:extLst>
          </p:cNvPr>
          <p:cNvSpPr txBox="1">
            <a:spLocks/>
          </p:cNvSpPr>
          <p:nvPr/>
        </p:nvSpPr>
        <p:spPr>
          <a:xfrm>
            <a:off x="393700" y="1270000"/>
            <a:ext cx="9715500" cy="1003300"/>
          </a:xfrm>
          <a:prstGeom prst="rect">
            <a:avLst/>
          </a:prstGeom>
        </p:spPr>
        <p:txBody>
          <a:bodyPr/>
          <a:lstStyle/>
          <a:p>
            <a:pPr marL="342900" indent="-342900" algn="just">
              <a:lnSpc>
                <a:spcPct val="90000"/>
              </a:lnSpc>
              <a:spcBef>
                <a:spcPts val="1800"/>
              </a:spcBef>
            </a:pPr>
            <a:r>
              <a:rPr lang="en-US" sz="2400" dirty="0">
                <a:solidFill>
                  <a:srgbClr val="9F373A"/>
                </a:solidFill>
                <a:latin typeface="Calibri" panose="020F0502020204030204" pitchFamily="34" charset="0"/>
                <a:cs typeface="Arial" panose="020B0604020202020204" pitchFamily="34" charset="0"/>
              </a:rPr>
              <a:t>From the left-side menu in the main Cockpit application, a list of the currently registered devices can be shown by the option: </a:t>
            </a:r>
            <a:r>
              <a:rPr lang="en-US" sz="2000" dirty="0">
                <a:solidFill>
                  <a:srgbClr val="9F373A"/>
                </a:solidFill>
                <a:latin typeface="Courier New" pitchFamily="49" charset="0"/>
                <a:cs typeface="Courier New" pitchFamily="49" charset="0"/>
              </a:rPr>
              <a:t>Devices &gt; All devices</a:t>
            </a:r>
          </a:p>
        </p:txBody>
      </p:sp>
      <p:sp>
        <p:nvSpPr>
          <p:cNvPr id="11" name="Marcador de Posição de Conteúdo 4">
            <a:extLst>
              <a:ext uri="{FF2B5EF4-FFF2-40B4-BE49-F238E27FC236}">
                <a16:creationId xmlns:a16="http://schemas.microsoft.com/office/drawing/2014/main" xmlns="" id="{91CA7EAC-030B-42EE-9F01-370D8F984DA0}"/>
              </a:ext>
            </a:extLst>
          </p:cNvPr>
          <p:cNvSpPr txBox="1">
            <a:spLocks/>
          </p:cNvSpPr>
          <p:nvPr/>
        </p:nvSpPr>
        <p:spPr>
          <a:xfrm>
            <a:off x="342900" y="4838700"/>
            <a:ext cx="11480800" cy="3454400"/>
          </a:xfrm>
          <a:prstGeom prst="rect">
            <a:avLst/>
          </a:prstGeom>
        </p:spPr>
        <p:txBody>
          <a:bodyPr/>
          <a:lstStyle/>
          <a:p>
            <a:pPr marL="684000" indent="-342900" algn="just">
              <a:lnSpc>
                <a:spcPct val="90000"/>
              </a:lnSpc>
              <a:spcBef>
                <a:spcPts val="1200"/>
              </a:spcBef>
              <a:buFont typeface="Wingdings" pitchFamily="2" charset="2"/>
              <a:buChar char="Ø"/>
            </a:pPr>
            <a:endParaRPr lang="en-US" sz="2000" dirty="0">
              <a:solidFill>
                <a:srgbClr val="9F373A"/>
              </a:solidFill>
              <a:latin typeface="Calibri" panose="020F0502020204030204" pitchFamily="34" charset="0"/>
              <a:cs typeface="Arial" panose="020B0604020202020204" pitchFamily="34" charset="0"/>
            </a:endParaRPr>
          </a:p>
        </p:txBody>
      </p:sp>
      <p:pic>
        <p:nvPicPr>
          <p:cNvPr id="10" name="Содержимое 9" descr="data_acquisition.png"/>
          <p:cNvPicPr>
            <a:picLocks noGrp="1" noChangeAspect="1"/>
          </p:cNvPicPr>
          <p:nvPr>
            <p:ph sz="quarter" idx="11"/>
          </p:nvPr>
        </p:nvPicPr>
        <p:blipFill>
          <a:blip r:embed="rId4" cstate="print"/>
          <a:stretch>
            <a:fillRect/>
          </a:stretch>
        </p:blipFill>
        <p:spPr>
          <a:xfrm>
            <a:off x="10502682" y="1296357"/>
            <a:ext cx="1320104" cy="1815143"/>
          </a:xfrm>
        </p:spPr>
      </p:pic>
      <p:pic>
        <p:nvPicPr>
          <p:cNvPr id="8" name="Рисунок 7" descr="list_of_devices.png"/>
          <p:cNvPicPr>
            <a:picLocks noChangeAspect="1"/>
          </p:cNvPicPr>
          <p:nvPr/>
        </p:nvPicPr>
        <p:blipFill>
          <a:blip r:embed="rId5" cstate="print"/>
          <a:stretch>
            <a:fillRect/>
          </a:stretch>
        </p:blipFill>
        <p:spPr>
          <a:xfrm>
            <a:off x="571500" y="2441991"/>
            <a:ext cx="9664700" cy="3911183"/>
          </a:xfrm>
          <a:prstGeom prst="rect">
            <a:avLst/>
          </a:prstGeom>
        </p:spPr>
      </p:pic>
    </p:spTree>
    <p:custDataLst>
      <p:tags r:id="rId1"/>
    </p:custDataLst>
    <p:extLst>
      <p:ext uri="{BB962C8B-B14F-4D97-AF65-F5344CB8AC3E}">
        <p14:creationId xmlns:p14="http://schemas.microsoft.com/office/powerpoint/2010/main" xmlns="" val="104461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17</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en-US" dirty="0">
                <a:latin typeface="Calibri" panose="020F0502020204030204" pitchFamily="34" charset="0"/>
              </a:rPr>
              <a:t>View and manage data sources</a:t>
            </a:r>
          </a:p>
        </p:txBody>
      </p:sp>
      <p:sp>
        <p:nvSpPr>
          <p:cNvPr id="9" name="Marcador de Posição de Conteúdo 4">
            <a:extLst>
              <a:ext uri="{FF2B5EF4-FFF2-40B4-BE49-F238E27FC236}">
                <a16:creationId xmlns:a16="http://schemas.microsoft.com/office/drawing/2014/main" xmlns="" id="{91CA7EAC-030B-42EE-9F01-370D8F984DA0}"/>
              </a:ext>
            </a:extLst>
          </p:cNvPr>
          <p:cNvSpPr txBox="1">
            <a:spLocks/>
          </p:cNvSpPr>
          <p:nvPr/>
        </p:nvSpPr>
        <p:spPr>
          <a:xfrm>
            <a:off x="393700" y="1270000"/>
            <a:ext cx="9715500" cy="1003300"/>
          </a:xfrm>
          <a:prstGeom prst="rect">
            <a:avLst/>
          </a:prstGeom>
        </p:spPr>
        <p:txBody>
          <a:bodyPr/>
          <a:lstStyle/>
          <a:p>
            <a:pPr marL="342900" indent="-342900" algn="just">
              <a:lnSpc>
                <a:spcPct val="90000"/>
              </a:lnSpc>
              <a:spcBef>
                <a:spcPts val="1800"/>
              </a:spcBef>
            </a:pPr>
            <a:r>
              <a:rPr lang="en-US" sz="2000" dirty="0">
                <a:solidFill>
                  <a:srgbClr val="9F373A"/>
                </a:solidFill>
                <a:latin typeface="Calibri" pitchFamily="34" charset="0"/>
                <a:cs typeface="Courier New" pitchFamily="49" charset="0"/>
              </a:rPr>
              <a:t>By clicking on the device name, it is possible to access the device management control panel, where registration information, device data, status, alarms, or event information is displayed:</a:t>
            </a:r>
          </a:p>
        </p:txBody>
      </p:sp>
      <p:sp>
        <p:nvSpPr>
          <p:cNvPr id="11" name="Marcador de Posição de Conteúdo 4">
            <a:extLst>
              <a:ext uri="{FF2B5EF4-FFF2-40B4-BE49-F238E27FC236}">
                <a16:creationId xmlns:a16="http://schemas.microsoft.com/office/drawing/2014/main" xmlns="" id="{91CA7EAC-030B-42EE-9F01-370D8F984DA0}"/>
              </a:ext>
            </a:extLst>
          </p:cNvPr>
          <p:cNvSpPr txBox="1">
            <a:spLocks/>
          </p:cNvSpPr>
          <p:nvPr/>
        </p:nvSpPr>
        <p:spPr>
          <a:xfrm>
            <a:off x="342900" y="4838700"/>
            <a:ext cx="11480800" cy="3454400"/>
          </a:xfrm>
          <a:prstGeom prst="rect">
            <a:avLst/>
          </a:prstGeom>
        </p:spPr>
        <p:txBody>
          <a:bodyPr/>
          <a:lstStyle/>
          <a:p>
            <a:pPr marL="684000" indent="-342900" algn="just">
              <a:lnSpc>
                <a:spcPct val="90000"/>
              </a:lnSpc>
              <a:spcBef>
                <a:spcPts val="1200"/>
              </a:spcBef>
              <a:buFont typeface="Wingdings" pitchFamily="2" charset="2"/>
              <a:buChar char="Ø"/>
            </a:pPr>
            <a:endParaRPr lang="en-US" sz="2000" dirty="0">
              <a:solidFill>
                <a:srgbClr val="9F373A"/>
              </a:solidFill>
              <a:latin typeface="Calibri" panose="020F0502020204030204" pitchFamily="34" charset="0"/>
              <a:cs typeface="Arial" panose="020B0604020202020204" pitchFamily="34" charset="0"/>
            </a:endParaRPr>
          </a:p>
        </p:txBody>
      </p:sp>
      <p:pic>
        <p:nvPicPr>
          <p:cNvPr id="10" name="Содержимое 9" descr="data_acquisition.png"/>
          <p:cNvPicPr>
            <a:picLocks noGrp="1" noChangeAspect="1"/>
          </p:cNvPicPr>
          <p:nvPr>
            <p:ph sz="quarter" idx="11"/>
          </p:nvPr>
        </p:nvPicPr>
        <p:blipFill>
          <a:blip r:embed="rId4" cstate="print"/>
          <a:stretch>
            <a:fillRect/>
          </a:stretch>
        </p:blipFill>
        <p:spPr>
          <a:xfrm>
            <a:off x="10502682" y="1296357"/>
            <a:ext cx="1320104" cy="1815143"/>
          </a:xfrm>
        </p:spPr>
      </p:pic>
      <p:pic>
        <p:nvPicPr>
          <p:cNvPr id="12" name="Рисунок 11" descr="device_management_panel.png"/>
          <p:cNvPicPr>
            <a:picLocks noChangeAspect="1"/>
          </p:cNvPicPr>
          <p:nvPr/>
        </p:nvPicPr>
        <p:blipFill>
          <a:blip r:embed="rId5" cstate="print"/>
          <a:stretch>
            <a:fillRect/>
          </a:stretch>
        </p:blipFill>
        <p:spPr>
          <a:xfrm>
            <a:off x="711200" y="2269263"/>
            <a:ext cx="9258300" cy="4182584"/>
          </a:xfrm>
          <a:prstGeom prst="rect">
            <a:avLst/>
          </a:prstGeom>
        </p:spPr>
      </p:pic>
    </p:spTree>
    <p:custDataLst>
      <p:tags r:id="rId1"/>
    </p:custDataLst>
    <p:extLst>
      <p:ext uri="{BB962C8B-B14F-4D97-AF65-F5344CB8AC3E}">
        <p14:creationId xmlns:p14="http://schemas.microsoft.com/office/powerpoint/2010/main" xmlns="" val="104461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18</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en-US" dirty="0">
                <a:latin typeface="Calibri" panose="020F0502020204030204" pitchFamily="34" charset="0"/>
              </a:rPr>
              <a:t>Service monitoring</a:t>
            </a:r>
          </a:p>
        </p:txBody>
      </p:sp>
      <p:sp>
        <p:nvSpPr>
          <p:cNvPr id="9" name="Marcador de Posição de Conteúdo 4">
            <a:extLst>
              <a:ext uri="{FF2B5EF4-FFF2-40B4-BE49-F238E27FC236}">
                <a16:creationId xmlns:a16="http://schemas.microsoft.com/office/drawing/2014/main" xmlns="" id="{91CA7EAC-030B-42EE-9F01-370D8F984DA0}"/>
              </a:ext>
            </a:extLst>
          </p:cNvPr>
          <p:cNvSpPr txBox="1">
            <a:spLocks/>
          </p:cNvSpPr>
          <p:nvPr/>
        </p:nvSpPr>
        <p:spPr>
          <a:xfrm>
            <a:off x="393700" y="1270000"/>
            <a:ext cx="9715500" cy="1003300"/>
          </a:xfrm>
          <a:prstGeom prst="rect">
            <a:avLst/>
          </a:prstGeom>
        </p:spPr>
        <p:txBody>
          <a:bodyPr/>
          <a:lstStyle/>
          <a:p>
            <a:pPr marL="342900" indent="-342900" algn="just">
              <a:lnSpc>
                <a:spcPct val="90000"/>
              </a:lnSpc>
              <a:spcBef>
                <a:spcPts val="1800"/>
              </a:spcBef>
            </a:pPr>
            <a:r>
              <a:rPr lang="en-US" sz="2400" dirty="0" smtClean="0">
                <a:solidFill>
                  <a:srgbClr val="9F373A"/>
                </a:solidFill>
                <a:latin typeface="Calibri" pitchFamily="34" charset="0"/>
                <a:cs typeface="Courier New" pitchFamily="49" charset="0"/>
              </a:rPr>
              <a:t>The status of a device connection can be monitored via the Device Management panel shown above. A required interval can be configured to define how often it is expected to receive a message from a given source. If, for example, the required interval is set to 60 (minutes), the device is expected at least to communicate once in an hour with the platform. The interval is either set by the device itself, based on the device’s internal settings, or it is set manually via the management interface. The device can be in one of the following statuses:</a:t>
            </a:r>
          </a:p>
          <a:p>
            <a:pPr marL="342900" indent="-342900" algn="just">
              <a:lnSpc>
                <a:spcPct val="90000"/>
              </a:lnSpc>
              <a:spcBef>
                <a:spcPts val="1800"/>
              </a:spcBef>
              <a:buFont typeface="Wingdings" pitchFamily="2" charset="2"/>
              <a:buChar char="Ø"/>
            </a:pPr>
            <a:r>
              <a:rPr lang="en-US" sz="2400" dirty="0" smtClean="0">
                <a:solidFill>
                  <a:srgbClr val="9F373A"/>
                </a:solidFill>
                <a:latin typeface="Calibri" pitchFamily="34" charset="0"/>
                <a:cs typeface="Courier New" pitchFamily="49" charset="0"/>
              </a:rPr>
              <a:t>Online (data was sent within the required interval), indicated by a green arrow in the UI</a:t>
            </a:r>
          </a:p>
          <a:p>
            <a:pPr marL="342900" indent="-342900" algn="just">
              <a:lnSpc>
                <a:spcPct val="90000"/>
              </a:lnSpc>
              <a:spcBef>
                <a:spcPts val="1800"/>
              </a:spcBef>
              <a:buFont typeface="Wingdings" pitchFamily="2" charset="2"/>
              <a:buChar char="Ø"/>
            </a:pPr>
            <a:r>
              <a:rPr lang="en-US" sz="2400" dirty="0" smtClean="0">
                <a:solidFill>
                  <a:srgbClr val="9F373A"/>
                </a:solidFill>
                <a:latin typeface="Calibri" pitchFamily="34" charset="0"/>
                <a:cs typeface="Courier New" pitchFamily="49" charset="0"/>
              </a:rPr>
              <a:t>Offline (data was not sent within the required interval), indicated by a red arrow</a:t>
            </a:r>
          </a:p>
          <a:p>
            <a:pPr marL="342900" indent="-342900" algn="just">
              <a:lnSpc>
                <a:spcPct val="90000"/>
              </a:lnSpc>
              <a:spcBef>
                <a:spcPts val="1800"/>
              </a:spcBef>
              <a:buFont typeface="Wingdings" pitchFamily="2" charset="2"/>
              <a:buChar char="Ø"/>
            </a:pPr>
            <a:r>
              <a:rPr lang="en-US" sz="2400" dirty="0" smtClean="0">
                <a:solidFill>
                  <a:srgbClr val="9F373A"/>
                </a:solidFill>
                <a:latin typeface="Calibri" pitchFamily="34" charset="0"/>
                <a:cs typeface="Courier New" pitchFamily="49" charset="0"/>
              </a:rPr>
              <a:t>Unknown or not monitored (no interval configured), indicated by a grey arrow</a:t>
            </a:r>
            <a:endParaRPr lang="en-US" sz="2400" dirty="0">
              <a:solidFill>
                <a:srgbClr val="9F373A"/>
              </a:solidFill>
              <a:latin typeface="Calibri" pitchFamily="34" charset="0"/>
              <a:cs typeface="Courier New" pitchFamily="49" charset="0"/>
            </a:endParaRPr>
          </a:p>
        </p:txBody>
      </p:sp>
      <p:sp>
        <p:nvSpPr>
          <p:cNvPr id="11" name="Marcador de Posição de Conteúdo 4">
            <a:extLst>
              <a:ext uri="{FF2B5EF4-FFF2-40B4-BE49-F238E27FC236}">
                <a16:creationId xmlns:a16="http://schemas.microsoft.com/office/drawing/2014/main" xmlns="" id="{91CA7EAC-030B-42EE-9F01-370D8F984DA0}"/>
              </a:ext>
            </a:extLst>
          </p:cNvPr>
          <p:cNvSpPr txBox="1">
            <a:spLocks/>
          </p:cNvSpPr>
          <p:nvPr/>
        </p:nvSpPr>
        <p:spPr>
          <a:xfrm>
            <a:off x="342900" y="4838700"/>
            <a:ext cx="11480800" cy="3454400"/>
          </a:xfrm>
          <a:prstGeom prst="rect">
            <a:avLst/>
          </a:prstGeom>
        </p:spPr>
        <p:txBody>
          <a:bodyPr/>
          <a:lstStyle/>
          <a:p>
            <a:pPr marL="684000" indent="-342900" algn="just">
              <a:lnSpc>
                <a:spcPct val="90000"/>
              </a:lnSpc>
              <a:spcBef>
                <a:spcPts val="1200"/>
              </a:spcBef>
              <a:buFont typeface="Wingdings" pitchFamily="2" charset="2"/>
              <a:buChar char="Ø"/>
            </a:pPr>
            <a:endParaRPr lang="en-US" sz="2000" dirty="0">
              <a:solidFill>
                <a:srgbClr val="9F373A"/>
              </a:solidFill>
              <a:latin typeface="Calibri" panose="020F0502020204030204" pitchFamily="34" charset="0"/>
              <a:cs typeface="Arial" panose="020B0604020202020204" pitchFamily="34" charset="0"/>
            </a:endParaRPr>
          </a:p>
        </p:txBody>
      </p:sp>
      <p:pic>
        <p:nvPicPr>
          <p:cNvPr id="10" name="Содержимое 9" descr="data_acquisition.png"/>
          <p:cNvPicPr>
            <a:picLocks noGrp="1" noChangeAspect="1"/>
          </p:cNvPicPr>
          <p:nvPr>
            <p:ph sz="quarter" idx="11"/>
          </p:nvPr>
        </p:nvPicPr>
        <p:blipFill>
          <a:blip r:embed="rId4" cstate="print"/>
          <a:stretch>
            <a:fillRect/>
          </a:stretch>
        </p:blipFill>
        <p:spPr>
          <a:xfrm>
            <a:off x="10502682" y="1296357"/>
            <a:ext cx="1320104" cy="1815143"/>
          </a:xfrm>
        </p:spPr>
      </p:pic>
    </p:spTree>
    <p:custDataLst>
      <p:tags r:id="rId1"/>
    </p:custDataLst>
    <p:extLst>
      <p:ext uri="{BB962C8B-B14F-4D97-AF65-F5344CB8AC3E}">
        <p14:creationId xmlns:p14="http://schemas.microsoft.com/office/powerpoint/2010/main" xmlns="" val="104461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1BDBE4D5-1906-465B-8652-0128494D8407}" type="slidenum">
              <a:rPr lang="en-US" smtClean="0"/>
              <a:pPr/>
              <a:t>19</a:t>
            </a:fld>
            <a:endParaRPr lang="en-US" dirty="0"/>
          </a:p>
        </p:txBody>
      </p:sp>
      <p:sp>
        <p:nvSpPr>
          <p:cNvPr id="3" name="Текст 2"/>
          <p:cNvSpPr>
            <a:spLocks noGrp="1"/>
          </p:cNvSpPr>
          <p:nvPr>
            <p:ph type="body" sz="quarter" idx="13"/>
          </p:nvPr>
        </p:nvSpPr>
        <p:spPr/>
        <p:txBody>
          <a:bodyPr/>
          <a:lstStyle/>
          <a:p>
            <a:r>
              <a:rPr lang="en-US" sz="7200" dirty="0"/>
              <a:t>Conclusions</a:t>
            </a:r>
            <a:endParaRPr lang="ru-RU" sz="7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2</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pt-PT" dirty="0"/>
              <a:t>Content</a:t>
            </a:r>
          </a:p>
        </p:txBody>
      </p:sp>
      <p:sp>
        <p:nvSpPr>
          <p:cNvPr id="5" name="Rectangle 5">
            <a:extLst>
              <a:ext uri="{FF2B5EF4-FFF2-40B4-BE49-F238E27FC236}">
                <a16:creationId xmlns:a16="http://schemas.microsoft.com/office/drawing/2014/main" xmlns="" id="{9A88297D-FFF1-4954-A2DF-AC4B82397859}"/>
              </a:ext>
            </a:extLst>
          </p:cNvPr>
          <p:cNvSpPr/>
          <p:nvPr/>
        </p:nvSpPr>
        <p:spPr>
          <a:xfrm>
            <a:off x="393700" y="1473201"/>
            <a:ext cx="11341100" cy="3541482"/>
          </a:xfrm>
          <a:prstGeom prst="rect">
            <a:avLst/>
          </a:prstGeom>
        </p:spPr>
        <p:txBody>
          <a:bodyPr wrap="square" lIns="91440" tIns="45720" rIns="91440" bIns="45720" anchor="t">
            <a:spAutoFit/>
          </a:bodyPr>
          <a:lstStyle/>
          <a:p>
            <a:pPr marL="514350" indent="-514350" algn="just">
              <a:lnSpc>
                <a:spcPct val="90000"/>
              </a:lnSpc>
              <a:spcBef>
                <a:spcPts val="1000"/>
              </a:spcBef>
              <a:buFont typeface="+mj-lt"/>
              <a:buAutoNum type="romanUcPeriod"/>
            </a:pPr>
            <a:r>
              <a:rPr lang="en-US" sz="3200" dirty="0">
                <a:solidFill>
                  <a:srgbClr val="9F373A"/>
                </a:solidFill>
                <a:latin typeface="Calibri"/>
                <a:cs typeface="Arial"/>
              </a:rPr>
              <a:t>What is a </a:t>
            </a:r>
            <a:r>
              <a:rPr lang="en-US" sz="3200" dirty="0" err="1">
                <a:solidFill>
                  <a:srgbClr val="9F373A"/>
                </a:solidFill>
                <a:latin typeface="Calibri"/>
                <a:cs typeface="Arial"/>
              </a:rPr>
              <a:t>zComponent</a:t>
            </a:r>
            <a:r>
              <a:rPr lang="en-US" sz="3200" dirty="0">
                <a:solidFill>
                  <a:srgbClr val="9F373A"/>
                </a:solidFill>
                <a:latin typeface="Calibri"/>
                <a:cs typeface="Arial"/>
              </a:rPr>
              <a:t> – for whom is this course and the general objectives</a:t>
            </a:r>
            <a:endParaRPr lang="en-US" sz="3200" dirty="0">
              <a:solidFill>
                <a:srgbClr val="9F373A"/>
              </a:solidFill>
              <a:latin typeface="Calibri" panose="020F0502020204030204" pitchFamily="34" charset="0"/>
              <a:cs typeface="Arial" panose="020B0604020202020204" pitchFamily="34" charset="0"/>
            </a:endParaRPr>
          </a:p>
          <a:p>
            <a:pPr marL="514350" indent="-514350" algn="just">
              <a:lnSpc>
                <a:spcPct val="90000"/>
              </a:lnSpc>
              <a:spcBef>
                <a:spcPts val="1000"/>
              </a:spcBef>
              <a:buFont typeface="+mj-lt"/>
              <a:buAutoNum type="romanUcPeriod"/>
            </a:pPr>
            <a:r>
              <a:rPr lang="en-US" sz="3200" dirty="0">
                <a:solidFill>
                  <a:srgbClr val="9F373A"/>
                </a:solidFill>
                <a:latin typeface="Calibri" panose="020F0502020204030204" pitchFamily="34" charset="0"/>
                <a:cs typeface="Arial" panose="020B0604020202020204" pitchFamily="34" charset="0"/>
              </a:rPr>
              <a:t>Technical specifications and requirements to build/develop a </a:t>
            </a:r>
            <a:r>
              <a:rPr lang="en-US" sz="3200" dirty="0" err="1">
                <a:solidFill>
                  <a:srgbClr val="9F373A"/>
                </a:solidFill>
                <a:latin typeface="Calibri" panose="020F0502020204030204" pitchFamily="34" charset="0"/>
                <a:cs typeface="Arial" panose="020B0604020202020204" pitchFamily="34" charset="0"/>
              </a:rPr>
              <a:t>zComponent</a:t>
            </a:r>
            <a:endParaRPr lang="en-US" sz="3200" dirty="0">
              <a:solidFill>
                <a:srgbClr val="9F373A"/>
              </a:solidFill>
              <a:latin typeface="Calibri" panose="020F0502020204030204" pitchFamily="34" charset="0"/>
              <a:cs typeface="Arial" panose="020B0604020202020204" pitchFamily="34" charset="0"/>
            </a:endParaRPr>
          </a:p>
          <a:p>
            <a:pPr marL="514350" indent="-514350" algn="just">
              <a:lnSpc>
                <a:spcPct val="90000"/>
              </a:lnSpc>
              <a:spcBef>
                <a:spcPts val="1000"/>
              </a:spcBef>
              <a:buFont typeface="+mj-lt"/>
              <a:buAutoNum type="romanUcPeriod"/>
            </a:pPr>
            <a:r>
              <a:rPr lang="en-US" sz="3200" dirty="0">
                <a:solidFill>
                  <a:srgbClr val="9F373A"/>
                </a:solidFill>
                <a:latin typeface="Calibri" panose="020F0502020204030204" pitchFamily="34" charset="0"/>
                <a:cs typeface="Arial" panose="020B0604020202020204" pitchFamily="34" charset="0"/>
              </a:rPr>
              <a:t>How to use a </a:t>
            </a:r>
            <a:r>
              <a:rPr lang="en-US" sz="3200" dirty="0" err="1">
                <a:solidFill>
                  <a:srgbClr val="9F373A"/>
                </a:solidFill>
                <a:latin typeface="Calibri" panose="020F0502020204030204" pitchFamily="34" charset="0"/>
                <a:cs typeface="Arial" panose="020B0604020202020204" pitchFamily="34" charset="0"/>
              </a:rPr>
              <a:t>zComponent</a:t>
            </a:r>
            <a:r>
              <a:rPr lang="en-US" sz="3200" dirty="0">
                <a:solidFill>
                  <a:srgbClr val="9F373A"/>
                </a:solidFill>
                <a:latin typeface="Calibri" panose="020F0502020204030204" pitchFamily="34" charset="0"/>
                <a:cs typeface="Arial" panose="020B0604020202020204" pitchFamily="34" charset="0"/>
              </a:rPr>
              <a:t> (with example)</a:t>
            </a:r>
          </a:p>
          <a:p>
            <a:pPr marL="514350" indent="-514350" algn="just">
              <a:lnSpc>
                <a:spcPct val="90000"/>
              </a:lnSpc>
              <a:spcBef>
                <a:spcPts val="1000"/>
              </a:spcBef>
              <a:buFont typeface="+mj-lt"/>
              <a:buAutoNum type="romanUcPeriod"/>
            </a:pPr>
            <a:r>
              <a:rPr lang="en-US" sz="3200" dirty="0">
                <a:solidFill>
                  <a:srgbClr val="9F373A"/>
                </a:solidFill>
                <a:latin typeface="Calibri" panose="020F0502020204030204" pitchFamily="34" charset="0"/>
                <a:cs typeface="Arial" panose="020B0604020202020204" pitchFamily="34" charset="0"/>
              </a:rPr>
              <a:t>Conclusions</a:t>
            </a:r>
          </a:p>
          <a:p>
            <a:pPr marL="514350" indent="-514350" algn="just">
              <a:lnSpc>
                <a:spcPct val="90000"/>
              </a:lnSpc>
              <a:spcBef>
                <a:spcPts val="1000"/>
              </a:spcBef>
              <a:buFont typeface="+mj-lt"/>
              <a:buAutoNum type="romanUcPeriod"/>
            </a:pPr>
            <a:endParaRPr lang="en-US" sz="2000" dirty="0">
              <a:solidFill>
                <a:srgbClr val="9F373A"/>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2160143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20</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pt-PT" dirty="0"/>
              <a:t>Conclusions</a:t>
            </a:r>
          </a:p>
        </p:txBody>
      </p:sp>
      <p:sp>
        <p:nvSpPr>
          <p:cNvPr id="5" name="TextBox 4"/>
          <p:cNvSpPr txBox="1"/>
          <p:nvPr/>
        </p:nvSpPr>
        <p:spPr>
          <a:xfrm>
            <a:off x="317500" y="1346200"/>
            <a:ext cx="11455400" cy="369332"/>
          </a:xfrm>
          <a:prstGeom prst="rect">
            <a:avLst/>
          </a:prstGeom>
          <a:noFill/>
        </p:spPr>
        <p:txBody>
          <a:bodyPr wrap="square" rtlCol="0">
            <a:spAutoFit/>
          </a:bodyPr>
          <a:lstStyle/>
          <a:p>
            <a:endParaRPr lang="ru-RU" dirty="0"/>
          </a:p>
        </p:txBody>
      </p:sp>
      <p:sp>
        <p:nvSpPr>
          <p:cNvPr id="7" name="Rectangle 5">
            <a:extLst>
              <a:ext uri="{FF2B5EF4-FFF2-40B4-BE49-F238E27FC236}">
                <a16:creationId xmlns:a16="http://schemas.microsoft.com/office/drawing/2014/main" xmlns="" id="{9A88297D-FFF1-4954-A2DF-AC4B82397859}"/>
              </a:ext>
            </a:extLst>
          </p:cNvPr>
          <p:cNvSpPr/>
          <p:nvPr/>
        </p:nvSpPr>
        <p:spPr>
          <a:xfrm>
            <a:off x="330200" y="1879600"/>
            <a:ext cx="11328400" cy="7435882"/>
          </a:xfrm>
          <a:prstGeom prst="rect">
            <a:avLst/>
          </a:prstGeom>
        </p:spPr>
        <p:txBody>
          <a:bodyPr wrap="square">
            <a:spAutoFit/>
          </a:bodyPr>
          <a:lstStyle/>
          <a:p>
            <a:pPr marL="342900" lvl="0"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The ZDM platform has the federated structure, where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create the backbone of platform offering the required </a:t>
            </a:r>
            <a:r>
              <a:rPr lang="en-US" sz="2400" dirty="0" err="1">
                <a:solidFill>
                  <a:srgbClr val="9F373A"/>
                </a:solidFill>
                <a:latin typeface="Calibri" panose="020F0502020204030204" pitchFamily="34" charset="0"/>
                <a:cs typeface="Arial" panose="020B0604020202020204" pitchFamily="34" charset="0"/>
              </a:rPr>
              <a:t>fucntionality</a:t>
            </a:r>
            <a:r>
              <a:rPr lang="en-US" sz="2400" dirty="0">
                <a:solidFill>
                  <a:srgbClr val="9F373A"/>
                </a:solidFill>
                <a:latin typeface="Calibri" panose="020F0502020204030204" pitchFamily="34" charset="0"/>
                <a:cs typeface="Arial" panose="020B0604020202020204" pitchFamily="34" charset="0"/>
              </a:rPr>
              <a:t> for its functioning.</a:t>
            </a:r>
          </a:p>
          <a:p>
            <a:pPr marL="342900" lvl="0"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All the details on how to install, as well as examples of utilization of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are available at the official web page of ZDMP </a:t>
            </a:r>
            <a:r>
              <a:rPr lang="en-US" sz="2400" dirty="0">
                <a:solidFill>
                  <a:srgbClr val="9F373A"/>
                </a:solidFill>
                <a:latin typeface="Calibri" panose="020F0502020204030204" pitchFamily="34" charset="0"/>
                <a:cs typeface="Arial" panose="020B0604020202020204" pitchFamily="34" charset="0"/>
                <a:hlinkClick r:id="rId4"/>
              </a:rPr>
              <a:t>https://www.zdmp.eu/documentation</a:t>
            </a:r>
            <a:r>
              <a:rPr lang="en-US" sz="2400" dirty="0">
                <a:solidFill>
                  <a:srgbClr val="9F373A"/>
                </a:solidFill>
                <a:latin typeface="Calibri" panose="020F0502020204030204" pitchFamily="34" charset="0"/>
                <a:cs typeface="Arial" panose="020B0604020202020204" pitchFamily="34" charset="0"/>
              </a:rPr>
              <a:t> </a:t>
            </a:r>
          </a:p>
          <a:p>
            <a:pPr marL="342900" lvl="0"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The functionalities offered by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can be extended through the </a:t>
            </a:r>
            <a:r>
              <a:rPr lang="en-US" sz="2400" dirty="0" err="1">
                <a:solidFill>
                  <a:srgbClr val="9F373A"/>
                </a:solidFill>
                <a:latin typeface="Calibri" panose="020F0502020204030204" pitchFamily="34" charset="0"/>
                <a:cs typeface="Arial" panose="020B0604020202020204" pitchFamily="34" charset="0"/>
              </a:rPr>
              <a:t>zApps</a:t>
            </a:r>
            <a:r>
              <a:rPr lang="en-US" sz="2400" dirty="0">
                <a:solidFill>
                  <a:srgbClr val="9F373A"/>
                </a:solidFill>
                <a:latin typeface="Calibri" panose="020F0502020204030204" pitchFamily="34" charset="0"/>
                <a:cs typeface="Arial" panose="020B0604020202020204" pitchFamily="34" charset="0"/>
              </a:rPr>
              <a:t> relying on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as foundation. </a:t>
            </a:r>
          </a:p>
          <a:p>
            <a:pPr marL="342900" lvl="0"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The user groups that might be interested in utilization of ZDM platform and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cover both industry and academia.</a:t>
            </a:r>
          </a:p>
          <a:p>
            <a:pPr marL="342900" lvl="0"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The services provided by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are exposed as </a:t>
            </a:r>
            <a:r>
              <a:rPr lang="en-US" sz="2400" dirty="0" err="1">
                <a:solidFill>
                  <a:srgbClr val="9F373A"/>
                </a:solidFill>
                <a:latin typeface="Calibri" panose="020F0502020204030204" pitchFamily="34" charset="0"/>
                <a:cs typeface="Arial" panose="020B0604020202020204" pitchFamily="34" charset="0"/>
              </a:rPr>
              <a:t>Docker</a:t>
            </a:r>
            <a:r>
              <a:rPr lang="en-US" sz="2400" dirty="0">
                <a:solidFill>
                  <a:srgbClr val="9F373A"/>
                </a:solidFill>
                <a:latin typeface="Calibri" panose="020F0502020204030204" pitchFamily="34" charset="0"/>
                <a:cs typeface="Arial" panose="020B0604020202020204" pitchFamily="34" charset="0"/>
              </a:rPr>
              <a:t> Containers contributing .</a:t>
            </a:r>
          </a:p>
          <a:p>
            <a:pPr marL="342900" lvl="0" indent="-342900">
              <a:lnSpc>
                <a:spcPct val="90000"/>
              </a:lnSpc>
              <a:spcBef>
                <a:spcPts val="1200"/>
              </a:spcBef>
              <a:buFont typeface="Wingdings" pitchFamily="2" charset="2"/>
              <a:buChar char="Ø"/>
            </a:pPr>
            <a:endParaRPr lang="en-US" sz="2400" dirty="0">
              <a:solidFill>
                <a:srgbClr val="9F373A"/>
              </a:solidFill>
              <a:latin typeface="Calibri" panose="020F0502020204030204" pitchFamily="34" charset="0"/>
              <a:cs typeface="Arial" panose="020B0604020202020204" pitchFamily="34" charset="0"/>
            </a:endParaRPr>
          </a:p>
          <a:p>
            <a:pPr marL="342900" lvl="0" indent="-342900">
              <a:lnSpc>
                <a:spcPct val="90000"/>
              </a:lnSpc>
              <a:spcBef>
                <a:spcPts val="1200"/>
              </a:spcBef>
              <a:buFont typeface="Wingdings" pitchFamily="2" charset="2"/>
              <a:buChar char="Ø"/>
            </a:pPr>
            <a:endParaRPr lang="en-US" sz="2400" dirty="0">
              <a:solidFill>
                <a:srgbClr val="9F373A"/>
              </a:solidFill>
              <a:latin typeface="Calibri" panose="020F0502020204030204" pitchFamily="34" charset="0"/>
              <a:cs typeface="Arial" panose="020B0604020202020204" pitchFamily="34" charset="0"/>
            </a:endParaRPr>
          </a:p>
          <a:p>
            <a:pPr marL="342900" lvl="0" indent="-342900">
              <a:lnSpc>
                <a:spcPct val="90000"/>
              </a:lnSpc>
              <a:spcBef>
                <a:spcPts val="1200"/>
              </a:spcBef>
              <a:buFont typeface="Wingdings" pitchFamily="2" charset="2"/>
              <a:buChar char="Ø"/>
            </a:pPr>
            <a:endParaRPr lang="en-US" sz="2400" dirty="0">
              <a:solidFill>
                <a:srgbClr val="9F373A"/>
              </a:solidFill>
              <a:latin typeface="Calibri" panose="020F0502020204030204" pitchFamily="34" charset="0"/>
              <a:cs typeface="Arial" panose="020B0604020202020204" pitchFamily="34" charset="0"/>
            </a:endParaRPr>
          </a:p>
          <a:p>
            <a:pPr marL="342900" lvl="0" indent="-342900">
              <a:lnSpc>
                <a:spcPct val="90000"/>
              </a:lnSpc>
              <a:spcBef>
                <a:spcPts val="1200"/>
              </a:spcBef>
              <a:buFont typeface="Wingdings" pitchFamily="2" charset="2"/>
              <a:buChar char="Ø"/>
            </a:pPr>
            <a:endParaRPr lang="en-US" sz="2400" dirty="0">
              <a:solidFill>
                <a:srgbClr val="9F373A"/>
              </a:solidFill>
              <a:latin typeface="Calibri" panose="020F0502020204030204" pitchFamily="34" charset="0"/>
              <a:cs typeface="Arial" panose="020B0604020202020204" pitchFamily="34" charset="0"/>
            </a:endParaRPr>
          </a:p>
          <a:p>
            <a:pPr marL="342900" lvl="0" indent="-342900">
              <a:lnSpc>
                <a:spcPct val="90000"/>
              </a:lnSpc>
              <a:spcBef>
                <a:spcPts val="1200"/>
              </a:spcBef>
              <a:buFont typeface="Wingdings" pitchFamily="2" charset="2"/>
              <a:buChar char="Ø"/>
            </a:pPr>
            <a:endParaRPr lang="en-US" sz="2400" dirty="0">
              <a:solidFill>
                <a:srgbClr val="9F373A"/>
              </a:solidFill>
              <a:latin typeface="Calibri" panose="020F0502020204030204" pitchFamily="34" charset="0"/>
              <a:cs typeface="Arial" panose="020B0604020202020204" pitchFamily="34" charset="0"/>
            </a:endParaRPr>
          </a:p>
          <a:p>
            <a:pPr marL="342900" lvl="0" indent="-342900">
              <a:lnSpc>
                <a:spcPct val="90000"/>
              </a:lnSpc>
              <a:spcBef>
                <a:spcPts val="1200"/>
              </a:spcBef>
              <a:buFont typeface="Wingdings" pitchFamily="2" charset="2"/>
              <a:buChar char="Ø"/>
            </a:pPr>
            <a:endParaRPr lang="en-US" sz="24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600"/>
              </a:spcBef>
            </a:pPr>
            <a:endParaRPr lang="en-US" sz="24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600"/>
              </a:spcBef>
            </a:pPr>
            <a:endParaRPr lang="en-US" sz="2400" dirty="0">
              <a:solidFill>
                <a:srgbClr val="9F373A"/>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103403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1DC40F5-843B-47F8-BA2B-2E3203167CCF}"/>
              </a:ext>
            </a:extLst>
          </p:cNvPr>
          <p:cNvSpPr>
            <a:spLocks noGrp="1"/>
          </p:cNvSpPr>
          <p:nvPr>
            <p:ph type="sldNum" sz="quarter" idx="10"/>
          </p:nvPr>
        </p:nvSpPr>
        <p:spPr/>
        <p:txBody>
          <a:bodyPr vert="horz" lIns="91440" tIns="45720" rIns="91440" bIns="45720" rtlCol="0" anchor="ctr">
            <a:normAutofit fontScale="55000" lnSpcReduction="20000"/>
          </a:bodyPr>
          <a:lstStyle/>
          <a:p>
            <a:pPr>
              <a:spcAft>
                <a:spcPts val="600"/>
              </a:spcAft>
              <a:defRPr/>
            </a:pPr>
            <a:fld id="{1BDBE4D5-1906-465B-8652-0128494D8407}" type="slidenum">
              <a:rPr lang="en-US" sz="1200" smtClean="0">
                <a:solidFill>
                  <a:prstClr val="black">
                    <a:tint val="75000"/>
                  </a:prstClr>
                </a:solidFill>
                <a:latin typeface="Calibri" panose="020F0502020204030204"/>
                <a:cs typeface="+mn-cs"/>
              </a:rPr>
              <a:pPr>
                <a:spcAft>
                  <a:spcPts val="600"/>
                </a:spcAft>
                <a:defRPr/>
              </a:pPr>
              <a:t>21</a:t>
            </a:fld>
            <a:endParaRPr lang="en-US" sz="1200">
              <a:solidFill>
                <a:prstClr val="black">
                  <a:tint val="75000"/>
                </a:prstClr>
              </a:solidFill>
              <a:latin typeface="Calibri" panose="020F0502020204030204"/>
              <a:cs typeface="+mn-cs"/>
            </a:endParaRPr>
          </a:p>
        </p:txBody>
      </p:sp>
      <p:sp>
        <p:nvSpPr>
          <p:cNvPr id="4" name="Title 3">
            <a:extLst>
              <a:ext uri="{FF2B5EF4-FFF2-40B4-BE49-F238E27FC236}">
                <a16:creationId xmlns:a16="http://schemas.microsoft.com/office/drawing/2014/main" xmlns="" id="{971C6E28-8EB1-4CEA-9905-874E7211BF76}"/>
              </a:ext>
            </a:extLst>
          </p:cNvPr>
          <p:cNvSpPr>
            <a:spLocks noGrp="1"/>
          </p:cNvSpPr>
          <p:nvPr>
            <p:ph type="title" idx="4294967295"/>
          </p:nvPr>
        </p:nvSpPr>
        <p:spPr>
          <a:xfrm>
            <a:off x="323932" y="3043625"/>
            <a:ext cx="7459373" cy="770750"/>
          </a:xfrm>
        </p:spPr>
        <p:txBody>
          <a:bodyPr vert="horz" lIns="91440" tIns="45720" rIns="91440" bIns="45720" rtlCol="0" anchor="ctr">
            <a:normAutofit/>
          </a:bodyPr>
          <a:lstStyle/>
          <a:p>
            <a:pPr algn="ctr"/>
            <a:r>
              <a:rPr lang="en-US" dirty="0">
                <a:solidFill>
                  <a:schemeClr val="bg1"/>
                </a:solidFill>
                <a:latin typeface="+mj-lt"/>
                <a:cs typeface="+mj-cs"/>
              </a:rPr>
              <a:t>Thank You for </a:t>
            </a:r>
            <a:r>
              <a:rPr lang="en-US" dirty="0" smtClean="0">
                <a:solidFill>
                  <a:schemeClr val="bg1"/>
                </a:solidFill>
                <a:latin typeface="+mj-lt"/>
                <a:cs typeface="+mj-cs"/>
              </a:rPr>
              <a:t>watching</a:t>
            </a:r>
            <a:endParaRPr lang="en-US" dirty="0">
              <a:solidFill>
                <a:schemeClr val="bg1"/>
              </a:solidFill>
              <a:latin typeface="+mj-lt"/>
              <a:cs typeface="+mj-cs"/>
            </a:endParaRPr>
          </a:p>
        </p:txBody>
      </p:sp>
      <p:pic>
        <p:nvPicPr>
          <p:cNvPr id="8" name="Bild 8">
            <a:extLst>
              <a:ext uri="{FF2B5EF4-FFF2-40B4-BE49-F238E27FC236}">
                <a16:creationId xmlns:a16="http://schemas.microsoft.com/office/drawing/2014/main" xmlns="" id="{0171B304-3EA9-724C-8BB6-BC11B52D1500}"/>
              </a:ext>
            </a:extLst>
          </p:cNvPr>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609735" y="5867400"/>
            <a:ext cx="772751" cy="521017"/>
          </a:xfrm>
          <a:prstGeom prst="rect">
            <a:avLst/>
          </a:prstGeom>
          <a:noFill/>
          <a:ln>
            <a:noFill/>
          </a:ln>
        </p:spPr>
      </p:pic>
      <p:sp>
        <p:nvSpPr>
          <p:cNvPr id="3" name="Rectangle 2">
            <a:extLst>
              <a:ext uri="{FF2B5EF4-FFF2-40B4-BE49-F238E27FC236}">
                <a16:creationId xmlns:a16="http://schemas.microsoft.com/office/drawing/2014/main" xmlns="" id="{7613502E-0D7B-554A-BA16-A8B8355F9021}"/>
              </a:ext>
            </a:extLst>
          </p:cNvPr>
          <p:cNvSpPr/>
          <p:nvPr/>
        </p:nvSpPr>
        <p:spPr>
          <a:xfrm>
            <a:off x="1502229" y="5895974"/>
            <a:ext cx="6096000" cy="461665"/>
          </a:xfrm>
          <a:prstGeom prst="rect">
            <a:avLst/>
          </a:prstGeom>
        </p:spPr>
        <p:txBody>
          <a:bodyPr>
            <a:spAutoFit/>
          </a:bodyPr>
          <a:lstStyle/>
          <a:p>
            <a:r>
              <a:rPr lang="en-GB" sz="1200" dirty="0">
                <a:solidFill>
                  <a:schemeClr val="bg1"/>
                </a:solidFill>
                <a:latin typeface="+mj-lt"/>
                <a:ea typeface="+mj-ea"/>
                <a:cs typeface="+mj-cs"/>
              </a:rPr>
              <a:t>Funded by the Horizon 2020 </a:t>
            </a:r>
            <a:endParaRPr lang="x-none" sz="1200" dirty="0">
              <a:solidFill>
                <a:schemeClr val="bg1"/>
              </a:solidFill>
              <a:latin typeface="+mj-lt"/>
              <a:ea typeface="+mj-ea"/>
              <a:cs typeface="+mj-cs"/>
            </a:endParaRPr>
          </a:p>
          <a:p>
            <a:r>
              <a:rPr lang="en-GB" sz="1200" dirty="0">
                <a:solidFill>
                  <a:schemeClr val="bg1"/>
                </a:solidFill>
                <a:latin typeface="+mj-lt"/>
                <a:ea typeface="+mj-ea"/>
                <a:cs typeface="+mj-cs"/>
              </a:rPr>
              <a:t>Framework Programme of the European Union</a:t>
            </a:r>
            <a:r>
              <a:rPr lang="x-none" sz="1200" dirty="0">
                <a:solidFill>
                  <a:schemeClr val="bg1"/>
                </a:solidFill>
                <a:latin typeface="+mj-lt"/>
                <a:ea typeface="+mj-ea"/>
                <a:cs typeface="+mj-cs"/>
              </a:rPr>
              <a:t> </a:t>
            </a:r>
          </a:p>
        </p:txBody>
      </p:sp>
      <p:pic>
        <p:nvPicPr>
          <p:cNvPr id="6" name="Picture 5" descr="Logo, company name&#10;&#10;Description automatically generated">
            <a:extLst>
              <a:ext uri="{FF2B5EF4-FFF2-40B4-BE49-F238E27FC236}">
                <a16:creationId xmlns:a16="http://schemas.microsoft.com/office/drawing/2014/main" xmlns="" id="{D0B64615-103B-A447-B2C2-CCE372DD3A02}"/>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14415"/>
          <a:stretch/>
        </p:blipFill>
        <p:spPr>
          <a:xfrm>
            <a:off x="7471196" y="1177917"/>
            <a:ext cx="4432730" cy="5329302"/>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CAC6F18B-F495-4341-8D5C-326EA9CE735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86084" r="80262" b="-1"/>
          <a:stretch/>
        </p:blipFill>
        <p:spPr>
          <a:xfrm>
            <a:off x="6637142" y="5671481"/>
            <a:ext cx="843834" cy="835737"/>
          </a:xfrm>
          <a:prstGeom prst="rect">
            <a:avLst/>
          </a:prstGeom>
        </p:spPr>
      </p:pic>
    </p:spTree>
    <p:extLst>
      <p:ext uri="{BB962C8B-B14F-4D97-AF65-F5344CB8AC3E}">
        <p14:creationId xmlns:p14="http://schemas.microsoft.com/office/powerpoint/2010/main" xmlns="" val="1070265966"/>
      </p:ext>
    </p:extLst>
  </p:cSld>
  <p:clrMapOvr>
    <a:masterClrMapping/>
  </p:clrMapOvr>
  <mc:AlternateContent xmlns:mc="http://schemas.openxmlformats.org/markup-compatibility/2006">
    <mc:Choice xmlns:p14="http://schemas.microsoft.com/office/powerpoint/2010/main" xmlns="" Requires="p14">
      <p:transition spd="slow" p14:dur="2000" advClick="0" advTm="8000"/>
    </mc:Choice>
    <mc:Fallback>
      <p:transition spd="slow"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3</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pt-PT" dirty="0"/>
              <a:t>General Objectives and Target Audience</a:t>
            </a:r>
          </a:p>
        </p:txBody>
      </p:sp>
      <p:sp>
        <p:nvSpPr>
          <p:cNvPr id="5" name="Rectangle 5">
            <a:extLst>
              <a:ext uri="{FF2B5EF4-FFF2-40B4-BE49-F238E27FC236}">
                <a16:creationId xmlns:a16="http://schemas.microsoft.com/office/drawing/2014/main" xmlns="" id="{9A88297D-FFF1-4954-A2DF-AC4B82397859}"/>
              </a:ext>
            </a:extLst>
          </p:cNvPr>
          <p:cNvSpPr/>
          <p:nvPr/>
        </p:nvSpPr>
        <p:spPr>
          <a:xfrm>
            <a:off x="381000" y="1295401"/>
            <a:ext cx="11341100" cy="4698722"/>
          </a:xfrm>
          <a:prstGeom prst="rect">
            <a:avLst/>
          </a:prstGeom>
        </p:spPr>
        <p:txBody>
          <a:bodyPr wrap="square">
            <a:spAutoFit/>
          </a:bodyPr>
          <a:lstStyle/>
          <a:p>
            <a:pPr marL="342900" indent="-342900" algn="just">
              <a:lnSpc>
                <a:spcPct val="90000"/>
              </a:lnSpc>
              <a:spcBef>
                <a:spcPts val="1000"/>
              </a:spcBef>
            </a:pPr>
            <a:r>
              <a:rPr lang="en-US" sz="2000" dirty="0">
                <a:solidFill>
                  <a:srgbClr val="9F373A"/>
                </a:solidFill>
                <a:latin typeface="Calibri" panose="020F0502020204030204" pitchFamily="34" charset="0"/>
                <a:cs typeface="Arial" panose="020B0604020202020204" pitchFamily="34" charset="0"/>
              </a:rPr>
              <a:t>The objectives of the current document are the following:</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To give an understanding of what are the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and their relation to the ZDMP platform;</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To show how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are grouped based on specific qualities;</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To explain where the user can get specific information on how to install (including the hardware and software requirements) and use the desired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a:t>
            </a:r>
          </a:p>
          <a:p>
            <a:pPr marL="342900" indent="-342900" algn="just">
              <a:lnSpc>
                <a:spcPct val="90000"/>
              </a:lnSpc>
              <a:spcBef>
                <a:spcPts val="1000"/>
              </a:spcBef>
              <a:buFontTx/>
              <a:buChar char="-"/>
            </a:pPr>
            <a:endParaRPr lang="en-US" sz="20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1000"/>
              </a:spcBef>
            </a:pPr>
            <a:r>
              <a:rPr lang="en-US" sz="2000" dirty="0">
                <a:solidFill>
                  <a:srgbClr val="9F373A"/>
                </a:solidFill>
                <a:latin typeface="Calibri" panose="020F0502020204030204" pitchFamily="34" charset="0"/>
                <a:cs typeface="Arial" panose="020B0604020202020204" pitchFamily="34" charset="0"/>
              </a:rPr>
              <a:t>This document might be of particular interest for the following audience:</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Manufacturing users who are seeking  for the scalable, interoperable and modular solutions;</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System integrators who are interested in bringing together  disparate systems/components;</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Developers who are interested in design of new </a:t>
            </a:r>
            <a:r>
              <a:rPr lang="en-US" sz="2000" dirty="0" err="1">
                <a:solidFill>
                  <a:srgbClr val="9F373A"/>
                </a:solidFill>
                <a:latin typeface="Calibri" panose="020F0502020204030204" pitchFamily="34" charset="0"/>
                <a:cs typeface="Arial" panose="020B0604020202020204" pitchFamily="34" charset="0"/>
              </a:rPr>
              <a:t>zApps</a:t>
            </a:r>
            <a:r>
              <a:rPr lang="en-US" sz="2000" dirty="0">
                <a:solidFill>
                  <a:srgbClr val="9F373A"/>
                </a:solidFill>
                <a:latin typeface="Calibri" panose="020F0502020204030204" pitchFamily="34" charset="0"/>
                <a:cs typeface="Arial" panose="020B0604020202020204" pitchFamily="34" charset="0"/>
              </a:rPr>
              <a:t> using the functionality offered by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Students and teachers that can use ZDMP platform for educational purposes;</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Researchers, who want to install and try the platform or some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for their research;</a:t>
            </a:r>
          </a:p>
        </p:txBody>
      </p:sp>
    </p:spTree>
    <p:custDataLst>
      <p:tags r:id="rId1"/>
    </p:custDataLst>
    <p:extLst>
      <p:ext uri="{BB962C8B-B14F-4D97-AF65-F5344CB8AC3E}">
        <p14:creationId xmlns:p14="http://schemas.microsoft.com/office/powerpoint/2010/main" xmlns="" val="216014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4</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pt-PT" dirty="0"/>
              <a:t>Architecture Overview </a:t>
            </a:r>
          </a:p>
        </p:txBody>
      </p:sp>
      <p:pic>
        <p:nvPicPr>
          <p:cNvPr id="10" name="Содержимое 9" descr="architecture_2.png"/>
          <p:cNvPicPr>
            <a:picLocks noGrp="1" noChangeAspect="1"/>
          </p:cNvPicPr>
          <p:nvPr>
            <p:ph sz="quarter" idx="11"/>
          </p:nvPr>
        </p:nvPicPr>
        <p:blipFill>
          <a:blip r:embed="rId4" cstate="print"/>
          <a:stretch>
            <a:fillRect/>
          </a:stretch>
        </p:blipFill>
        <p:spPr>
          <a:xfrm>
            <a:off x="5693682" y="2120900"/>
            <a:ext cx="6198934" cy="4064000"/>
          </a:xfrm>
        </p:spPr>
      </p:pic>
      <p:sp>
        <p:nvSpPr>
          <p:cNvPr id="5" name="Rectangle 5">
            <a:extLst>
              <a:ext uri="{FF2B5EF4-FFF2-40B4-BE49-F238E27FC236}">
                <a16:creationId xmlns:a16="http://schemas.microsoft.com/office/drawing/2014/main" xmlns="" id="{9A88297D-FFF1-4954-A2DF-AC4B82397859}"/>
              </a:ext>
            </a:extLst>
          </p:cNvPr>
          <p:cNvSpPr/>
          <p:nvPr/>
        </p:nvSpPr>
        <p:spPr>
          <a:xfrm>
            <a:off x="381000" y="1231901"/>
            <a:ext cx="11341100" cy="646331"/>
          </a:xfrm>
          <a:prstGeom prst="rect">
            <a:avLst/>
          </a:prstGeom>
        </p:spPr>
        <p:txBody>
          <a:bodyPr wrap="square">
            <a:spAutoFit/>
          </a:bodyPr>
          <a:lstStyle/>
          <a:p>
            <a:pPr marL="342900" indent="-342900" algn="just">
              <a:lnSpc>
                <a:spcPct val="90000"/>
              </a:lnSpc>
              <a:spcBef>
                <a:spcPts val="1000"/>
              </a:spcBef>
            </a:pPr>
            <a:r>
              <a:rPr lang="en-US" sz="2000" dirty="0">
                <a:solidFill>
                  <a:srgbClr val="9F373A"/>
                </a:solidFill>
                <a:latin typeface="Calibri" panose="020F0502020204030204" pitchFamily="34" charset="0"/>
                <a:cs typeface="Arial" panose="020B0604020202020204" pitchFamily="34" charset="0"/>
              </a:rPr>
              <a:t>ZDMP is based on a federated architecture, which consists of several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split into the following architectural building blocks:</a:t>
            </a:r>
          </a:p>
        </p:txBody>
      </p:sp>
      <p:sp>
        <p:nvSpPr>
          <p:cNvPr id="6" name="Rectangle 5">
            <a:extLst>
              <a:ext uri="{FF2B5EF4-FFF2-40B4-BE49-F238E27FC236}">
                <a16:creationId xmlns:a16="http://schemas.microsoft.com/office/drawing/2014/main" xmlns="" id="{9A88297D-FFF1-4954-A2DF-AC4B82397859}"/>
              </a:ext>
            </a:extLst>
          </p:cNvPr>
          <p:cNvSpPr/>
          <p:nvPr/>
        </p:nvSpPr>
        <p:spPr>
          <a:xfrm>
            <a:off x="406400" y="1943101"/>
            <a:ext cx="5016500" cy="5553315"/>
          </a:xfrm>
          <a:prstGeom prst="rect">
            <a:avLst/>
          </a:prstGeom>
        </p:spPr>
        <p:txBody>
          <a:bodyPr wrap="square">
            <a:spAutoFit/>
          </a:bodyPr>
          <a:lstStyle/>
          <a:p>
            <a:pPr marL="342900" indent="-342900" algn="just">
              <a:lnSpc>
                <a:spcPct val="90000"/>
              </a:lnSpc>
              <a:spcBef>
                <a:spcPts val="10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Developer Tier (Design-time): These components aide in the production of </a:t>
            </a:r>
            <a:r>
              <a:rPr lang="en-US" sz="2000" dirty="0" err="1">
                <a:solidFill>
                  <a:srgbClr val="9F373A"/>
                </a:solidFill>
                <a:latin typeface="Calibri" panose="020F0502020204030204" pitchFamily="34" charset="0"/>
                <a:cs typeface="Arial" panose="020B0604020202020204" pitchFamily="34" charset="0"/>
              </a:rPr>
              <a:t>containerised</a:t>
            </a:r>
            <a:r>
              <a:rPr lang="en-US" sz="2000" dirty="0">
                <a:solidFill>
                  <a:srgbClr val="9F373A"/>
                </a:solidFill>
                <a:latin typeface="Calibri" panose="020F0502020204030204" pitchFamily="34" charset="0"/>
                <a:cs typeface="Arial" panose="020B0604020202020204" pitchFamily="34" charset="0"/>
              </a:rPr>
              <a:t> applications for zero defect manufacturing - </a:t>
            </a:r>
            <a:r>
              <a:rPr lang="en-US" sz="2000" dirty="0" err="1">
                <a:solidFill>
                  <a:srgbClr val="9F373A"/>
                </a:solidFill>
                <a:latin typeface="Calibri" panose="020F0502020204030204" pitchFamily="34" charset="0"/>
                <a:cs typeface="Arial" panose="020B0604020202020204" pitchFamily="34" charset="0"/>
              </a:rPr>
              <a:t>zApps</a:t>
            </a:r>
            <a:endParaRPr lang="en-US" sz="20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10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Enterprise Tier (Use-time): These components assist the run-time</a:t>
            </a:r>
          </a:p>
          <a:p>
            <a:pPr marL="342900" indent="-342900" algn="just">
              <a:lnSpc>
                <a:spcPct val="90000"/>
              </a:lnSpc>
              <a:spcBef>
                <a:spcPts val="10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Platform Tier (Run-time): This is where </a:t>
            </a:r>
            <a:r>
              <a:rPr lang="en-US" sz="2000" dirty="0" err="1">
                <a:solidFill>
                  <a:srgbClr val="9F373A"/>
                </a:solidFill>
                <a:latin typeface="Calibri" panose="020F0502020204030204" pitchFamily="34" charset="0"/>
                <a:cs typeface="Arial" panose="020B0604020202020204" pitchFamily="34" charset="0"/>
              </a:rPr>
              <a:t>zApps</a:t>
            </a:r>
            <a:r>
              <a:rPr lang="en-US" sz="2000" dirty="0">
                <a:solidFill>
                  <a:srgbClr val="9F373A"/>
                </a:solidFill>
                <a:latin typeface="Calibri" panose="020F0502020204030204" pitchFamily="34" charset="0"/>
                <a:cs typeface="Arial" panose="020B0604020202020204" pitchFamily="34" charset="0"/>
              </a:rPr>
              <a:t> are installed. This component consists of run-time services to provide a base level functionality for ZDMP</a:t>
            </a:r>
          </a:p>
          <a:p>
            <a:pPr marL="342900" indent="-342900" algn="just">
              <a:lnSpc>
                <a:spcPct val="90000"/>
              </a:lnSpc>
              <a:spcBef>
                <a:spcPts val="10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Edge Tier (Run-time): This is composed of the Distributed Computing component, which allows certain </a:t>
            </a:r>
            <a:r>
              <a:rPr lang="en-US" sz="2000" dirty="0" err="1">
                <a:solidFill>
                  <a:srgbClr val="9F373A"/>
                </a:solidFill>
                <a:latin typeface="Calibri" panose="020F0502020204030204" pitchFamily="34" charset="0"/>
                <a:cs typeface="Arial" panose="020B0604020202020204" pitchFamily="34" charset="0"/>
              </a:rPr>
              <a:t>zApps</a:t>
            </a:r>
            <a:r>
              <a:rPr lang="en-US" sz="2000" dirty="0">
                <a:solidFill>
                  <a:srgbClr val="9F373A"/>
                </a:solidFill>
                <a:latin typeface="Calibri" panose="020F0502020204030204" pitchFamily="34" charset="0"/>
                <a:cs typeface="Arial" panose="020B0604020202020204" pitchFamily="34" charset="0"/>
              </a:rPr>
              <a:t> to be run at different locations of the system for performance gains</a:t>
            </a:r>
          </a:p>
          <a:p>
            <a:pPr marL="342900" indent="-342900" algn="just">
              <a:lnSpc>
                <a:spcPct val="90000"/>
              </a:lnSpc>
              <a:spcBef>
                <a:spcPts val="1000"/>
              </a:spcBef>
              <a:buFont typeface="Wingdings" panose="05000000000000000000" pitchFamily="2" charset="2"/>
              <a:buChar char="§"/>
            </a:pPr>
            <a:endParaRPr lang="en-US" sz="24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1000"/>
              </a:spcBef>
              <a:buFont typeface="Wingdings" panose="05000000000000000000" pitchFamily="2" charset="2"/>
              <a:buChar char="§"/>
            </a:pPr>
            <a:endParaRPr lang="pt-PT" sz="2400" dirty="0">
              <a:solidFill>
                <a:srgbClr val="9F373A"/>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216014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5</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pt-PT" dirty="0"/>
              <a:t>Types of zComponents</a:t>
            </a:r>
          </a:p>
        </p:txBody>
      </p:sp>
      <p:pic>
        <p:nvPicPr>
          <p:cNvPr id="6" name="Содержимое 5" descr="zComp_table.png"/>
          <p:cNvPicPr>
            <a:picLocks noGrp="1" noChangeAspect="1"/>
          </p:cNvPicPr>
          <p:nvPr>
            <p:ph sz="quarter" idx="11"/>
          </p:nvPr>
        </p:nvPicPr>
        <p:blipFill>
          <a:blip r:embed="rId4" cstate="print"/>
          <a:stretch>
            <a:fillRect/>
          </a:stretch>
        </p:blipFill>
        <p:spPr>
          <a:xfrm>
            <a:off x="7459558" y="1133859"/>
            <a:ext cx="4364141" cy="5420929"/>
          </a:xfrm>
        </p:spPr>
      </p:pic>
      <p:sp>
        <p:nvSpPr>
          <p:cNvPr id="7" name="Rectangle 5">
            <a:extLst>
              <a:ext uri="{FF2B5EF4-FFF2-40B4-BE49-F238E27FC236}">
                <a16:creationId xmlns:a16="http://schemas.microsoft.com/office/drawing/2014/main" xmlns="" id="{9A88297D-FFF1-4954-A2DF-AC4B82397859}"/>
              </a:ext>
            </a:extLst>
          </p:cNvPr>
          <p:cNvSpPr/>
          <p:nvPr/>
        </p:nvSpPr>
        <p:spPr>
          <a:xfrm>
            <a:off x="342900" y="1117600"/>
            <a:ext cx="6883400" cy="5539978"/>
          </a:xfrm>
          <a:prstGeom prst="rect">
            <a:avLst/>
          </a:prstGeom>
        </p:spPr>
        <p:txBody>
          <a:bodyPr wrap="square">
            <a:spAutoFit/>
          </a:bodyPr>
          <a:lstStyle/>
          <a:p>
            <a:pPr marL="342900" indent="-342900" algn="just">
              <a:lnSpc>
                <a:spcPct val="90000"/>
              </a:lnSpc>
              <a:spcBef>
                <a:spcPts val="600"/>
              </a:spcBef>
            </a:pPr>
            <a:r>
              <a:rPr lang="en-US" sz="2000" dirty="0">
                <a:solidFill>
                  <a:srgbClr val="9F373A"/>
                </a:solidFill>
                <a:latin typeface="Calibri" panose="020F0502020204030204" pitchFamily="34" charset="0"/>
                <a:cs typeface="Arial" panose="020B0604020202020204" pitchFamily="34" charset="0"/>
              </a:rPr>
              <a:t>ZDMP deals with several types of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which are classified in respect to different qualities of each </a:t>
            </a:r>
            <a:r>
              <a:rPr lang="en-US" sz="2000" dirty="0" err="1">
                <a:solidFill>
                  <a:srgbClr val="9F373A"/>
                </a:solidFill>
                <a:latin typeface="Calibri" panose="020F0502020204030204" pitchFamily="34" charset="0"/>
                <a:cs typeface="Arial" panose="020B0604020202020204" pitchFamily="34" charset="0"/>
              </a:rPr>
              <a:t>zComponent</a:t>
            </a:r>
            <a:r>
              <a:rPr lang="en-US" sz="2000" dirty="0">
                <a:solidFill>
                  <a:srgbClr val="9F373A"/>
                </a:solidFill>
                <a:latin typeface="Calibri" panose="020F0502020204030204" pitchFamily="34" charset="0"/>
                <a:cs typeface="Arial" panose="020B0604020202020204" pitchFamily="34" charset="0"/>
              </a:rPr>
              <a:t>:</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End-User Application in its Own Right: this means that the applications could be applied by a user although the application may still be dependent on other resources (APIs, etc). </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Callable Service: typically, applications may be downloaded and put in a user environment; however, services may then be called as they may run solely in someone else’s environment – e.g. in another factory. </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Intrinsic in the ZDMP Ecosystem: this implies that the project builds/buys this service/component and it would (always) form part of the platform</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Standalone from the ZDMP Platform: some components may be run separately to the instance of the platform.</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Available in the Marketplace </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Largely Created in Project</a:t>
            </a:r>
          </a:p>
        </p:txBody>
      </p:sp>
    </p:spTree>
    <p:custDataLst>
      <p:tags r:id="rId1"/>
    </p:custDataLst>
    <p:extLst>
      <p:ext uri="{BB962C8B-B14F-4D97-AF65-F5344CB8AC3E}">
        <p14:creationId xmlns:p14="http://schemas.microsoft.com/office/powerpoint/2010/main" xmlns="" val="103403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1BDBE4D5-1906-465B-8652-0128494D8407}" type="slidenum">
              <a:rPr lang="en-US" smtClean="0"/>
              <a:pPr/>
              <a:t>6</a:t>
            </a:fld>
            <a:endParaRPr lang="en-US" dirty="0"/>
          </a:p>
        </p:txBody>
      </p:sp>
      <p:sp>
        <p:nvSpPr>
          <p:cNvPr id="3" name="Текст 2"/>
          <p:cNvSpPr>
            <a:spLocks noGrp="1"/>
          </p:cNvSpPr>
          <p:nvPr>
            <p:ph type="body" sz="quarter" idx="13"/>
          </p:nvPr>
        </p:nvSpPr>
        <p:spPr/>
        <p:txBody>
          <a:bodyPr/>
          <a:lstStyle/>
          <a:p>
            <a:r>
              <a:rPr lang="en-US" sz="7200" dirty="0"/>
              <a:t>Technical specifications</a:t>
            </a:r>
            <a:endParaRPr lang="ru-RU" sz="7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7</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pt-PT" dirty="0"/>
              <a:t>Requirements to use zComponents</a:t>
            </a:r>
          </a:p>
        </p:txBody>
      </p:sp>
      <p:sp>
        <p:nvSpPr>
          <p:cNvPr id="5" name="TextBox 4"/>
          <p:cNvSpPr txBox="1"/>
          <p:nvPr/>
        </p:nvSpPr>
        <p:spPr>
          <a:xfrm>
            <a:off x="317500" y="1346200"/>
            <a:ext cx="11455400" cy="369332"/>
          </a:xfrm>
          <a:prstGeom prst="rect">
            <a:avLst/>
          </a:prstGeom>
          <a:noFill/>
        </p:spPr>
        <p:txBody>
          <a:bodyPr wrap="square" rtlCol="0">
            <a:spAutoFit/>
          </a:bodyPr>
          <a:lstStyle/>
          <a:p>
            <a:endParaRPr lang="ru-RU" dirty="0"/>
          </a:p>
        </p:txBody>
      </p:sp>
      <p:sp>
        <p:nvSpPr>
          <p:cNvPr id="7" name="Rectangle 5">
            <a:extLst>
              <a:ext uri="{FF2B5EF4-FFF2-40B4-BE49-F238E27FC236}">
                <a16:creationId xmlns:a16="http://schemas.microsoft.com/office/drawing/2014/main" xmlns="" id="{9A88297D-FFF1-4954-A2DF-AC4B82397859}"/>
              </a:ext>
            </a:extLst>
          </p:cNvPr>
          <p:cNvSpPr/>
          <p:nvPr/>
        </p:nvSpPr>
        <p:spPr>
          <a:xfrm>
            <a:off x="317500" y="1689100"/>
            <a:ext cx="11264900" cy="4696670"/>
          </a:xfrm>
          <a:prstGeom prst="rect">
            <a:avLst/>
          </a:prstGeom>
        </p:spPr>
        <p:txBody>
          <a:bodyPr wrap="square">
            <a:spAutoFit/>
          </a:bodyPr>
          <a:lstStyle/>
          <a:p>
            <a:pPr marL="457200" lvl="0" indent="-457200" algn="just">
              <a:lnSpc>
                <a:spcPct val="90000"/>
              </a:lnSpc>
              <a:spcBef>
                <a:spcPts val="600"/>
              </a:spcBef>
              <a:buFont typeface="+mj-lt"/>
              <a:buAutoNum type="arabicPeriod"/>
            </a:pPr>
            <a:r>
              <a:rPr lang="en-US" sz="2400" dirty="0">
                <a:solidFill>
                  <a:srgbClr val="9F373A"/>
                </a:solidFill>
                <a:latin typeface="Calibri" panose="020F0502020204030204" pitchFamily="34" charset="0"/>
                <a:cs typeface="Arial" panose="020B0604020202020204" pitchFamily="34" charset="0"/>
              </a:rPr>
              <a:t>Documentation, available on the official web page of ZDMP (</a:t>
            </a:r>
            <a:r>
              <a:rPr lang="en-US" sz="2400" dirty="0">
                <a:solidFill>
                  <a:srgbClr val="9F373A"/>
                </a:solidFill>
                <a:latin typeface="Calibri" panose="020F0502020204030204" pitchFamily="34" charset="0"/>
                <a:cs typeface="Arial" panose="020B0604020202020204" pitchFamily="34" charset="0"/>
                <a:hlinkClick r:id="rId4"/>
              </a:rPr>
              <a:t>https://www.zdmp.eu/documentation</a:t>
            </a:r>
            <a:r>
              <a:rPr lang="en-US" sz="2400" dirty="0">
                <a:solidFill>
                  <a:srgbClr val="9F373A"/>
                </a:solidFill>
                <a:latin typeface="Calibri" panose="020F0502020204030204" pitchFamily="34" charset="0"/>
                <a:cs typeface="Arial" panose="020B0604020202020204" pitchFamily="34" charset="0"/>
              </a:rPr>
              <a:t>), of every </a:t>
            </a:r>
            <a:r>
              <a:rPr lang="en-US" sz="2400" dirty="0" err="1">
                <a:solidFill>
                  <a:srgbClr val="9F373A"/>
                </a:solidFill>
                <a:latin typeface="Calibri" panose="020F0502020204030204" pitchFamily="34" charset="0"/>
                <a:cs typeface="Arial" panose="020B0604020202020204" pitchFamily="34" charset="0"/>
              </a:rPr>
              <a:t>zComponent</a:t>
            </a:r>
            <a:r>
              <a:rPr lang="en-US" sz="2400" dirty="0">
                <a:solidFill>
                  <a:srgbClr val="9F373A"/>
                </a:solidFill>
                <a:latin typeface="Calibri" panose="020F0502020204030204" pitchFamily="34" charset="0"/>
                <a:cs typeface="Arial" panose="020B0604020202020204" pitchFamily="34" charset="0"/>
              </a:rPr>
              <a:t> has specific section with the hardware and software requirements for every component. An example of minimum requirements for the Data </a:t>
            </a:r>
            <a:r>
              <a:rPr lang="en-US" sz="2400" dirty="0" err="1">
                <a:solidFill>
                  <a:srgbClr val="9F373A"/>
                </a:solidFill>
                <a:latin typeface="Calibri" panose="020F0502020204030204" pitchFamily="34" charset="0"/>
                <a:cs typeface="Arial" panose="020B0604020202020204" pitchFamily="34" charset="0"/>
              </a:rPr>
              <a:t>Harmonisation</a:t>
            </a:r>
            <a:r>
              <a:rPr lang="en-US" sz="2400" dirty="0">
                <a:solidFill>
                  <a:srgbClr val="9F373A"/>
                </a:solidFill>
                <a:latin typeface="Calibri" panose="020F0502020204030204" pitchFamily="34" charset="0"/>
                <a:cs typeface="Arial" panose="020B0604020202020204" pitchFamily="34" charset="0"/>
              </a:rPr>
              <a:t> Designer is provided below:</a:t>
            </a:r>
          </a:p>
          <a:p>
            <a:pPr marL="800100" lvl="1" indent="-342900" algn="just">
              <a:lnSpc>
                <a:spcPct val="90000"/>
              </a:lnSpc>
              <a:spcBef>
                <a:spcPts val="600"/>
              </a:spcBef>
              <a:buFont typeface="Wingdings" pitchFamily="2" charset="2"/>
              <a:buChar char="Ø"/>
            </a:pPr>
            <a:r>
              <a:rPr lang="en-US" sz="2400" dirty="0" err="1">
                <a:solidFill>
                  <a:srgbClr val="9F373A"/>
                </a:solidFill>
                <a:latin typeface="Calibri" panose="020F0502020204030204" pitchFamily="34" charset="0"/>
                <a:cs typeface="Arial" panose="020B0604020202020204" pitchFamily="34" charset="0"/>
              </a:rPr>
              <a:t>Docker</a:t>
            </a:r>
            <a:endParaRPr lang="en-US" sz="2400" dirty="0">
              <a:solidFill>
                <a:srgbClr val="9F373A"/>
              </a:solidFill>
              <a:latin typeface="Calibri" panose="020F0502020204030204" pitchFamily="34" charset="0"/>
              <a:cs typeface="Arial" panose="020B0604020202020204" pitchFamily="34" charset="0"/>
            </a:endParaRPr>
          </a:p>
          <a:p>
            <a:pPr marL="800100" lvl="1" indent="-342900" algn="just">
              <a:lnSpc>
                <a:spcPct val="90000"/>
              </a:lnSpc>
              <a:spcBef>
                <a:spcPts val="6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A desktop Linux, or Windows PC with these minimum resources:</a:t>
            </a:r>
          </a:p>
          <a:p>
            <a:pPr marL="1257300" lvl="1" indent="-444500" algn="just">
              <a:lnSpc>
                <a:spcPct val="90000"/>
              </a:lnSpc>
              <a:spcBef>
                <a:spcPts val="600"/>
              </a:spcBef>
              <a:buFont typeface="Wingdings" pitchFamily="2" charset="2"/>
              <a:buChar char="Ø"/>
            </a:pPr>
            <a:r>
              <a:rPr lang="uk-UA" sz="2400" dirty="0" smtClean="0">
                <a:solidFill>
                  <a:srgbClr val="9F373A"/>
                </a:solidFill>
                <a:latin typeface="Calibri" panose="020F0502020204030204" pitchFamily="34" charset="0"/>
                <a:cs typeface="Arial" panose="020B0604020202020204" pitchFamily="34" charset="0"/>
              </a:rPr>
              <a:t>4</a:t>
            </a:r>
            <a:r>
              <a:rPr lang="en-US" sz="2400" dirty="0" smtClean="0">
                <a:solidFill>
                  <a:srgbClr val="9F373A"/>
                </a:solidFill>
                <a:latin typeface="Calibri" panose="020F0502020204030204" pitchFamily="34" charset="0"/>
                <a:cs typeface="Arial" panose="020B0604020202020204" pitchFamily="34" charset="0"/>
              </a:rPr>
              <a:t> </a:t>
            </a:r>
            <a:r>
              <a:rPr lang="en-US" sz="2400" dirty="0">
                <a:solidFill>
                  <a:srgbClr val="9F373A"/>
                </a:solidFill>
                <a:latin typeface="Calibri" panose="020F0502020204030204" pitchFamily="34" charset="0"/>
                <a:cs typeface="Arial" panose="020B0604020202020204" pitchFamily="34" charset="0"/>
              </a:rPr>
              <a:t>CPUs</a:t>
            </a:r>
          </a:p>
          <a:p>
            <a:pPr marL="1257300" lvl="1" indent="-444500" algn="just">
              <a:lnSpc>
                <a:spcPct val="90000"/>
              </a:lnSpc>
              <a:spcBef>
                <a:spcPts val="600"/>
              </a:spcBef>
              <a:buFont typeface="Wingdings" pitchFamily="2" charset="2"/>
              <a:buChar char="Ø"/>
            </a:pPr>
            <a:r>
              <a:rPr lang="uk-UA" sz="2400" dirty="0" smtClean="0">
                <a:solidFill>
                  <a:srgbClr val="9F373A"/>
                </a:solidFill>
                <a:latin typeface="Calibri" panose="020F0502020204030204" pitchFamily="34" charset="0"/>
                <a:cs typeface="Arial" panose="020B0604020202020204" pitchFamily="34" charset="0"/>
              </a:rPr>
              <a:t>8</a:t>
            </a:r>
            <a:r>
              <a:rPr lang="en-US" sz="2400" dirty="0" smtClean="0">
                <a:solidFill>
                  <a:srgbClr val="9F373A"/>
                </a:solidFill>
                <a:latin typeface="Calibri" panose="020F0502020204030204" pitchFamily="34" charset="0"/>
                <a:cs typeface="Arial" panose="020B0604020202020204" pitchFamily="34" charset="0"/>
              </a:rPr>
              <a:t> </a:t>
            </a:r>
            <a:r>
              <a:rPr lang="en-US" sz="2400" dirty="0">
                <a:solidFill>
                  <a:srgbClr val="9F373A"/>
                </a:solidFill>
                <a:latin typeface="Calibri" panose="020F0502020204030204" pitchFamily="34" charset="0"/>
                <a:cs typeface="Arial" panose="020B0604020202020204" pitchFamily="34" charset="0"/>
              </a:rPr>
              <a:t>GB RAM</a:t>
            </a:r>
          </a:p>
          <a:p>
            <a:pPr marL="1257300" lvl="1" indent="-444500" algn="just">
              <a:lnSpc>
                <a:spcPct val="90000"/>
              </a:lnSpc>
              <a:spcBef>
                <a:spcPts val="600"/>
              </a:spcBef>
              <a:buFont typeface="Wingdings" pitchFamily="2" charset="2"/>
              <a:buChar char="Ø"/>
            </a:pPr>
            <a:r>
              <a:rPr lang="uk-UA" sz="2400" dirty="0" smtClean="0">
                <a:solidFill>
                  <a:srgbClr val="9F373A"/>
                </a:solidFill>
                <a:latin typeface="Calibri" panose="020F0502020204030204" pitchFamily="34" charset="0"/>
                <a:cs typeface="Arial" panose="020B0604020202020204" pitchFamily="34" charset="0"/>
              </a:rPr>
              <a:t>5</a:t>
            </a:r>
            <a:r>
              <a:rPr lang="en-US" sz="2400" dirty="0" smtClean="0">
                <a:solidFill>
                  <a:srgbClr val="9F373A"/>
                </a:solidFill>
                <a:latin typeface="Calibri" panose="020F0502020204030204" pitchFamily="34" charset="0"/>
                <a:cs typeface="Arial" panose="020B0604020202020204" pitchFamily="34" charset="0"/>
              </a:rPr>
              <a:t> </a:t>
            </a:r>
            <a:r>
              <a:rPr lang="en-US" sz="2400" dirty="0">
                <a:solidFill>
                  <a:srgbClr val="9F373A"/>
                </a:solidFill>
                <a:latin typeface="Calibri" panose="020F0502020204030204" pitchFamily="34" charset="0"/>
                <a:cs typeface="Arial" panose="020B0604020202020204" pitchFamily="34" charset="0"/>
              </a:rPr>
              <a:t>GB+ Disk Space</a:t>
            </a:r>
          </a:p>
          <a:p>
            <a:pPr marL="1257300" lvl="1" indent="-444500" algn="just">
              <a:lnSpc>
                <a:spcPct val="90000"/>
              </a:lnSpc>
              <a:spcBef>
                <a:spcPts val="6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A way to extract ZIP files</a:t>
            </a:r>
          </a:p>
          <a:p>
            <a:pPr marL="457200" indent="-457200" algn="just">
              <a:lnSpc>
                <a:spcPct val="90000"/>
              </a:lnSpc>
              <a:spcBef>
                <a:spcPts val="600"/>
              </a:spcBef>
              <a:buFont typeface="+mj-lt"/>
              <a:buAutoNum type="arabicPeriod" startAt="2"/>
            </a:pPr>
            <a:r>
              <a:rPr lang="en-US" sz="2400" dirty="0">
                <a:solidFill>
                  <a:srgbClr val="9F373A"/>
                </a:solidFill>
                <a:latin typeface="Calibri" panose="020F0502020204030204" pitchFamily="34" charset="0"/>
                <a:cs typeface="Arial" panose="020B0604020202020204" pitchFamily="34" charset="0"/>
              </a:rPr>
              <a:t>One specific feature that is relevant for all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is component </a:t>
            </a:r>
            <a:r>
              <a:rPr lang="en-US" sz="2400" dirty="0" err="1">
                <a:solidFill>
                  <a:srgbClr val="9F373A"/>
                </a:solidFill>
                <a:latin typeface="Calibri" panose="020F0502020204030204" pitchFamily="34" charset="0"/>
                <a:cs typeface="Arial" panose="020B0604020202020204" pitchFamily="34" charset="0"/>
              </a:rPr>
              <a:t>dockerization</a:t>
            </a:r>
            <a:r>
              <a:rPr lang="en-US" sz="2400" dirty="0">
                <a:solidFill>
                  <a:srgbClr val="9F373A"/>
                </a:solidFill>
                <a:latin typeface="Calibri" panose="020F0502020204030204" pitchFamily="34" charset="0"/>
                <a:cs typeface="Arial" panose="020B0604020202020204" pitchFamily="34" charset="0"/>
              </a:rPr>
              <a:t>.</a:t>
            </a:r>
          </a:p>
          <a:p>
            <a:pPr marL="342900" indent="-342900" algn="just">
              <a:lnSpc>
                <a:spcPct val="90000"/>
              </a:lnSpc>
              <a:spcBef>
                <a:spcPts val="600"/>
              </a:spcBef>
              <a:buFont typeface="Wingdings" pitchFamily="2" charset="2"/>
              <a:buChar char="Ø"/>
            </a:pPr>
            <a:endParaRPr lang="en-US" sz="2400" dirty="0">
              <a:solidFill>
                <a:srgbClr val="9F373A"/>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103403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8</a:t>
            </a:fld>
            <a:endParaRPr lang="en-US" dirty="0"/>
          </a:p>
        </p:txBody>
      </p:sp>
      <p:sp>
        <p:nvSpPr>
          <p:cNvPr id="4" name="Título 3">
            <a:extLst>
              <a:ext uri="{FF2B5EF4-FFF2-40B4-BE49-F238E27FC236}">
                <a16:creationId xmlns:a16="http://schemas.microsoft.com/office/drawing/2014/main" xmlns="" id="{E7BD5D18-0AC4-4E7F-96B2-6203ED3B4ABF}"/>
              </a:ext>
            </a:extLst>
          </p:cNvPr>
          <p:cNvSpPr>
            <a:spLocks noGrp="1"/>
          </p:cNvSpPr>
          <p:nvPr>
            <p:ph type="title"/>
          </p:nvPr>
        </p:nvSpPr>
        <p:spPr/>
        <p:txBody>
          <a:bodyPr/>
          <a:lstStyle/>
          <a:p>
            <a:r>
              <a:rPr lang="pt-PT" dirty="0"/>
              <a:t>Requirements to use zComponents</a:t>
            </a:r>
          </a:p>
        </p:txBody>
      </p:sp>
      <p:sp>
        <p:nvSpPr>
          <p:cNvPr id="5" name="TextBox 4"/>
          <p:cNvSpPr txBox="1"/>
          <p:nvPr/>
        </p:nvSpPr>
        <p:spPr>
          <a:xfrm>
            <a:off x="317500" y="1346200"/>
            <a:ext cx="11455400" cy="369332"/>
          </a:xfrm>
          <a:prstGeom prst="rect">
            <a:avLst/>
          </a:prstGeom>
          <a:noFill/>
        </p:spPr>
        <p:txBody>
          <a:bodyPr wrap="square" rtlCol="0">
            <a:spAutoFit/>
          </a:bodyPr>
          <a:lstStyle/>
          <a:p>
            <a:endParaRPr lang="ru-RU" dirty="0"/>
          </a:p>
        </p:txBody>
      </p:sp>
      <p:sp>
        <p:nvSpPr>
          <p:cNvPr id="7" name="Rectangle 5">
            <a:extLst>
              <a:ext uri="{FF2B5EF4-FFF2-40B4-BE49-F238E27FC236}">
                <a16:creationId xmlns:a16="http://schemas.microsoft.com/office/drawing/2014/main" xmlns="" id="{9A88297D-FFF1-4954-A2DF-AC4B82397859}"/>
              </a:ext>
            </a:extLst>
          </p:cNvPr>
          <p:cNvSpPr/>
          <p:nvPr/>
        </p:nvSpPr>
        <p:spPr>
          <a:xfrm>
            <a:off x="330200" y="1257300"/>
            <a:ext cx="11264900" cy="6752618"/>
          </a:xfrm>
          <a:prstGeom prst="rect">
            <a:avLst/>
          </a:prstGeom>
        </p:spPr>
        <p:txBody>
          <a:bodyPr wrap="square">
            <a:spAutoFit/>
          </a:bodyPr>
          <a:lstStyle/>
          <a:p>
            <a:pPr marL="457200" indent="-457200" algn="just">
              <a:lnSpc>
                <a:spcPct val="90000"/>
              </a:lnSpc>
              <a:spcBef>
                <a:spcPts val="600"/>
              </a:spcBef>
            </a:pPr>
            <a:r>
              <a:rPr lang="en-US" sz="2000" dirty="0">
                <a:solidFill>
                  <a:srgbClr val="9F373A"/>
                </a:solidFill>
                <a:latin typeface="Calibri" panose="020F0502020204030204" pitchFamily="34" charset="0"/>
                <a:cs typeface="Arial" panose="020B0604020202020204" pitchFamily="34" charset="0"/>
              </a:rPr>
              <a:t>In some cases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can be run in stand alone mode. However in some cases, to be able to use certain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the user needs to install other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that are required for the functioning of the selected </a:t>
            </a:r>
            <a:r>
              <a:rPr lang="en-US" sz="2000" dirty="0" err="1">
                <a:solidFill>
                  <a:srgbClr val="9F373A"/>
                </a:solidFill>
                <a:latin typeface="Calibri" panose="020F0502020204030204" pitchFamily="34" charset="0"/>
                <a:cs typeface="Arial" panose="020B0604020202020204" pitchFamily="34" charset="0"/>
              </a:rPr>
              <a:t>zComponent</a:t>
            </a:r>
            <a:r>
              <a:rPr lang="en-US" sz="2000" dirty="0">
                <a:solidFill>
                  <a:srgbClr val="9F373A"/>
                </a:solidFill>
                <a:latin typeface="Calibri" panose="020F0502020204030204" pitchFamily="34" charset="0"/>
                <a:cs typeface="Arial" panose="020B0604020202020204" pitchFamily="34" charset="0"/>
              </a:rPr>
              <a:t>. Moreover, there might be some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that are optional for the selected </a:t>
            </a:r>
            <a:r>
              <a:rPr lang="en-US" sz="2000" dirty="0" err="1">
                <a:solidFill>
                  <a:srgbClr val="9F373A"/>
                </a:solidFill>
                <a:latin typeface="Calibri" panose="020F0502020204030204" pitchFamily="34" charset="0"/>
                <a:cs typeface="Arial" panose="020B0604020202020204" pitchFamily="34" charset="0"/>
              </a:rPr>
              <a:t>zComponent</a:t>
            </a:r>
            <a:r>
              <a:rPr lang="en-US" sz="2000" dirty="0">
                <a:solidFill>
                  <a:srgbClr val="9F373A"/>
                </a:solidFill>
                <a:latin typeface="Calibri" panose="020F0502020204030204" pitchFamily="34" charset="0"/>
                <a:cs typeface="Arial" panose="020B0604020202020204" pitchFamily="34" charset="0"/>
              </a:rPr>
              <a:t> allowing to enrich its functionality. An example here can be the </a:t>
            </a:r>
            <a:r>
              <a:rPr lang="en-US" sz="2000" b="1" dirty="0">
                <a:solidFill>
                  <a:srgbClr val="9F373A"/>
                </a:solidFill>
                <a:latin typeface="Calibri" panose="020F0502020204030204" pitchFamily="34" charset="0"/>
                <a:cs typeface="Arial" panose="020B0604020202020204" pitchFamily="34" charset="0"/>
              </a:rPr>
              <a:t>Data </a:t>
            </a:r>
            <a:r>
              <a:rPr lang="en-US" sz="2000" b="1" dirty="0" err="1">
                <a:solidFill>
                  <a:srgbClr val="9F373A"/>
                </a:solidFill>
                <a:latin typeface="Calibri" panose="020F0502020204030204" pitchFamily="34" charset="0"/>
                <a:cs typeface="Arial" panose="020B0604020202020204" pitchFamily="34" charset="0"/>
              </a:rPr>
              <a:t>Harmonisation</a:t>
            </a:r>
            <a:r>
              <a:rPr lang="en-US" sz="2000" b="1" dirty="0">
                <a:solidFill>
                  <a:srgbClr val="9F373A"/>
                </a:solidFill>
                <a:latin typeface="Calibri" panose="020F0502020204030204" pitchFamily="34" charset="0"/>
                <a:cs typeface="Arial" panose="020B0604020202020204" pitchFamily="34" charset="0"/>
              </a:rPr>
              <a:t> Designer and Runtime </a:t>
            </a:r>
            <a:r>
              <a:rPr lang="en-US" sz="2000" dirty="0">
                <a:solidFill>
                  <a:srgbClr val="9F373A"/>
                </a:solidFill>
                <a:latin typeface="Calibri" panose="020F0502020204030204" pitchFamily="34" charset="0"/>
                <a:cs typeface="Arial" panose="020B0604020202020204" pitchFamily="34" charset="0"/>
              </a:rPr>
              <a:t>that has no required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for the normal operation and on the other hand </a:t>
            </a:r>
            <a:r>
              <a:rPr lang="en-US" sz="2000" b="1" dirty="0">
                <a:solidFill>
                  <a:srgbClr val="9F373A"/>
                </a:solidFill>
                <a:latin typeface="Calibri" panose="020F0502020204030204" pitchFamily="34" charset="0"/>
                <a:cs typeface="Arial" panose="020B0604020202020204" pitchFamily="34" charset="0"/>
              </a:rPr>
              <a:t>Data Acquisition </a:t>
            </a:r>
            <a:r>
              <a:rPr lang="en-US" sz="2000" dirty="0">
                <a:solidFill>
                  <a:srgbClr val="9F373A"/>
                </a:solidFill>
                <a:latin typeface="Calibri" panose="020F0502020204030204" pitchFamily="34" charset="0"/>
                <a:cs typeface="Arial" panose="020B0604020202020204" pitchFamily="34" charset="0"/>
              </a:rPr>
              <a:t>component that has the following associated </a:t>
            </a:r>
            <a:r>
              <a:rPr lang="en-US" sz="2000" dirty="0" err="1">
                <a:solidFill>
                  <a:srgbClr val="9F373A"/>
                </a:solidFill>
                <a:latin typeface="Calibri" panose="020F0502020204030204" pitchFamily="34" charset="0"/>
                <a:cs typeface="Arial" panose="020B0604020202020204" pitchFamily="34" charset="0"/>
              </a:rPr>
              <a:t>zComponents</a:t>
            </a:r>
            <a:r>
              <a:rPr lang="en-US" sz="2000" b="1" dirty="0">
                <a:solidFill>
                  <a:srgbClr val="9F373A"/>
                </a:solidFill>
                <a:latin typeface="Calibri" panose="020F0502020204030204" pitchFamily="34" charset="0"/>
                <a:cs typeface="Arial" panose="020B0604020202020204" pitchFamily="34" charset="0"/>
              </a:rPr>
              <a:t>:</a:t>
            </a:r>
          </a:p>
          <a:p>
            <a:pPr marL="800100" lvl="1" indent="-342900" algn="just">
              <a:lnSpc>
                <a:spcPct val="90000"/>
              </a:lnSpc>
              <a:spcBef>
                <a:spcPts val="1200"/>
              </a:spcBef>
            </a:pPr>
            <a:r>
              <a:rPr lang="en-US" sz="2000" dirty="0">
                <a:solidFill>
                  <a:srgbClr val="9F373A"/>
                </a:solidFill>
                <a:latin typeface="Calibri" panose="020F0502020204030204" pitchFamily="34" charset="0"/>
                <a:cs typeface="Arial" panose="020B0604020202020204" pitchFamily="34" charset="0"/>
              </a:rPr>
              <a:t>Required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a:t>
            </a:r>
          </a:p>
          <a:p>
            <a:pPr marL="800100" lvl="1"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T6.4 Service and Message Bus</a:t>
            </a:r>
          </a:p>
          <a:p>
            <a:pPr marL="800100" lvl="1"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T5.2 Secure Authentication and </a:t>
            </a:r>
            <a:r>
              <a:rPr lang="en-US" sz="2000" dirty="0" err="1">
                <a:solidFill>
                  <a:srgbClr val="9F373A"/>
                </a:solidFill>
                <a:latin typeface="Calibri" panose="020F0502020204030204" pitchFamily="34" charset="0"/>
                <a:cs typeface="Arial" panose="020B0604020202020204" pitchFamily="34" charset="0"/>
              </a:rPr>
              <a:t>Authorisation</a:t>
            </a:r>
            <a:endParaRPr lang="en-US" sz="2000" dirty="0">
              <a:solidFill>
                <a:srgbClr val="9F373A"/>
              </a:solidFill>
              <a:latin typeface="Calibri" panose="020F0502020204030204" pitchFamily="34" charset="0"/>
              <a:cs typeface="Arial" panose="020B0604020202020204" pitchFamily="34" charset="0"/>
            </a:endParaRPr>
          </a:p>
          <a:p>
            <a:pPr marL="800100" lvl="1" indent="-342900" algn="just">
              <a:lnSpc>
                <a:spcPct val="90000"/>
              </a:lnSpc>
              <a:spcBef>
                <a:spcPts val="600"/>
              </a:spcBef>
            </a:pPr>
            <a:r>
              <a:rPr lang="en-US" sz="2000" dirty="0">
                <a:solidFill>
                  <a:srgbClr val="9F373A"/>
                </a:solidFill>
                <a:latin typeface="Calibri" panose="020F0502020204030204" pitchFamily="34" charset="0"/>
                <a:cs typeface="Arial" panose="020B0604020202020204" pitchFamily="34" charset="0"/>
              </a:rPr>
              <a:t>Optional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a:t>
            </a:r>
          </a:p>
          <a:p>
            <a:pPr marL="800100" lvl="1"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T6.3 Storage</a:t>
            </a:r>
          </a:p>
          <a:p>
            <a:pPr marL="800100" lvl="1"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T6.4 Portal</a:t>
            </a:r>
          </a:p>
          <a:p>
            <a:pPr marL="800100" lvl="1" indent="-342900" algn="just">
              <a:lnSpc>
                <a:spcPct val="90000"/>
              </a:lnSpc>
              <a:spcBef>
                <a:spcPts val="1800"/>
              </a:spcBef>
            </a:pPr>
            <a:r>
              <a:rPr lang="en-US" sz="2000" dirty="0">
                <a:solidFill>
                  <a:srgbClr val="9F373A"/>
                </a:solidFill>
                <a:latin typeface="Calibri" panose="020F0502020204030204" pitchFamily="34" charset="0"/>
                <a:cs typeface="Arial" panose="020B0604020202020204" pitchFamily="34" charset="0"/>
              </a:rPr>
              <a:t>The User should always pay attention to the associated components, that are mentioned in the corresponding section (Associated ZDMP services) of the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Documentation available at </a:t>
            </a:r>
            <a:r>
              <a:rPr lang="en-US" sz="2000" dirty="0">
                <a:solidFill>
                  <a:srgbClr val="9F373A"/>
                </a:solidFill>
                <a:latin typeface="Calibri" panose="020F0502020204030204" pitchFamily="34" charset="0"/>
                <a:cs typeface="Arial" panose="020B0604020202020204" pitchFamily="34" charset="0"/>
                <a:hlinkClick r:id="rId4"/>
              </a:rPr>
              <a:t>https://www.zdmp.eu/documentation</a:t>
            </a:r>
            <a:r>
              <a:rPr lang="en-US" sz="2000" dirty="0">
                <a:solidFill>
                  <a:srgbClr val="9F373A"/>
                </a:solidFill>
                <a:latin typeface="Calibri" panose="020F0502020204030204" pitchFamily="34" charset="0"/>
                <a:cs typeface="Arial" panose="020B0604020202020204" pitchFamily="34" charset="0"/>
              </a:rPr>
              <a:t> </a:t>
            </a:r>
          </a:p>
          <a:p>
            <a:pPr marL="457200" indent="-457200" algn="just">
              <a:lnSpc>
                <a:spcPct val="90000"/>
              </a:lnSpc>
              <a:spcBef>
                <a:spcPts val="600"/>
              </a:spcBef>
            </a:pPr>
            <a:endParaRPr lang="en-US" sz="2400" b="1" dirty="0">
              <a:solidFill>
                <a:srgbClr val="9F373A"/>
              </a:solidFill>
              <a:latin typeface="Calibri" panose="020F0502020204030204" pitchFamily="34" charset="0"/>
              <a:cs typeface="Arial" panose="020B0604020202020204" pitchFamily="34" charset="0"/>
            </a:endParaRPr>
          </a:p>
          <a:p>
            <a:pPr marL="457200" indent="-457200" algn="just">
              <a:lnSpc>
                <a:spcPct val="90000"/>
              </a:lnSpc>
              <a:spcBef>
                <a:spcPts val="600"/>
              </a:spcBef>
            </a:pPr>
            <a:r>
              <a:rPr lang="en-US" sz="2400" dirty="0">
                <a:solidFill>
                  <a:srgbClr val="9F373A"/>
                </a:solidFill>
                <a:latin typeface="Calibri" panose="020F0502020204030204" pitchFamily="34" charset="0"/>
                <a:cs typeface="Arial" panose="020B0604020202020204" pitchFamily="34" charset="0"/>
              </a:rPr>
              <a:t> </a:t>
            </a:r>
          </a:p>
          <a:p>
            <a:pPr marL="457200" indent="-457200" algn="just">
              <a:lnSpc>
                <a:spcPct val="90000"/>
              </a:lnSpc>
              <a:spcBef>
                <a:spcPts val="600"/>
              </a:spcBef>
              <a:buFont typeface="+mj-lt"/>
              <a:buAutoNum type="arabicPeriod"/>
            </a:pPr>
            <a:endParaRPr lang="en-US" sz="2400" dirty="0">
              <a:solidFill>
                <a:srgbClr val="9F373A"/>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103403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xmlns="" id="{54813C2B-0330-4D8B-B00D-8967C6811A9F}"/>
              </a:ext>
            </a:extLst>
          </p:cNvPr>
          <p:cNvSpPr>
            <a:spLocks noGrp="1"/>
          </p:cNvSpPr>
          <p:nvPr>
            <p:ph type="sldNum" sz="quarter" idx="10"/>
          </p:nvPr>
        </p:nvSpPr>
        <p:spPr/>
        <p:txBody>
          <a:bodyPr/>
          <a:lstStyle/>
          <a:p>
            <a:fld id="{1BDBE4D5-1906-465B-8652-0128494D8407}" type="slidenum">
              <a:rPr lang="en-US" smtClean="0"/>
              <a:pPr/>
              <a:t>9</a:t>
            </a:fld>
            <a:endParaRPr lang="en-US" dirty="0"/>
          </a:p>
        </p:txBody>
      </p:sp>
      <p:sp>
        <p:nvSpPr>
          <p:cNvPr id="8" name="Título 3">
            <a:extLst>
              <a:ext uri="{FF2B5EF4-FFF2-40B4-BE49-F238E27FC236}">
                <a16:creationId xmlns:a16="http://schemas.microsoft.com/office/drawing/2014/main" xmlns="" id="{FABD55F9-D7E6-4867-9C45-71DA734D1D75}"/>
              </a:ext>
            </a:extLst>
          </p:cNvPr>
          <p:cNvSpPr>
            <a:spLocks noGrp="1"/>
          </p:cNvSpPr>
          <p:nvPr>
            <p:ph type="title"/>
          </p:nvPr>
        </p:nvSpPr>
        <p:spPr>
          <a:xfrm>
            <a:off x="0" y="141288"/>
            <a:ext cx="10607675" cy="587375"/>
          </a:xfrm>
        </p:spPr>
        <p:txBody>
          <a:bodyPr/>
          <a:lstStyle/>
          <a:p>
            <a:r>
              <a:rPr lang="pt-PT" dirty="0" err="1">
                <a:latin typeface="Arial"/>
                <a:cs typeface="Arial"/>
              </a:rPr>
              <a:t>Component</a:t>
            </a:r>
            <a:r>
              <a:rPr lang="pt-PT" dirty="0">
                <a:latin typeface="Arial"/>
                <a:cs typeface="Arial"/>
              </a:rPr>
              <a:t> AI </a:t>
            </a:r>
            <a:r>
              <a:rPr lang="pt-PT" dirty="0" err="1">
                <a:latin typeface="Arial"/>
                <a:cs typeface="Arial"/>
              </a:rPr>
              <a:t>Analytics</a:t>
            </a:r>
            <a:r>
              <a:rPr lang="pt-PT" dirty="0">
                <a:latin typeface="Arial"/>
                <a:cs typeface="Arial"/>
              </a:rPr>
              <a:t> </a:t>
            </a:r>
            <a:r>
              <a:rPr lang="pt-PT" dirty="0" err="1">
                <a:latin typeface="Arial"/>
                <a:cs typeface="Arial"/>
              </a:rPr>
              <a:t>Runtime</a:t>
            </a:r>
            <a:endParaRPr lang="pt-PT" dirty="0" err="1"/>
          </a:p>
        </p:txBody>
      </p:sp>
      <p:pic>
        <p:nvPicPr>
          <p:cNvPr id="5" name="Рисунок 4" descr="orchestration.png"/>
          <p:cNvPicPr>
            <a:picLocks noChangeAspect="1"/>
          </p:cNvPicPr>
          <p:nvPr/>
        </p:nvPicPr>
        <p:blipFill>
          <a:blip r:embed="rId4" cstate="print"/>
          <a:stretch>
            <a:fillRect/>
          </a:stretch>
        </p:blipFill>
        <p:spPr>
          <a:xfrm>
            <a:off x="903179" y="1435100"/>
            <a:ext cx="10397259" cy="4991100"/>
          </a:xfrm>
          <a:prstGeom prst="rect">
            <a:avLst/>
          </a:prstGeom>
        </p:spPr>
      </p:pic>
    </p:spTree>
    <p:custDataLst>
      <p:tags r:id="rId1"/>
    </p:custDataLst>
    <p:extLst>
      <p:ext uri="{BB962C8B-B14F-4D97-AF65-F5344CB8AC3E}">
        <p14:creationId xmlns:p14="http://schemas.microsoft.com/office/powerpoint/2010/main" xmlns="" val="2880583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Office Theme">
  <a:themeElements>
    <a:clrScheme name="vf-OS">
      <a:dk1>
        <a:srgbClr val="262626"/>
      </a:dk1>
      <a:lt1>
        <a:srgbClr val="FFFFFF"/>
      </a:lt1>
      <a:dk2>
        <a:srgbClr val="44546A"/>
      </a:dk2>
      <a:lt2>
        <a:srgbClr val="FFFFFF"/>
      </a:lt2>
      <a:accent1>
        <a:srgbClr val="4472C4"/>
      </a:accent1>
      <a:accent2>
        <a:srgbClr val="954F72"/>
      </a:accent2>
      <a:accent3>
        <a:srgbClr val="8EAADB"/>
      </a:accent3>
      <a:accent4>
        <a:srgbClr val="C490AA"/>
      </a:accent4>
      <a:accent5>
        <a:srgbClr val="757070"/>
      </a:accent5>
      <a:accent6>
        <a:srgbClr val="757070"/>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63202</TotalTime>
  <Words>3320</Words>
  <Application>Microsoft Office PowerPoint</Application>
  <PresentationFormat>Произвольный</PresentationFormat>
  <Paragraphs>220</Paragraphs>
  <Slides>21</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4_Office Theme</vt:lpstr>
      <vt:lpstr>How to implement and use individual zComponents</vt:lpstr>
      <vt:lpstr>Content</vt:lpstr>
      <vt:lpstr>General Objectives and Target Audience</vt:lpstr>
      <vt:lpstr>Architecture Overview </vt:lpstr>
      <vt:lpstr>Types of zComponents</vt:lpstr>
      <vt:lpstr>Слайд 6</vt:lpstr>
      <vt:lpstr>Requirements to use zComponents</vt:lpstr>
      <vt:lpstr>Requirements to use zComponents</vt:lpstr>
      <vt:lpstr>Component AI Analytics Runtime</vt:lpstr>
      <vt:lpstr>Слайд 10</vt:lpstr>
      <vt:lpstr>Installation of zComponents</vt:lpstr>
      <vt:lpstr>How to Use zComponents</vt:lpstr>
      <vt:lpstr>Слайд 13</vt:lpstr>
      <vt:lpstr>Register a new data source (device)</vt:lpstr>
      <vt:lpstr>Register a new data source (device)</vt:lpstr>
      <vt:lpstr>View and manage data sources</vt:lpstr>
      <vt:lpstr>View and manage data sources</vt:lpstr>
      <vt:lpstr>Service monitoring</vt:lpstr>
      <vt:lpstr>Слайд 19</vt:lpstr>
      <vt:lpstr>Conclusions</vt:lpstr>
      <vt:lpstr>Thank You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ZDMP – WP12: ZDMP Ecosystem Outreach and Cascading Call Management</dc:title>
  <dc:creator>Nic Fair</dc:creator>
  <cp:lastModifiedBy>Me</cp:lastModifiedBy>
  <cp:revision>1489</cp:revision>
  <dcterms:created xsi:type="dcterms:W3CDTF">2019-12-19T16:12:32Z</dcterms:created>
  <dcterms:modified xsi:type="dcterms:W3CDTF">2021-09-27T14:10:53Z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232F5B7F-8F9A-421B-84AC-46FBDC487382</vt:lpwstr>
  </property>
  <property fmtid="{D5CDD505-2E9C-101B-9397-08002B2CF9AE}" pid="3" name="ArticulatePath">
    <vt:lpwstr>Guidance for reviewers_v1</vt:lpwstr>
  </property>
</Properties>
</file>