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8" r:id="rId3"/>
    <p:sldMasterId id="2147483726" r:id="rId4"/>
  </p:sldMasterIdLst>
  <p:notesMasterIdLst>
    <p:notesMasterId r:id="rId40"/>
  </p:notesMasterIdLst>
  <p:sldIdLst>
    <p:sldId id="259" r:id="rId5"/>
    <p:sldId id="1419" r:id="rId6"/>
    <p:sldId id="1450" r:id="rId7"/>
    <p:sldId id="1453" r:id="rId8"/>
    <p:sldId id="346" r:id="rId9"/>
    <p:sldId id="367" r:id="rId10"/>
    <p:sldId id="1421" r:id="rId11"/>
    <p:sldId id="1451" r:id="rId12"/>
    <p:sldId id="1422" r:id="rId13"/>
    <p:sldId id="1423" r:id="rId14"/>
    <p:sldId id="1454" r:id="rId15"/>
    <p:sldId id="1424" r:id="rId16"/>
    <p:sldId id="352" r:id="rId17"/>
    <p:sldId id="374" r:id="rId18"/>
    <p:sldId id="1426" r:id="rId19"/>
    <p:sldId id="1427" r:id="rId20"/>
    <p:sldId id="1396" r:id="rId21"/>
    <p:sldId id="1430" r:id="rId22"/>
    <p:sldId id="1431" r:id="rId23"/>
    <p:sldId id="1432" r:id="rId24"/>
    <p:sldId id="1428" r:id="rId25"/>
    <p:sldId id="1433" r:id="rId26"/>
    <p:sldId id="1434" r:id="rId27"/>
    <p:sldId id="1442" r:id="rId28"/>
    <p:sldId id="1445" r:id="rId29"/>
    <p:sldId id="1443" r:id="rId30"/>
    <p:sldId id="1439" r:id="rId31"/>
    <p:sldId id="1452" r:id="rId32"/>
    <p:sldId id="1436" r:id="rId33"/>
    <p:sldId id="1437" r:id="rId34"/>
    <p:sldId id="1441" r:id="rId35"/>
    <p:sldId id="1438" r:id="rId36"/>
    <p:sldId id="386" r:id="rId37"/>
    <p:sldId id="387" r:id="rId38"/>
    <p:sldId id="1455"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89AD66-BCFA-4CBB-B92F-B58299094DF9}">
          <p14:sldIdLst>
            <p14:sldId id="259"/>
            <p14:sldId id="1419"/>
            <p14:sldId id="1450"/>
            <p14:sldId id="1453"/>
            <p14:sldId id="346"/>
            <p14:sldId id="367"/>
            <p14:sldId id="1421"/>
            <p14:sldId id="1451"/>
            <p14:sldId id="1422"/>
            <p14:sldId id="1423"/>
            <p14:sldId id="1454"/>
            <p14:sldId id="1424"/>
            <p14:sldId id="352"/>
            <p14:sldId id="374"/>
            <p14:sldId id="1426"/>
            <p14:sldId id="1427"/>
            <p14:sldId id="1396"/>
            <p14:sldId id="1430"/>
            <p14:sldId id="1431"/>
            <p14:sldId id="1432"/>
            <p14:sldId id="1428"/>
            <p14:sldId id="1433"/>
            <p14:sldId id="1434"/>
            <p14:sldId id="1442"/>
            <p14:sldId id="1445"/>
            <p14:sldId id="1443"/>
            <p14:sldId id="1439"/>
            <p14:sldId id="1452"/>
            <p14:sldId id="1436"/>
            <p14:sldId id="1437"/>
            <p14:sldId id="1441"/>
            <p14:sldId id="1438"/>
            <p14:sldId id="386"/>
            <p14:sldId id="387"/>
            <p14:sldId id="145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712C1C-3CC0-4AA1-A023-33203C3D9255}" name="Stuart Campbell" initials="SC" userId="7975ed6fd45495b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 Fair" initials="NF" lastIdx="2" clrIdx="0">
    <p:extLst>
      <p:ext uri="{19B8F6BF-5375-455C-9EA6-DF929625EA0E}">
        <p15:presenceInfo xmlns:p15="http://schemas.microsoft.com/office/powerpoint/2012/main" userId="S-1-5-21-93268019-1332177531-9526287-9645" providerId="AD"/>
      </p:ext>
    </p:extLst>
  </p:cmAuthor>
  <p:cmAuthor id="2" name="Anabela Pronto" initials="AP" lastIdx="1" clrIdx="1">
    <p:extLst>
      <p:ext uri="{19B8F6BF-5375-455C-9EA6-DF929625EA0E}">
        <p15:presenceInfo xmlns:p15="http://schemas.microsoft.com/office/powerpoint/2012/main" userId="a204ffa6973f4c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3A"/>
    <a:srgbClr val="CBBDC9"/>
    <a:srgbClr val="FFCC00"/>
    <a:srgbClr val="FF3300"/>
    <a:srgbClr val="FF9900"/>
    <a:srgbClr val="FF9966"/>
    <a:srgbClr val="FF9999"/>
    <a:srgbClr val="B61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D28F8-FEF8-466F-8AB4-04541E13BB29}" v="1" dt="2021-09-27T17:05:09.725"/>
  </p1510:revLst>
</p1510:revInfo>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65" autoAdjust="0"/>
  </p:normalViewPr>
  <p:slideViewPr>
    <p:cSldViewPr snapToGrid="0">
      <p:cViewPr varScale="1">
        <p:scale>
          <a:sx n="52" d="100"/>
          <a:sy n="52" d="100"/>
        </p:scale>
        <p:origin x="-130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 Artem" userId="c5d5ecf73bab504f" providerId="Windows Live" clId="Web-{A3FD28F8-FEF8-466F-8AB4-04541E13BB29}"/>
    <pc:docChg chg="">
      <pc:chgData name="Artem Artem" userId="c5d5ecf73bab504f" providerId="Windows Live" clId="Web-{A3FD28F8-FEF8-466F-8AB4-04541E13BB29}" dt="2021-09-27T17:05:09.725" v="0"/>
      <pc:docMkLst>
        <pc:docMk/>
      </pc:docMkLst>
      <pc:sldChg chg="delCm">
        <pc:chgData name="Artem Artem" userId="c5d5ecf73bab504f" providerId="Windows Live" clId="Web-{A3FD28F8-FEF8-466F-8AB4-04541E13BB29}" dt="2021-09-27T17:05:09.725" v="0"/>
        <pc:sldMkLst>
          <pc:docMk/>
          <pc:sldMk cId="714803104"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AB05-8786-44C1-BEA1-B731D5698020}" type="datetimeFigureOut">
              <a:rPr lang="en-GB" smtClean="0"/>
              <a:pPr/>
              <a:t>27/09/2021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231AD-335B-404E-8185-D89357637BC2}" type="slidenum">
              <a:rPr lang="en-GB" smtClean="0"/>
              <a:pPr/>
              <a:t>‹#›</a:t>
            </a:fld>
            <a:endParaRPr lang="en-GB"/>
          </a:p>
        </p:txBody>
      </p:sp>
    </p:spTree>
    <p:extLst>
      <p:ext uri="{BB962C8B-B14F-4D97-AF65-F5344CB8AC3E}">
        <p14:creationId xmlns:p14="http://schemas.microsoft.com/office/powerpoint/2010/main" val="251310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“ZDMP – Open Call Guidance” module! …</a:t>
            </a:r>
          </a:p>
          <a:p>
            <a:endParaRPr lang="pt-PT"/>
          </a:p>
        </p:txBody>
      </p:sp>
      <p:sp>
        <p:nvSpPr>
          <p:cNvPr id="4" name="Slide Number Placeholder 3"/>
          <p:cNvSpPr>
            <a:spLocks noGrp="1"/>
          </p:cNvSpPr>
          <p:nvPr>
            <p:ph type="sldNum" sz="quarter" idx="5"/>
          </p:nvPr>
        </p:nvSpPr>
        <p:spPr/>
        <p:txBody>
          <a:bodyPr/>
          <a:lstStyle/>
          <a:p>
            <a:fld id="{7F5231AD-335B-404E-8185-D89357637BC2}" type="slidenum">
              <a:rPr lang="en-GB" smtClean="0"/>
              <a:pPr/>
              <a:t>1</a:t>
            </a:fld>
            <a:endParaRPr lang="en-GB"/>
          </a:p>
        </p:txBody>
      </p:sp>
    </p:spTree>
    <p:extLst>
      <p:ext uri="{BB962C8B-B14F-4D97-AF65-F5344CB8AC3E}">
        <p14:creationId xmlns:p14="http://schemas.microsoft.com/office/powerpoint/2010/main" val="388216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90170" algn="just" fontAlgn="base">
              <a:lnSpc>
                <a:spcPct val="90000"/>
              </a:lnSpc>
              <a:spcAft>
                <a:spcPts val="800"/>
              </a:spcAft>
            </a:pPr>
            <a:r>
              <a:rPr lang="en-US" sz="1200" dirty="0">
                <a:effectLst/>
                <a:latin typeface="Arial" panose="020B0604020202020204" pitchFamily="34" charset="0"/>
                <a:ea typeface="Cambria" panose="02040503050406030204" pitchFamily="18" charset="0"/>
                <a:cs typeface="Times New Roman" panose="02020603050405020304" pitchFamily="18" charset="0"/>
              </a:rPr>
              <a:t>A ZDMP(software)  component has the same definition as with the common pseudo definition of a software component; </a:t>
            </a:r>
            <a:r>
              <a:rPr lang="en-US" sz="1200" dirty="0" err="1">
                <a:effectLst/>
                <a:latin typeface="Arial" panose="020B0604020202020204" pitchFamily="34" charset="0"/>
                <a:ea typeface="Cambria" panose="02040503050406030204" pitchFamily="18" charset="0"/>
                <a:cs typeface="Times New Roman" panose="02020603050405020304" pitchFamily="18" charset="0"/>
              </a:rPr>
              <a:t>ie</a:t>
            </a:r>
            <a:r>
              <a:rPr lang="en-US" sz="1200" dirty="0">
                <a:effectLst/>
                <a:latin typeface="Arial" panose="020B0604020202020204" pitchFamily="34" charset="0"/>
                <a:ea typeface="Cambria" panose="02040503050406030204" pitchFamily="18" charset="0"/>
                <a:cs typeface="Times New Roman" panose="02020603050405020304" pitchFamily="18" charset="0"/>
              </a:rPr>
              <a:t> a software package, a web service, a web resource, or a module that encapsulates a set of related functions or data.  The component may run </a:t>
            </a:r>
            <a:r>
              <a:rPr lang="en-US" sz="1200" dirty="0" err="1">
                <a:effectLst/>
                <a:latin typeface="Arial" panose="020B0604020202020204" pitchFamily="34" charset="0"/>
                <a:ea typeface="Cambria" panose="02040503050406030204" pitchFamily="18" charset="0"/>
                <a:cs typeface="Times New Roman" panose="02020603050405020304" pitchFamily="18" charset="0"/>
              </a:rPr>
              <a:t>onPremise</a:t>
            </a:r>
            <a:r>
              <a:rPr lang="en-US" sz="1200" dirty="0">
                <a:effectLst/>
                <a:latin typeface="Arial" panose="020B0604020202020204" pitchFamily="34" charset="0"/>
                <a:ea typeface="Cambria" panose="02040503050406030204" pitchFamily="18" charset="0"/>
                <a:cs typeface="Times New Roman" panose="02020603050405020304" pitchFamily="18" charset="0"/>
              </a:rPr>
              <a:t>, </a:t>
            </a:r>
            <a:r>
              <a:rPr lang="en-US" sz="1200" dirty="0" err="1">
                <a:effectLst/>
                <a:latin typeface="Arial" panose="020B0604020202020204" pitchFamily="34" charset="0"/>
                <a:ea typeface="Cambria" panose="02040503050406030204" pitchFamily="18" charset="0"/>
                <a:cs typeface="Times New Roman" panose="02020603050405020304" pitchFamily="18" charset="0"/>
              </a:rPr>
              <a:t>InCloud</a:t>
            </a:r>
            <a:r>
              <a:rPr lang="en-US" sz="1200" dirty="0">
                <a:effectLst/>
                <a:latin typeface="Arial" panose="020B0604020202020204" pitchFamily="34" charset="0"/>
                <a:ea typeface="Cambria" panose="02040503050406030204" pitchFamily="18" charset="0"/>
                <a:cs typeface="Times New Roman" panose="02020603050405020304" pitchFamily="18" charset="0"/>
              </a:rPr>
              <a:t>, or most beneficially both. All primary generic features that ZDMP supports are placed into separate components so that all of the data and functions inside each component are semantically related (just as with the contents of classes). The components enable re-usability such that programmers can design and implement software, both </a:t>
            </a:r>
            <a:r>
              <a:rPr lang="en-US" sz="1200" dirty="0" err="1">
                <a:effectLst/>
                <a:latin typeface="Arial" panose="020B0604020202020204" pitchFamily="34" charset="0"/>
                <a:ea typeface="Cambria" panose="02040503050406030204" pitchFamily="18" charset="0"/>
                <a:cs typeface="Times New Roman" panose="02020603050405020304" pitchFamily="18" charset="0"/>
              </a:rPr>
              <a:t>zApps</a:t>
            </a:r>
            <a:r>
              <a:rPr lang="en-US" sz="1200" dirty="0">
                <a:effectLst/>
                <a:latin typeface="Arial" panose="020B0604020202020204" pitchFamily="34" charset="0"/>
                <a:ea typeface="Cambria" panose="02040503050406030204" pitchFamily="18" charset="0"/>
                <a:cs typeface="Times New Roman" panose="02020603050405020304" pitchFamily="18" charset="0"/>
              </a:rPr>
              <a:t> and further components, in such a way that many different programs can reuse them The components are thus modular and are linked together via their APIs primarily through a (ZDMP) message bus but direct API-API connectivity is possible. (zero), one or many of these components can be primarily used to build ZDMP Applications or secondarily further ZDMP components. Given the components are tuned to the ZDMP environment component substitutability is not a primary feature for building </a:t>
            </a:r>
            <a:r>
              <a:rPr lang="en-US" sz="1200" dirty="0" err="1">
                <a:effectLst/>
                <a:latin typeface="Arial" panose="020B0604020202020204" pitchFamily="34" charset="0"/>
                <a:ea typeface="Cambria" panose="02040503050406030204" pitchFamily="18" charset="0"/>
                <a:cs typeface="Times New Roman" panose="02020603050405020304" pitchFamily="18" charset="0"/>
              </a:rPr>
              <a:t>zApps</a:t>
            </a:r>
            <a:r>
              <a:rPr lang="en-US" sz="1200" dirty="0">
                <a:effectLst/>
                <a:latin typeface="Arial" panose="020B0604020202020204" pitchFamily="34" charset="0"/>
                <a:ea typeface="Cambria" panose="02040503050406030204" pitchFamily="18" charset="0"/>
                <a:cs typeface="Times New Roman" panose="02020603050405020304" pitchFamily="18" charset="0"/>
              </a:rPr>
              <a:t>/Components however from system perspective the ZDMP are substitutable by, for example, new versions of the same ZDMP components within </a:t>
            </a:r>
            <a:r>
              <a:rPr lang="en-US" sz="1200" dirty="0" err="1">
                <a:effectLst/>
                <a:latin typeface="Arial" panose="020B0604020202020204" pitchFamily="34" charset="0"/>
                <a:ea typeface="Cambria" panose="02040503050406030204" pitchFamily="18" charset="0"/>
                <a:cs typeface="Times New Roman" panose="02020603050405020304" pitchFamily="18" charset="0"/>
              </a:rPr>
              <a:t>zApps</a:t>
            </a:r>
            <a:r>
              <a:rPr lang="en-US" sz="1200" dirty="0">
                <a:effectLst/>
                <a:latin typeface="Arial" panose="020B0604020202020204" pitchFamily="34" charset="0"/>
                <a:ea typeface="Cambria" panose="02040503050406030204" pitchFamily="18" charset="0"/>
                <a:cs typeface="Times New Roman" panose="02020603050405020304" pitchFamily="18" charset="0"/>
              </a:rPr>
              <a:t>. ZDMP components are </a:t>
            </a:r>
            <a:r>
              <a:rPr lang="en-US" sz="1200" dirty="0" err="1">
                <a:effectLst/>
                <a:latin typeface="Arial" panose="020B0604020202020204" pitchFamily="34" charset="0"/>
                <a:ea typeface="Cambria" panose="02040503050406030204" pitchFamily="18" charset="0"/>
                <a:cs typeface="Times New Roman" panose="02020603050405020304" pitchFamily="18" charset="0"/>
              </a:rPr>
              <a:t>utilised</a:t>
            </a:r>
            <a:r>
              <a:rPr lang="en-US" sz="1200" dirty="0">
                <a:effectLst/>
                <a:latin typeface="Arial" panose="020B0604020202020204" pitchFamily="34" charset="0"/>
                <a:ea typeface="Cambria" panose="02040503050406030204" pitchFamily="18" charset="0"/>
                <a:cs typeface="Times New Roman" panose="02020603050405020304" pitchFamily="18" charset="0"/>
              </a:rPr>
              <a:t> by developers and not users. Whilst the ZDMP project provides an initial set of valuable components this set will be improved over time dependent on demand. To enable the functionality components will include code and the non-inclusive combination of frontends (admin / user), backends, databases, </a:t>
            </a:r>
            <a:r>
              <a:rPr lang="en-US" sz="1200" dirty="0" err="1">
                <a:effectLst/>
                <a:latin typeface="Arial" panose="020B0604020202020204" pitchFamily="34" charset="0"/>
                <a:ea typeface="Cambria" panose="02040503050406030204" pitchFamily="18" charset="0"/>
                <a:cs typeface="Times New Roman" panose="02020603050405020304" pitchFamily="18" charset="0"/>
              </a:rPr>
              <a:t>etc</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04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90170" algn="just" fontAlgn="base">
              <a:lnSpc>
                <a:spcPct val="90000"/>
              </a:lnSpc>
              <a:spcAft>
                <a:spcPts val="800"/>
              </a:spcAft>
            </a:pPr>
            <a:r>
              <a:rPr lang="en-GB" sz="1200">
                <a:effectLst/>
                <a:latin typeface="Arial" panose="020B0604020202020204" pitchFamily="34" charset="0"/>
                <a:ea typeface="Cambria" panose="02040503050406030204" pitchFamily="18" charset="0"/>
                <a:cs typeface="Times New Roman" panose="02020603050405020304" pitchFamily="18" charset="0"/>
              </a:rPr>
              <a:t>ZDMP is that platform and is thus a suite of components that deploys and enables the ecosystem:</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90000"/>
              </a:lnSpc>
              <a:spcAft>
                <a:spcPts val="800"/>
              </a:spcAft>
              <a:buSzPts val="1000"/>
              <a:buFont typeface="Symbol" panose="05050102010706020507" pitchFamily="18" charset="2"/>
              <a:buChar char=""/>
              <a:tabLst>
                <a:tab pos="457200" algn="l"/>
              </a:tabLst>
            </a:pPr>
            <a:r>
              <a:rPr lang="en-GB" sz="1200">
                <a:effectLst/>
                <a:latin typeface="Arial" panose="020B0604020202020204" pitchFamily="34" charset="0"/>
                <a:ea typeface="Cambria" panose="02040503050406030204" pitchFamily="18" charset="0"/>
                <a:cs typeface="Times New Roman" panose="02020603050405020304" pitchFamily="18" charset="0"/>
              </a:rPr>
              <a:t>To build applications that monitor, manage, and control connected devices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90000"/>
              </a:lnSpc>
              <a:spcAft>
                <a:spcPts val="800"/>
              </a:spcAft>
              <a:buSzPts val="1000"/>
              <a:buFont typeface="Symbol" panose="05050102010706020507" pitchFamily="18" charset="2"/>
              <a:buChar char=""/>
              <a:tabLst>
                <a:tab pos="457200" algn="l"/>
              </a:tabLst>
            </a:pPr>
            <a:r>
              <a:rPr lang="en-GB" sz="1200">
                <a:effectLst/>
                <a:latin typeface="Arial" panose="020B0604020202020204" pitchFamily="34" charset="0"/>
                <a:ea typeface="Cambria" panose="02040503050406030204" pitchFamily="18" charset="0"/>
                <a:cs typeface="Times New Roman" panose="02020603050405020304" pitchFamily="18" charset="0"/>
              </a:rPr>
              <a:t>To collect and analyse data from connected devices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90000"/>
              </a:lnSpc>
              <a:spcAft>
                <a:spcPts val="800"/>
              </a:spcAft>
              <a:buSzPts val="1000"/>
              <a:buFont typeface="Symbol" panose="05050102010706020507" pitchFamily="18" charset="2"/>
              <a:buChar char=""/>
              <a:tabLst>
                <a:tab pos="457200" algn="l"/>
              </a:tabLst>
            </a:pPr>
            <a:r>
              <a:rPr lang="en-GB" sz="1200">
                <a:effectLst/>
                <a:latin typeface="Arial" panose="020B0604020202020204" pitchFamily="34" charset="0"/>
                <a:ea typeface="Cambria" panose="02040503050406030204" pitchFamily="18" charset="0"/>
                <a:cs typeface="Times New Roman" panose="02020603050405020304" pitchFamily="18" charset="0"/>
              </a:rPr>
              <a:t>To enable secure connectivity and privacy between devices and throughout the platform</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90000"/>
              </a:lnSpc>
              <a:spcAft>
                <a:spcPts val="800"/>
              </a:spcAft>
              <a:buSzPts val="1000"/>
              <a:buFont typeface="Symbol" panose="05050102010706020507" pitchFamily="18" charset="2"/>
              <a:buChar char=""/>
              <a:tabLst>
                <a:tab pos="457200" algn="l"/>
              </a:tabLst>
            </a:pPr>
            <a:r>
              <a:rPr lang="en-GB" sz="1200">
                <a:effectLst/>
                <a:latin typeface="Arial" panose="020B0604020202020204" pitchFamily="34" charset="0"/>
                <a:ea typeface="Cambria" panose="02040503050406030204" pitchFamily="18" charset="0"/>
                <a:cs typeface="Times New Roman" panose="02020603050405020304" pitchFamily="18" charset="0"/>
              </a:rPr>
              <a:t>To manage interconnectivity from device/sensors, to machines, to factories, to partners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90000"/>
              </a:lnSpc>
              <a:spcAft>
                <a:spcPts val="800"/>
              </a:spcAft>
              <a:buSzPts val="1000"/>
              <a:buFont typeface="Symbol" panose="05050102010706020507" pitchFamily="18" charset="2"/>
              <a:buChar char=""/>
              <a:tabLst>
                <a:tab pos="457200" algn="l"/>
              </a:tabLst>
            </a:pPr>
            <a:r>
              <a:rPr lang="en-GB" sz="1200">
                <a:effectLst/>
                <a:latin typeface="Arial" panose="020B0604020202020204" pitchFamily="34" charset="0"/>
                <a:ea typeface="Cambria" panose="02040503050406030204" pitchFamily="18" charset="0"/>
                <a:cs typeface="Times New Roman" panose="02020603050405020304" pitchFamily="18" charset="0"/>
              </a:rPr>
              <a:t>To offer core API services to facilitate use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90000"/>
              </a:lnSpc>
              <a:spcAft>
                <a:spcPts val="800"/>
              </a:spcAft>
              <a:buSzPts val="1000"/>
              <a:buFont typeface="Symbol" panose="05050102010706020507" pitchFamily="18" charset="2"/>
              <a:buChar char=""/>
              <a:tabLst>
                <a:tab pos="457200" algn="l"/>
              </a:tabLst>
            </a:pPr>
            <a:r>
              <a:rPr lang="en-GB" sz="1200">
                <a:effectLst/>
                <a:latin typeface="Arial" panose="020B0604020202020204" pitchFamily="34" charset="0"/>
                <a:ea typeface="Cambria" panose="02040503050406030204" pitchFamily="18" charset="0"/>
                <a:cs typeface="Times New Roman" panose="02020603050405020304" pitchFamily="18" charset="0"/>
              </a:rPr>
              <a:t>To allow integration with 3rd party systems/services and provide interoperability with other platforms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90000"/>
              </a:lnSpc>
              <a:spcAft>
                <a:spcPts val="600"/>
              </a:spcAft>
              <a:buSzPts val="1000"/>
              <a:buFont typeface="Symbol" panose="05050102010706020507" pitchFamily="18" charset="2"/>
              <a:buChar char=""/>
              <a:tabLst>
                <a:tab pos="457200" algn="l"/>
              </a:tabLst>
            </a:pPr>
            <a:r>
              <a:rPr lang="en-GB" sz="1200">
                <a:effectLst/>
                <a:latin typeface="Arial" panose="020B0604020202020204" pitchFamily="34" charset="0"/>
                <a:ea typeface="Cambria" panose="02040503050406030204" pitchFamily="18" charset="0"/>
                <a:cs typeface="Times New Roman" panose="02020603050405020304" pitchFamily="18" charset="0"/>
              </a:rPr>
              <a:t>To automate and provide services for the intelligent zero-defects ecosystem of the platform</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p>
            <a:endParaRPr lang="es-ES"/>
          </a:p>
        </p:txBody>
      </p:sp>
      <p:sp>
        <p:nvSpPr>
          <p:cNvPr id="4" name="Marcador de número de diapositiva 3"/>
          <p:cNvSpPr>
            <a:spLocks noGrp="1"/>
          </p:cNvSpPr>
          <p:nvPr>
            <p:ph type="sldNum" sz="quarter" idx="5"/>
          </p:nvPr>
        </p:nvSpPr>
        <p:spPr/>
        <p:txBody>
          <a:bodyPr/>
          <a:lstStyle/>
          <a:p>
            <a:fld id="{7F5231AD-335B-404E-8185-D89357637BC2}" type="slidenum">
              <a:rPr lang="en-GB" smtClean="0"/>
              <a:pPr/>
              <a:t>12</a:t>
            </a:fld>
            <a:endParaRPr lang="en-GB"/>
          </a:p>
        </p:txBody>
      </p:sp>
    </p:spTree>
    <p:extLst>
      <p:ext uri="{BB962C8B-B14F-4D97-AF65-F5344CB8AC3E}">
        <p14:creationId xmlns:p14="http://schemas.microsoft.com/office/powerpoint/2010/main" val="357570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zApps are end user solutions, running on factory servers, desktop or mobile clients, </a:t>
            </a:r>
            <a:r>
              <a:rPr lang="en-US" err="1"/>
              <a:t>InCloud</a:t>
            </a:r>
            <a:r>
              <a:rPr lang="en-US"/>
              <a:t> and/or </a:t>
            </a:r>
            <a:r>
              <a:rPr lang="en-US" err="1"/>
              <a:t>OnPremise</a:t>
            </a:r>
            <a:r>
              <a:rPr lang="en-US"/>
              <a:t> and connected to / dependent on / including  0..n ZDMP components as well as other code.  Most usually zApps will include at least one ZDMP Component.  Despite the name ‘Apps’ this is not intended to infer only ‘mobile-like’ applications and most likely in factory settings zApps will not be mobile orientated by maybe – tablet, smart phone etc. Within the context of ZDMP each </a:t>
            </a:r>
            <a:r>
              <a:rPr lang="en-US" err="1"/>
              <a:t>zApp</a:t>
            </a:r>
            <a:r>
              <a:rPr lang="en-US"/>
              <a:t> will naturally enable to at least some extent improvement/monitoring/… of product, process or other quality aspects. zApps can be vertically or horizontally orientated (</a:t>
            </a:r>
            <a:r>
              <a:rPr lang="en-US" err="1"/>
              <a:t>ie</a:t>
            </a:r>
            <a:r>
              <a:rPr lang="en-US"/>
              <a:t> general purposes in a zero-defect context) or vertically orientated (</a:t>
            </a:r>
            <a:r>
              <a:rPr lang="en-US" err="1"/>
              <a:t>ie</a:t>
            </a:r>
            <a:r>
              <a:rPr lang="en-US"/>
              <a:t> designed for a specific domain or business). To enable the functionality components will include code and frontends (admin / user) although not compulsory, backends, databases, </a:t>
            </a:r>
            <a:r>
              <a:rPr lang="en-US" err="1"/>
              <a:t>etc</a:t>
            </a:r>
            <a:r>
              <a:rPr lang="en-US"/>
              <a:t> although most likely there will be</a:t>
            </a:r>
            <a:r>
              <a:rPr lang="pt-PT"/>
              <a:t>ing activities are addressed in this slide …</a:t>
            </a:r>
          </a:p>
        </p:txBody>
      </p:sp>
      <p:sp>
        <p:nvSpPr>
          <p:cNvPr id="4" name="Slide Number Placeholder 3"/>
          <p:cNvSpPr>
            <a:spLocks noGrp="1"/>
          </p:cNvSpPr>
          <p:nvPr>
            <p:ph type="sldNum" sz="quarter" idx="5"/>
          </p:nvPr>
        </p:nvSpPr>
        <p:spPr/>
        <p:txBody>
          <a:bodyPr/>
          <a:lstStyle/>
          <a:p>
            <a:fld id="{7F5231AD-335B-404E-8185-D89357637BC2}" type="slidenum">
              <a:rPr lang="en-GB" smtClean="0"/>
              <a:pPr/>
              <a:t>14</a:t>
            </a:fld>
            <a:endParaRPr lang="en-GB"/>
          </a:p>
        </p:txBody>
      </p:sp>
    </p:spTree>
    <p:extLst>
      <p:ext uri="{BB962C8B-B14F-4D97-AF65-F5344CB8AC3E}">
        <p14:creationId xmlns:p14="http://schemas.microsoft.com/office/powerpoint/2010/main" val="1593566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ZDMP Apps are composed using the projects SDK and different components. Broadly these receive (and present/actuate) information from sensors/APIs and then process the data. Influencing this are material and process flaws as well as errors which create defects. This data is processed through Process and Product Analytics Services which in turn feeds back to the Apps to complete the cycle reiterating until the system is </a:t>
            </a:r>
            <a:r>
              <a:rPr lang="en-US" err="1"/>
              <a:t>optimised</a:t>
            </a:r>
            <a:r>
              <a:rPr lang="en-US"/>
              <a:t> and Zero-Defect Product is achieved. ZDMP is that platform and is thus a suite of components that deploys and enables the ecosystem:</a:t>
            </a:r>
            <a:endParaRPr lang="pt-P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156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These</a:t>
            </a:r>
            <a:r>
              <a:rPr lang="es-ES" dirty="0"/>
              <a:t> </a:t>
            </a:r>
            <a:r>
              <a:rPr lang="es-ES" dirty="0" err="1"/>
              <a:t>aspects</a:t>
            </a:r>
            <a:r>
              <a:rPr lang="es-ES" dirty="0"/>
              <a:t> </a:t>
            </a:r>
            <a:r>
              <a:rPr lang="es-ES" dirty="0" err="1"/>
              <a:t>should</a:t>
            </a:r>
            <a:r>
              <a:rPr lang="es-ES" dirty="0"/>
              <a:t> be </a:t>
            </a:r>
            <a:r>
              <a:rPr lang="es-ES" dirty="0" err="1"/>
              <a:t>analyse</a:t>
            </a:r>
            <a:r>
              <a:rPr lang="es-ES" dirty="0"/>
              <a:t> </a:t>
            </a:r>
            <a:r>
              <a:rPr lang="es-ES" dirty="0" err="1"/>
              <a:t>to</a:t>
            </a:r>
            <a:r>
              <a:rPr lang="es-ES" dirty="0"/>
              <a:t> </a:t>
            </a:r>
            <a:r>
              <a:rPr lang="es-ES" dirty="0" err="1"/>
              <a:t>extract</a:t>
            </a:r>
            <a:r>
              <a:rPr lang="es-ES" dirty="0"/>
              <a:t> </a:t>
            </a:r>
            <a:r>
              <a:rPr lang="es-ES" dirty="0" err="1"/>
              <a:t>the</a:t>
            </a:r>
            <a:r>
              <a:rPr lang="es-ES" dirty="0"/>
              <a:t> </a:t>
            </a:r>
            <a:r>
              <a:rPr lang="es-ES" dirty="0" err="1"/>
              <a:t>value</a:t>
            </a:r>
            <a:r>
              <a:rPr lang="es-ES" dirty="0"/>
              <a:t> </a:t>
            </a:r>
            <a:r>
              <a:rPr lang="es-ES" dirty="0" err="1"/>
              <a:t>proposition</a:t>
            </a:r>
            <a:r>
              <a:rPr lang="es-ES" dirty="0"/>
              <a:t> </a:t>
            </a:r>
            <a:r>
              <a:rPr lang="es-ES" dirty="0" err="1"/>
              <a:t>of</a:t>
            </a:r>
            <a:r>
              <a:rPr lang="es-ES" dirty="0"/>
              <a:t> </a:t>
            </a:r>
            <a:r>
              <a:rPr lang="es-ES" dirty="0" err="1"/>
              <a:t>the</a:t>
            </a:r>
            <a:r>
              <a:rPr lang="es-ES" dirty="0"/>
              <a:t> </a:t>
            </a:r>
            <a:r>
              <a:rPr lang="es-ES" dirty="0" err="1"/>
              <a:t>subproject</a:t>
            </a:r>
            <a:r>
              <a:rPr lang="es-ES" dirty="0"/>
              <a:t> </a:t>
            </a:r>
            <a:r>
              <a:rPr lang="es-ES" dirty="0" err="1"/>
              <a:t>results</a:t>
            </a:r>
            <a:r>
              <a:rPr lang="es-ES" dirty="0"/>
              <a:t> as </a:t>
            </a:r>
            <a:r>
              <a:rPr lang="es-ES" dirty="0" err="1"/>
              <a:t>well</a:t>
            </a:r>
            <a:r>
              <a:rPr lang="es-ES" dirty="0"/>
              <a:t> as </a:t>
            </a:r>
            <a:r>
              <a:rPr lang="es-ES" dirty="0" err="1"/>
              <a:t>to</a:t>
            </a:r>
            <a:r>
              <a:rPr lang="es-ES" dirty="0"/>
              <a:t> define </a:t>
            </a:r>
            <a:r>
              <a:rPr lang="es-ES" dirty="0" err="1"/>
              <a:t>the</a:t>
            </a:r>
            <a:r>
              <a:rPr lang="es-ES" dirty="0"/>
              <a:t> </a:t>
            </a:r>
            <a:r>
              <a:rPr lang="es-ES" dirty="0" err="1"/>
              <a:t>exploitation</a:t>
            </a:r>
            <a:r>
              <a:rPr lang="es-ES" dirty="0"/>
              <a:t> plan  (</a:t>
            </a:r>
            <a:r>
              <a:rPr lang="es-ES" dirty="0" err="1"/>
              <a:t>mention</a:t>
            </a:r>
            <a:r>
              <a:rPr lang="es-ES" dirty="0"/>
              <a:t> </a:t>
            </a:r>
            <a:r>
              <a:rPr lang="es-ES" dirty="0" err="1"/>
              <a:t>all</a:t>
            </a:r>
            <a:r>
              <a:rPr lang="es-ES" dirty="0"/>
              <a:t> </a:t>
            </a:r>
            <a:r>
              <a:rPr lang="es-ES" dirty="0" err="1"/>
              <a:t>of</a:t>
            </a:r>
            <a:r>
              <a:rPr lang="es-ES" dirty="0"/>
              <a:t> </a:t>
            </a:r>
            <a:r>
              <a:rPr lang="es-ES" dirty="0" err="1"/>
              <a:t>them</a:t>
            </a:r>
            <a:r>
              <a:rPr lang="es-ES" dirty="0"/>
              <a:t>) </a:t>
            </a:r>
          </a:p>
        </p:txBody>
      </p:sp>
      <p:sp>
        <p:nvSpPr>
          <p:cNvPr id="4" name="Marcador de número de diapositiva 3"/>
          <p:cNvSpPr>
            <a:spLocks noGrp="1"/>
          </p:cNvSpPr>
          <p:nvPr>
            <p:ph type="sldNum" sz="quarter" idx="5"/>
          </p:nvPr>
        </p:nvSpPr>
        <p:spPr/>
        <p:txBody>
          <a:bodyPr/>
          <a:lstStyle/>
          <a:p>
            <a:fld id="{7F5231AD-335B-404E-8185-D89357637BC2}" type="slidenum">
              <a:rPr lang="en-GB" smtClean="0"/>
              <a:pPr/>
              <a:t>17</a:t>
            </a:fld>
            <a:endParaRPr lang="en-GB"/>
          </a:p>
        </p:txBody>
      </p:sp>
    </p:spTree>
    <p:extLst>
      <p:ext uri="{BB962C8B-B14F-4D97-AF65-F5344CB8AC3E}">
        <p14:creationId xmlns:p14="http://schemas.microsoft.com/office/powerpoint/2010/main" val="277983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Same narrative than in the previous slide</a:t>
            </a:r>
          </a:p>
        </p:txBody>
      </p:sp>
      <p:sp>
        <p:nvSpPr>
          <p:cNvPr id="4" name="Marcador de número de diapositiva 3"/>
          <p:cNvSpPr>
            <a:spLocks noGrp="1"/>
          </p:cNvSpPr>
          <p:nvPr>
            <p:ph type="sldNum" sz="quarter" idx="5"/>
          </p:nvPr>
        </p:nvSpPr>
        <p:spPr/>
        <p:txBody>
          <a:bodyPr/>
          <a:lstStyle/>
          <a:p>
            <a:fld id="{7F5231AD-335B-404E-8185-D89357637BC2}" type="slidenum">
              <a:rPr lang="en-GB" smtClean="0"/>
              <a:pPr/>
              <a:t>19</a:t>
            </a:fld>
            <a:endParaRPr lang="en-GB"/>
          </a:p>
        </p:txBody>
      </p:sp>
    </p:spTree>
    <p:extLst>
      <p:ext uri="{BB962C8B-B14F-4D97-AF65-F5344CB8AC3E}">
        <p14:creationId xmlns:p14="http://schemas.microsoft.com/office/powerpoint/2010/main" val="236796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lgn="just">
              <a:lnSpc>
                <a:spcPct val="115000"/>
              </a:lnSpc>
              <a:buFont typeface="Symbol" panose="05050102010706020507" pitchFamily="18" charset="2"/>
              <a:buChar char=""/>
            </a:pPr>
            <a:r>
              <a:rPr lang="en-GB" sz="1200">
                <a:effectLst/>
                <a:latin typeface="Arial" panose="020B0604020202020204" pitchFamily="34" charset="0"/>
                <a:ea typeface="Arial Unicode MS"/>
                <a:cs typeface="Times New Roman" panose="02020603050405020304" pitchFamily="18" charset="0"/>
              </a:rPr>
              <a:t>Sub-project winners will own the outputs of their Open Call activity (</a:t>
            </a:r>
            <a:r>
              <a:rPr lang="en-GB" sz="1200" err="1">
                <a:effectLst/>
                <a:latin typeface="Arial" panose="020B0604020202020204" pitchFamily="34" charset="0"/>
                <a:ea typeface="Arial Unicode MS"/>
                <a:cs typeface="Times New Roman" panose="02020603050405020304" pitchFamily="18" charset="0"/>
              </a:rPr>
              <a:t>eg</a:t>
            </a:r>
            <a:r>
              <a:rPr lang="en-GB" sz="1200">
                <a:effectLst/>
                <a:latin typeface="Arial" panose="020B0604020202020204" pitchFamily="34" charset="0"/>
                <a:ea typeface="Arial Unicode MS"/>
                <a:cs typeface="Times New Roman" panose="02020603050405020304" pitchFamily="18" charset="0"/>
              </a:rPr>
              <a:t> </a:t>
            </a:r>
            <a:r>
              <a:rPr lang="en-GB" sz="1200" err="1">
                <a:effectLst/>
                <a:latin typeface="Arial" panose="020B0604020202020204" pitchFamily="34" charset="0"/>
                <a:ea typeface="Arial Unicode MS"/>
                <a:cs typeface="Times New Roman" panose="02020603050405020304" pitchFamily="18" charset="0"/>
              </a:rPr>
              <a:t>zApps</a:t>
            </a:r>
            <a:r>
              <a:rPr lang="en-GB" sz="1200">
                <a:effectLst/>
                <a:latin typeface="Arial" panose="020B0604020202020204" pitchFamily="34" charset="0"/>
                <a:ea typeface="Arial Unicode MS"/>
                <a:cs typeface="Times New Roman" panose="02020603050405020304" pitchFamily="18" charset="0"/>
              </a:rPr>
              <a:t>, components, validation results, testing methodologies, and/or integrated services) and will be free to exploit them across their business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a:effectLst/>
                <a:latin typeface="Arial" panose="020B0604020202020204" pitchFamily="34" charset="0"/>
                <a:ea typeface="Arial Unicode MS"/>
                <a:cs typeface="Times New Roman" panose="02020603050405020304" pitchFamily="18" charset="0"/>
              </a:rPr>
              <a:t>Where relevant, sub-projects will host outputs on the ZDMP Marketplace free of charge, both for the third party and for the ZDMP project, for one year after the end of the project with any Marketplace sales generating revenue for the sub-project’s business and commission for the ZDMP Marketplace</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200">
                <a:effectLst/>
                <a:latin typeface="Arial" panose="020B0604020202020204" pitchFamily="34" charset="0"/>
                <a:ea typeface="Arial Unicode MS"/>
                <a:cs typeface="Times New Roman" panose="02020603050405020304" pitchFamily="18" charset="0"/>
              </a:rPr>
              <a:t>Applicable </a:t>
            </a:r>
            <a:r>
              <a:rPr lang="en-GB" sz="1200" err="1">
                <a:effectLst/>
                <a:latin typeface="Arial" panose="020B0604020202020204" pitchFamily="34" charset="0"/>
                <a:ea typeface="Arial Unicode MS"/>
                <a:cs typeface="Times New Roman" panose="02020603050405020304" pitchFamily="18" charset="0"/>
              </a:rPr>
              <a:t>subcall</a:t>
            </a:r>
            <a:r>
              <a:rPr lang="en-GB" sz="1200">
                <a:effectLst/>
                <a:latin typeface="Arial" panose="020B0604020202020204" pitchFamily="34" charset="0"/>
                <a:ea typeface="Arial Unicode MS"/>
                <a:cs typeface="Times New Roman" panose="02020603050405020304" pitchFamily="18" charset="0"/>
              </a:rPr>
              <a:t> software results must be exploited through i4FS Marketplace exclusively (</a:t>
            </a:r>
            <a:r>
              <a:rPr lang="en-GB" sz="1200" err="1">
                <a:effectLst/>
                <a:latin typeface="Arial" panose="020B0604020202020204" pitchFamily="34" charset="0"/>
                <a:ea typeface="Arial Unicode MS"/>
                <a:cs typeface="Times New Roman" panose="02020603050405020304" pitchFamily="18" charset="0"/>
              </a:rPr>
              <a:t>zComponents</a:t>
            </a:r>
            <a:r>
              <a:rPr lang="en-GB" sz="1200">
                <a:effectLst/>
                <a:latin typeface="Arial" panose="020B0604020202020204" pitchFamily="34" charset="0"/>
                <a:ea typeface="Arial Unicode MS"/>
                <a:cs typeface="Times New Roman" panose="02020603050405020304" pitchFamily="18" charset="0"/>
              </a:rPr>
              <a:t>, </a:t>
            </a:r>
            <a:r>
              <a:rPr lang="en-GB" sz="1200" err="1">
                <a:effectLst/>
                <a:latin typeface="Arial" panose="020B0604020202020204" pitchFamily="34" charset="0"/>
                <a:ea typeface="Arial Unicode MS"/>
                <a:cs typeface="Times New Roman" panose="02020603050405020304" pitchFamily="18" charset="0"/>
              </a:rPr>
              <a:t>zApps</a:t>
            </a:r>
            <a:r>
              <a:rPr lang="en-GB" sz="1200">
                <a:effectLst/>
                <a:latin typeface="Arial" panose="020B0604020202020204" pitchFamily="34" charset="0"/>
                <a:ea typeface="Arial Unicode MS"/>
                <a:cs typeface="Times New Roman" panose="02020603050405020304" pitchFamily="18" charset="0"/>
              </a:rPr>
              <a:t>) for one year after the end of the project. This limitation only affects availability of the result in other marketplaces; other modalities of exploitation are allowed (</a:t>
            </a:r>
            <a:r>
              <a:rPr lang="en-GB" sz="1200" err="1">
                <a:effectLst/>
                <a:latin typeface="Arial" panose="020B0604020202020204" pitchFamily="34" charset="0"/>
                <a:ea typeface="Arial Unicode MS"/>
                <a:cs typeface="Times New Roman" panose="02020603050405020304" pitchFamily="18" charset="0"/>
              </a:rPr>
              <a:t>eg</a:t>
            </a:r>
            <a:r>
              <a:rPr lang="en-GB" sz="1200">
                <a:effectLst/>
                <a:latin typeface="Arial" panose="020B0604020202020204" pitchFamily="34" charset="0"/>
                <a:ea typeface="Arial Unicode MS"/>
                <a:cs typeface="Times New Roman" panose="02020603050405020304" pitchFamily="18" charset="0"/>
              </a:rPr>
              <a:t> the </a:t>
            </a:r>
            <a:r>
              <a:rPr lang="en-GB" sz="1200" err="1">
                <a:effectLst/>
                <a:latin typeface="Arial" panose="020B0604020202020204" pitchFamily="34" charset="0"/>
                <a:ea typeface="Arial Unicode MS"/>
                <a:cs typeface="Times New Roman" panose="02020603050405020304" pitchFamily="18" charset="0"/>
              </a:rPr>
              <a:t>Subcall</a:t>
            </a:r>
            <a:r>
              <a:rPr lang="en-GB" sz="1200">
                <a:effectLst/>
                <a:latin typeface="Arial" panose="020B0604020202020204" pitchFamily="34" charset="0"/>
                <a:ea typeface="Arial Unicode MS"/>
                <a:cs typeface="Times New Roman" panose="02020603050405020304" pitchFamily="18" charset="0"/>
              </a:rPr>
              <a:t> Party can use the </a:t>
            </a:r>
            <a:r>
              <a:rPr lang="en-GB" sz="1200" err="1">
                <a:effectLst/>
                <a:latin typeface="Arial" panose="020B0604020202020204" pitchFamily="34" charset="0"/>
                <a:ea typeface="Arial Unicode MS"/>
                <a:cs typeface="Times New Roman" panose="02020603050405020304" pitchFamily="18" charset="0"/>
              </a:rPr>
              <a:t>zApp</a:t>
            </a:r>
            <a:r>
              <a:rPr lang="en-GB" sz="1200">
                <a:effectLst/>
                <a:latin typeface="Arial" panose="020B0604020202020204" pitchFamily="34" charset="0"/>
                <a:ea typeface="Arial Unicode MS"/>
                <a:cs typeface="Times New Roman" panose="02020603050405020304" pitchFamily="18" charset="0"/>
              </a:rPr>
              <a:t> he has produced in his business to improve the quality of its processes or products or existing customers)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a:effectLst/>
                <a:latin typeface="Arial" panose="020B0604020202020204" pitchFamily="34" charset="0"/>
                <a:ea typeface="Arial Unicode MS"/>
                <a:cs typeface="Times New Roman" panose="02020603050405020304" pitchFamily="18" charset="0"/>
              </a:rPr>
              <a:t>Following that, sub-project outputs will need to be hosted for one year after the end of the ZDMP project on the ZDMP platform</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200">
                <a:effectLst/>
                <a:latin typeface="Arial" panose="020B0604020202020204" pitchFamily="34" charset="0"/>
                <a:ea typeface="Arial Unicode MS"/>
                <a:cs typeface="Times New Roman" panose="02020603050405020304" pitchFamily="18" charset="0"/>
              </a:rPr>
              <a:t>Ongoing hosted will be subject to bilateral negotiations where all costs will need to be part of the hosting agreements between the sub-project parties and the i4FS (the management company for the ZDMP platform post-project)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200">
                <a:effectLst/>
                <a:latin typeface="Arial" panose="020B0604020202020204" pitchFamily="34" charset="0"/>
                <a:ea typeface="Arial Unicode MS"/>
                <a:cs typeface="Times New Roman" panose="02020603050405020304" pitchFamily="18" charset="0"/>
              </a:rPr>
              <a:t>Validation results (</a:t>
            </a:r>
            <a:r>
              <a:rPr lang="en-GB" sz="1200" err="1">
                <a:effectLst/>
                <a:latin typeface="Arial" panose="020B0604020202020204" pitchFamily="34" charset="0"/>
                <a:ea typeface="Arial Unicode MS"/>
                <a:cs typeface="Times New Roman" panose="02020603050405020304" pitchFamily="18" charset="0"/>
              </a:rPr>
              <a:t>eg</a:t>
            </a:r>
            <a:r>
              <a:rPr lang="en-GB" sz="1200">
                <a:effectLst/>
                <a:latin typeface="Arial" panose="020B0604020202020204" pitchFamily="34" charset="0"/>
                <a:ea typeface="Arial Unicode MS"/>
                <a:cs typeface="Times New Roman" panose="02020603050405020304" pitchFamily="18" charset="0"/>
              </a:rPr>
              <a:t> test reports) must be provided free of charge to anyone for a limited period after the end of the project.</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p>
            <a:endParaRPr lang="es-ES"/>
          </a:p>
        </p:txBody>
      </p:sp>
      <p:sp>
        <p:nvSpPr>
          <p:cNvPr id="4" name="Marcador de número de diapositiva 3"/>
          <p:cNvSpPr>
            <a:spLocks noGrp="1"/>
          </p:cNvSpPr>
          <p:nvPr>
            <p:ph type="sldNum" sz="quarter" idx="5"/>
          </p:nvPr>
        </p:nvSpPr>
        <p:spPr/>
        <p:txBody>
          <a:bodyPr/>
          <a:lstStyle/>
          <a:p>
            <a:fld id="{7F5231AD-335B-404E-8185-D89357637BC2}" type="slidenum">
              <a:rPr lang="en-GB" smtClean="0"/>
              <a:pPr/>
              <a:t>21</a:t>
            </a:fld>
            <a:endParaRPr lang="en-GB"/>
          </a:p>
        </p:txBody>
      </p:sp>
    </p:spTree>
    <p:extLst>
      <p:ext uri="{BB962C8B-B14F-4D97-AF65-F5344CB8AC3E}">
        <p14:creationId xmlns:p14="http://schemas.microsoft.com/office/powerpoint/2010/main" val="344728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cs typeface="Calibri"/>
              </a:rPr>
              <a:t>Just </a:t>
            </a:r>
            <a:r>
              <a:rPr lang="es-ES" err="1">
                <a:cs typeface="Calibri"/>
              </a:rPr>
              <a:t>mention</a:t>
            </a:r>
            <a:r>
              <a:rPr lang="es-ES">
                <a:cs typeface="Calibri"/>
              </a:rPr>
              <a:t> </a:t>
            </a:r>
            <a:r>
              <a:rPr lang="es-ES" err="1">
                <a:cs typeface="Calibri"/>
              </a:rPr>
              <a:t>the</a:t>
            </a:r>
            <a:r>
              <a:rPr lang="es-ES">
                <a:cs typeface="Calibri"/>
              </a:rPr>
              <a:t> </a:t>
            </a:r>
            <a:r>
              <a:rPr lang="es-ES" err="1">
                <a:cs typeface="Calibri"/>
              </a:rPr>
              <a:t>modalities</a:t>
            </a:r>
            <a:r>
              <a:rPr lang="es-ES">
                <a:cs typeface="Calibri"/>
              </a:rPr>
              <a:t> in </a:t>
            </a:r>
            <a:r>
              <a:rPr lang="es-ES" err="1">
                <a:cs typeface="Calibri"/>
              </a:rPr>
              <a:t>the</a:t>
            </a:r>
            <a:r>
              <a:rPr lang="es-ES">
                <a:cs typeface="Calibri"/>
              </a:rPr>
              <a:t> </a:t>
            </a:r>
            <a:r>
              <a:rPr lang="es-ES" err="1">
                <a:cs typeface="Calibri"/>
              </a:rPr>
              <a:t>slide</a:t>
            </a:r>
            <a:endParaRPr lang="es-ES" err="1"/>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451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Broadly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speaking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most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traits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identified</a:t>
            </a:r>
            <a:r>
              <a:rPr lang="es-ES" sz="1200" dirty="0">
                <a:effectLst/>
                <a:latin typeface="Calibri" panose="020F0502020204030204" pitchFamily="34" charset="0"/>
                <a:ea typeface="Calibri" panose="020F0502020204030204" pitchFamily="34" charset="0"/>
                <a:cs typeface="Times New Roman" panose="02020603050405020304" pitchFamily="18" charset="0"/>
              </a:rPr>
              <a:t> in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above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apply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zComponents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indeed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exact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division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between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them</a:t>
            </a:r>
            <a:r>
              <a:rPr lang="es-ES" sz="1200" dirty="0">
                <a:effectLst/>
                <a:latin typeface="Calibri" panose="020F0502020204030204" pitchFamily="34" charset="0"/>
                <a:ea typeface="Calibri" panose="020F0502020204030204" pitchFamily="34" charset="0"/>
                <a:cs typeface="Times New Roman" panose="02020603050405020304" pitchFamily="18" charset="0"/>
              </a:rPr>
              <a:t> can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blurry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200" dirty="0">
                <a:effectLst/>
                <a:latin typeface="Calibri" panose="020F0502020204030204" pitchFamily="34" charset="0"/>
                <a:ea typeface="Calibri" panose="020F0502020204030204" pitchFamily="34" charset="0"/>
                <a:cs typeface="Times New Roman" panose="02020603050405020304" pitchFamily="18" charset="0"/>
              </a:rPr>
              <a:t> can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only</a:t>
            </a:r>
            <a:r>
              <a:rPr lang="es-ES" sz="1200" dirty="0">
                <a:effectLs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said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latin typeface="Calibri" panose="020F0502020204030204" pitchFamily="34" charset="0"/>
                <a:ea typeface="Calibri" panose="020F0502020204030204" pitchFamily="34" charset="0"/>
                <a:cs typeface="Times New Roman" panose="02020603050405020304" pitchFamily="18" charset="0"/>
              </a:rPr>
              <a:t> are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most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likely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used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directly</a:t>
            </a:r>
            <a:r>
              <a:rPr lang="es-ES" sz="1200" dirty="0">
                <a:effectLs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users</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will</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often</a:t>
            </a:r>
            <a:r>
              <a:rPr lang="es-ES" sz="1200" dirty="0">
                <a:effectLs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build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using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zComponents</a:t>
            </a:r>
            <a:r>
              <a:rPr lang="es-ES" sz="1200" dirty="0">
                <a:effectLst/>
                <a:latin typeface="Calibri" panose="020F0502020204030204" pitchFamily="34" charset="0"/>
                <a:ea typeface="Calibri" panose="020F0502020204030204" pitchFamily="34" charset="0"/>
                <a:cs typeface="Times New Roman" panose="02020603050405020304" pitchFamily="18" charset="0"/>
              </a:rPr>
              <a:t>. Vice versa,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zComponents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would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mostly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used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developers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facilitate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creation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As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such</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functionalities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zComponents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tend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lower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level</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storage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messaging</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etc</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such</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can be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included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in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multiple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different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In general,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zComponents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are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generic</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eg</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not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linked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specific</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sector</a:t>
            </a:r>
            <a:r>
              <a:rPr lang="es-ES" sz="1200" dirty="0">
                <a:effectLst/>
                <a:latin typeface="Calibri" panose="020F0502020204030204" pitchFamily="34" charset="0"/>
                <a:ea typeface="Calibri" panose="020F0502020204030204" pitchFamily="34" charset="0"/>
                <a:cs typeface="Times New Roman" panose="02020603050405020304" pitchFamily="18" charset="0"/>
              </a:rPr>
              <a:t> –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examples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include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storage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messaging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security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Such</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core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components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are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likely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developed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both</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by</a:t>
            </a:r>
            <a:r>
              <a:rPr lang="es-ES" sz="1200" dirty="0">
                <a:effectLst/>
                <a:latin typeface="Calibri" panose="020F0502020204030204" pitchFamily="34" charset="0"/>
                <a:ea typeface="Calibri" panose="020F0502020204030204" pitchFamily="34" charset="0"/>
                <a:cs typeface="Times New Roman" panose="02020603050405020304" pitchFamily="18" charset="0"/>
              </a:rPr>
              <a:t> i4FS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external</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Third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Parties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who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chose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put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them</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Marketplace .</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Revenue</a:t>
            </a:r>
            <a:endParaRPr lang="es-ES" sz="12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zComponents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might</a:t>
            </a:r>
            <a:r>
              <a:rPr lang="es-ES" sz="1200" dirty="0">
                <a:effectLst/>
                <a:latin typeface="Calibri" panose="020F0502020204030204" pitchFamily="34" charset="0"/>
                <a:ea typeface="Calibri" panose="020F0502020204030204" pitchFamily="34" charset="0"/>
                <a:cs typeface="Times New Roman" panose="02020603050405020304" pitchFamily="18" charset="0"/>
              </a:rPr>
              <a:t> be open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source</a:t>
            </a:r>
            <a:r>
              <a:rPr lang="es-ES" sz="1200" dirty="0">
                <a:effectLst/>
                <a:latin typeface="Calibri" panose="020F0502020204030204" pitchFamily="34" charset="0"/>
                <a:ea typeface="Calibri" panose="020F0502020204030204" pitchFamily="34" charset="0"/>
                <a:cs typeface="Times New Roman" panose="02020603050405020304" pitchFamily="18" charset="0"/>
              </a:rPr>
              <a:t>, so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providing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greater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probably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level</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integrability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but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often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implying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‘free’ as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well</a:t>
            </a:r>
            <a:r>
              <a:rPr lang="es-ES" sz="1200" dirty="0">
                <a:effectLst/>
                <a:latin typeface="Calibri" panose="020F0502020204030204" pitchFamily="34" charset="0"/>
                <a:ea typeface="Calibri" panose="020F0502020204030204" pitchFamily="34" charset="0"/>
                <a:cs typeface="Times New Roman" panose="02020603050405020304" pitchFamily="18" charset="0"/>
              </a:rPr>
              <a:t> so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there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latin typeface="Calibri" panose="020F0502020204030204" pitchFamily="34" charset="0"/>
                <a:ea typeface="Calibri" panose="020F0502020204030204" pitchFamily="34" charset="0"/>
                <a:cs typeface="Times New Roman" panose="02020603050405020304" pitchFamily="18" charset="0"/>
              </a:rPr>
              <a:t> no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income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Conversely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component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developers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may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expect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revenue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allow</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them</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develop</a:t>
            </a:r>
            <a:r>
              <a:rPr lang="es-ES" sz="1200" dirty="0">
                <a:effectLst/>
                <a:latin typeface="Calibri" panose="020F0502020204030204" pitchFamily="34" charset="0"/>
                <a:ea typeface="Calibri" panose="020F0502020204030204" pitchFamily="34" charset="0"/>
                <a:cs typeface="Times New Roman" panose="02020603050405020304" pitchFamily="18" charset="0"/>
              </a:rPr>
              <a:t>/</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maintain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just</a:t>
            </a:r>
            <a:r>
              <a:rPr lang="es-ES" sz="1200" dirty="0">
                <a:effectLst/>
                <a:latin typeface="Calibri" panose="020F0502020204030204" pitchFamily="34" charset="0"/>
                <a:ea typeface="Calibri" panose="020F0502020204030204" pitchFamily="34" charset="0"/>
                <a:cs typeface="Times New Roman" panose="02020603050405020304" pitchFamily="18" charset="0"/>
              </a:rPr>
              <a:t> as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any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developer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wants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paying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which</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also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gives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commission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Platform</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Operator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main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difference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in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payer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likely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be a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user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one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 in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zComponent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case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likely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be a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developer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all</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zComponents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might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use in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which</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all</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need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paid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Different approaches can be proposed but the primary two are the following):</a:t>
            </a:r>
          </a:p>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 Pay per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zApp</a:t>
            </a:r>
            <a:r>
              <a:rPr lang="en-US" sz="1200" dirty="0">
                <a:effectLst/>
                <a:latin typeface="Calibri" panose="020F0502020204030204" pitchFamily="34" charset="0"/>
                <a:ea typeface="Calibri" panose="020F0502020204030204" pitchFamily="34" charset="0"/>
                <a:cs typeface="Times New Roman" panose="02020603050405020304" pitchFamily="18" charset="0"/>
              </a:rPr>
              <a:t> Usage (when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zCompònent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has a single cost of acquisition</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 Pay based on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utilisation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eg</a:t>
            </a:r>
            <a:r>
              <a:rPr lang="en-US" sz="1200" dirty="0">
                <a:effectLst/>
                <a:latin typeface="Calibri" panose="020F0502020204030204" pitchFamily="34" charset="0"/>
                <a:ea typeface="Calibri" panose="020F0502020204030204" pitchFamily="34" charset="0"/>
                <a:cs typeface="Times New Roman" panose="02020603050405020304" pitchFamily="18" charset="0"/>
              </a:rPr>
              <a:t> Transactional, subscription)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 Free: To promote sales, brand awareness, 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eg</a:t>
            </a:r>
            <a:r>
              <a:rPr lang="en-US" sz="1200" dirty="0">
                <a:effectLst/>
                <a:latin typeface="Calibri" panose="020F0502020204030204" pitchFamily="34" charset="0"/>
                <a:ea typeface="Calibri" panose="020F0502020204030204" pitchFamily="34" charset="0"/>
                <a:cs typeface="Times New Roman" panose="02020603050405020304" pitchFamily="18" charset="0"/>
              </a:rPr>
              <a:t> if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zComponent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essential to the adoption of ZDMP. However, the free option is more likely for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zComponents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 Freemium: Where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zApp</a:t>
            </a:r>
            <a:r>
              <a:rPr lang="en-US" sz="1200" dirty="0">
                <a:effectLst/>
                <a:latin typeface="Calibri" panose="020F0502020204030204" pitchFamily="34" charset="0"/>
                <a:ea typeface="Calibri" panose="020F0502020204030204" pitchFamily="34" charset="0"/>
                <a:cs typeface="Times New Roman" panose="02020603050405020304" pitchFamily="18" charset="0"/>
              </a:rPr>
              <a:t> has special pay features, part free and part paying • Subscription: Where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zApp</a:t>
            </a:r>
            <a:r>
              <a:rPr lang="en-US" sz="1200" dirty="0">
                <a:effectLst/>
                <a:latin typeface="Calibri" panose="020F0502020204030204" pitchFamily="34" charset="0"/>
                <a:ea typeface="Calibri" panose="020F0502020204030204" pitchFamily="34" charset="0"/>
                <a:cs typeface="Times New Roman" panose="02020603050405020304" pitchFamily="18" charset="0"/>
              </a:rPr>
              <a:t> has a subscription fee that can be paid in a monthly or yearly basis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•Support services ( slide 27)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developers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will</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typically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want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via</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options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below</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which</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Platform</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itself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would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need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support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One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-off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licenses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use in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unlimited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restricted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number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/band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sold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latin typeface="Calibri" panose="020F0502020204030204" pitchFamily="34" charset="0"/>
                <a:ea typeface="Calibri" panose="020F0502020204030204" pitchFamily="34" charset="0"/>
                <a:cs typeface="Times New Roman" panose="02020603050405020304" pitchFamily="18" charset="0"/>
              </a:rPr>
              <a:t> simple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administer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all</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parties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but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means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developer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must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have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confidence</a:t>
            </a:r>
            <a:r>
              <a:rPr lang="es-ES" sz="1200" dirty="0">
                <a:effectLst/>
                <a:latin typeface="Calibri" panose="020F0502020204030204" pitchFamily="34" charset="0"/>
                <a:ea typeface="Calibri" panose="020F0502020204030204" pitchFamily="34" charset="0"/>
                <a:cs typeface="Times New Roman" panose="02020603050405020304" pitchFamily="18" charset="0"/>
              </a:rPr>
              <a:t> in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how</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many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sold</a:t>
            </a:r>
            <a:r>
              <a:rPr lang="es-ES" sz="1200" dirty="0">
                <a:effectLst/>
                <a:latin typeface="Calibri" panose="020F0502020204030204" pitchFamily="34" charset="0"/>
                <a:ea typeface="Calibri" panose="020F0502020204030204" pitchFamily="34" charset="0"/>
                <a:cs typeface="Times New Roman" panose="02020603050405020304" pitchFamily="18" charset="0"/>
              </a:rPr>
              <a:t> –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since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don’t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sell</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enough</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initial</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costs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might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not</a:t>
            </a:r>
            <a:r>
              <a:rPr lang="es-ES" sz="1200" dirty="0">
                <a:effectLs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covered</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Transactional</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based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licenses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where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amount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paid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component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1:1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close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sold</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200" dirty="0">
                <a:effectLst/>
                <a:latin typeface="Calibri" panose="020F0502020204030204" pitchFamily="34" charset="0"/>
                <a:ea typeface="Calibri" panose="020F0502020204030204" pitchFamily="34" charset="0"/>
                <a:cs typeface="Times New Roman" panose="02020603050405020304" pitchFamily="18" charset="0"/>
              </a:rPr>
              <a:t> has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advantages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there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latin typeface="Calibri" panose="020F0502020204030204" pitchFamily="34" charset="0"/>
                <a:ea typeface="Calibri" panose="020F0502020204030204" pitchFamily="34" charset="0"/>
                <a:cs typeface="Times New Roman" panose="02020603050405020304" pitchFamily="18" charset="0"/>
              </a:rPr>
              <a:t> no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explicit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need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predict</a:t>
            </a:r>
            <a:r>
              <a:rPr lang="es-ES" sz="1200" dirty="0">
                <a:effectLst/>
                <a:latin typeface="Calibri" panose="020F0502020204030204" pitchFamily="34" charset="0"/>
                <a:ea typeface="Calibri" panose="020F0502020204030204" pitchFamily="34" charset="0"/>
                <a:cs typeface="Times New Roman" panose="02020603050405020304" pitchFamily="18" charset="0"/>
              </a:rPr>
              <a:t> sales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but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invariably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zComponents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costs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will</a:t>
            </a:r>
            <a:r>
              <a:rPr lang="es-ES" sz="1200" dirty="0">
                <a:effectLs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higher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compensate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developer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main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complexity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there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latin typeface="Calibri" panose="020F0502020204030204" pitchFamily="34" charset="0"/>
                <a:ea typeface="Calibri" panose="020F0502020204030204" pitchFamily="34" charset="0"/>
                <a:cs typeface="Times New Roman" panose="02020603050405020304" pitchFamily="18" charset="0"/>
              </a:rPr>
              <a:t> a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permanently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need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traceability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deployed</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instances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so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zComponents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owner</a:t>
            </a:r>
            <a:r>
              <a:rPr lang="es-ES" sz="1200" dirty="0">
                <a:effectLst/>
                <a:latin typeface="Calibri" panose="020F0502020204030204" pitchFamily="34" charset="0"/>
                <a:ea typeface="Calibri" panose="020F0502020204030204" pitchFamily="34" charset="0"/>
                <a:cs typeface="Times New Roman" panose="02020603050405020304" pitchFamily="18" charset="0"/>
              </a:rPr>
              <a:t>(s) can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paid</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153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through</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3rd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Party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developers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are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sold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through</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Platform</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only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considerably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less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percentage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retained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owner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Platform</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in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order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update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maintain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200" dirty="0">
                <a:effectLst/>
                <a:latin typeface="Calibri" panose="020F0502020204030204" pitchFamily="34" charset="0"/>
                <a:ea typeface="Calibri" panose="020F0502020204030204" pitchFamily="34" charset="0"/>
                <a:cs typeface="Times New Roman" panose="02020603050405020304" pitchFamily="18" charset="0"/>
              </a:rPr>
              <a:t> as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well</a:t>
            </a:r>
            <a:r>
              <a:rPr lang="es-ES" sz="1200" dirty="0">
                <a:effectLst/>
                <a:latin typeface="Calibri" panose="020F0502020204030204" pitchFamily="34" charset="0"/>
                <a:ea typeface="Calibri" panose="020F0502020204030204" pitchFamily="34" charset="0"/>
                <a:cs typeface="Times New Roman" panose="02020603050405020304" pitchFamily="18" charset="0"/>
              </a:rPr>
              <a:t> as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generic</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profit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business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course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differentiators</a:t>
            </a:r>
            <a:r>
              <a:rPr lang="es-ES" sz="1200" dirty="0">
                <a:effectLst/>
                <a:latin typeface="Calibri" panose="020F0502020204030204" pitchFamily="34" charset="0"/>
                <a:ea typeface="Calibri" panose="020F0502020204030204" pitchFamily="34" charset="0"/>
                <a:cs typeface="Times New Roman" panose="02020603050405020304" pitchFamily="18" charset="0"/>
              </a:rPr>
              <a:t> are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also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there</a:t>
            </a:r>
            <a:r>
              <a:rPr lang="es-ES" sz="1200" dirty="0">
                <a:effectLst/>
                <a:latin typeface="Calibri" panose="020F0502020204030204" pitchFamily="34" charset="0"/>
                <a:ea typeface="Calibri" panose="020F0502020204030204" pitchFamily="34" charset="0"/>
                <a:cs typeface="Times New Roman" panose="02020603050405020304" pitchFamily="18" charset="0"/>
              </a:rPr>
              <a:t> are no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costs</a:t>
            </a:r>
            <a:r>
              <a:rPr lang="es-ES" sz="1200" dirty="0">
                <a:effectLst/>
                <a:latin typeface="Calibri" panose="020F0502020204030204" pitchFamily="34" charset="0"/>
                <a:ea typeface="Calibri" panose="020F0502020204030204" pitchFamily="34" charset="0"/>
                <a:cs typeface="Times New Roman" panose="02020603050405020304" pitchFamily="18" charset="0"/>
              </a:rPr>
              <a:t> (capital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or</a:t>
            </a:r>
            <a:r>
              <a:rPr lang="es-ES" sz="1200" dirty="0">
                <a:effectLst/>
                <a:latin typeface="Calibri" panose="020F0502020204030204" pitchFamily="34" charset="0"/>
                <a:ea typeface="Calibri" panose="020F0502020204030204" pitchFamily="34" charset="0"/>
                <a:cs typeface="Times New Roman" panose="02020603050405020304" pitchFamily="18" charset="0"/>
              </a:rPr>
              <a:t> expense)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operator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equally</a:t>
            </a:r>
            <a:r>
              <a:rPr lang="es-ES" sz="1200" dirty="0">
                <a:effectLst/>
                <a:latin typeface="Calibri" panose="020F0502020204030204" pitchFamily="34" charset="0"/>
                <a:ea typeface="Calibri" panose="020F0502020204030204" pitchFamily="34" charset="0"/>
                <a:cs typeface="Times New Roman" panose="02020603050405020304" pitchFamily="18" charset="0"/>
              </a:rPr>
              <a:t> no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risks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management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overhead</a:t>
            </a:r>
            <a:r>
              <a:rPr lang="es-ES" sz="1200" dirty="0">
                <a:effectLst/>
                <a:latin typeface="Calibri" panose="020F0502020204030204" pitchFamily="34" charset="0"/>
                <a:ea typeface="Calibri" panose="020F0502020204030204" pitchFamily="34" charset="0"/>
                <a:cs typeface="Times New Roman" panose="02020603050405020304" pitchFamily="18" charset="0"/>
              </a:rPr>
              <a:t> etc.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owner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simply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retailer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limitad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liability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agency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in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return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their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margins</a:t>
            </a:r>
            <a:r>
              <a:rPr lang="es-ES" sz="1200" dirty="0">
                <a:effectLst/>
                <a:latin typeface="Calibri" panose="020F0502020204030204" pitchFamily="34" charset="0"/>
                <a:ea typeface="Calibri" panose="020F0502020204030204" pitchFamily="34" charset="0"/>
                <a:cs typeface="Times New Roman" panose="02020603050405020304" pitchFamily="18" charset="0"/>
              </a:rPr>
              <a:t> are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often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lower</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Customized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can be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developed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in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same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manner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as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original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ones</a:t>
            </a:r>
            <a:r>
              <a:rPr lang="es-ES" sz="1200" dirty="0">
                <a:effectLst/>
                <a:latin typeface="Calibri" panose="020F0502020204030204" pitchFamily="34" charset="0"/>
                <a:ea typeface="Calibri" panose="020F0502020204030204" pitchFamily="34" charset="0"/>
                <a:cs typeface="Times New Roman" panose="02020603050405020304" pitchFamily="18" charset="0"/>
              </a:rPr>
              <a:t> –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example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building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 particular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user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due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 new machine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type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need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interface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Platform</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Owner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will</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take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percentage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customized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sold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also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potentially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customisation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charges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example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provided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as a Professional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vs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Customised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latin typeface="Calibri" panose="020F0502020204030204" pitchFamily="34" charset="0"/>
                <a:ea typeface="Calibri" panose="020F0502020204030204" pitchFamily="34" charset="0"/>
                <a:cs typeface="Times New Roman" panose="02020603050405020304" pitchFamily="18" charset="0"/>
              </a:rPr>
              <a:t> sale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Marketplace)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but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latin typeface="Calibri" panose="020F0502020204030204" pitchFamily="34" charset="0"/>
                <a:ea typeface="Calibri" panose="020F0502020204030204" pitchFamily="34" charset="0"/>
                <a:cs typeface="Times New Roman" panose="02020603050405020304" pitchFamily="18" charset="0"/>
              </a:rPr>
              <a:t> more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difficult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enforce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are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sold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maintenance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support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upgrades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also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included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dependent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nature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ES" sz="1200" dirty="0">
              <a:effectLst/>
              <a:latin typeface="Calibri" panose="020F0502020204030204" pitchFamily="34" charset="0"/>
              <a:cs typeface="Times New Roman" panose="02020603050405020304" pitchFamily="18" charset="0"/>
            </a:endParaRPr>
          </a:p>
          <a:p>
            <a:pPr>
              <a:lnSpc>
                <a:spcPct val="107000"/>
              </a:lnSpc>
              <a:spcAft>
                <a:spcPts val="800"/>
              </a:spcAft>
            </a:pP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Platform</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central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point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transactions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takes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percentage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top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selling</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customisation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provides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zStudio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software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developers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Manufacturers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main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customers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acquisition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customisation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needed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p>
          <a:p>
            <a:endParaRPr lang="es-ES" sz="1200" dirty="0">
              <a:effectLst/>
              <a:highlight>
                <a:srgbClr val="00FF00"/>
              </a:highlight>
              <a:latin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According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functionality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different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approaches</a:t>
            </a:r>
            <a:r>
              <a:rPr lang="es-ES" sz="1200" dirty="0">
                <a:effectLst/>
                <a:latin typeface="Calibri" panose="020F0502020204030204" pitchFamily="34" charset="0"/>
                <a:ea typeface="Calibri" panose="020F0502020204030204" pitchFamily="34" charset="0"/>
                <a:cs typeface="Times New Roman" panose="02020603050405020304" pitchFamily="18" charset="0"/>
              </a:rPr>
              <a:t> can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proposed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but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primary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two</a:t>
            </a:r>
            <a:r>
              <a:rPr lang="es-ES" sz="1200" dirty="0">
                <a:effectLst/>
                <a:latin typeface="Calibri" panose="020F0502020204030204" pitchFamily="34" charset="0"/>
                <a:ea typeface="Calibri" panose="020F0502020204030204" pitchFamily="34" charset="0"/>
                <a:cs typeface="Times New Roman" panose="02020603050405020304" pitchFamily="18" charset="0"/>
              </a:rPr>
              <a:t> are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following</a:t>
            </a:r>
            <a:r>
              <a:rPr lang="es-ES"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per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Usage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has a single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cost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acquisition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based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utilisation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eg</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Transactional</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subscription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Other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revenue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propositions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could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be:</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Free: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promote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sales,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brand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awareness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eg</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essential</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adoption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ZDMP.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However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free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option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more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likely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zComponents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Freemium: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Where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has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special</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features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part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free and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part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paying</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Subscription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Where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has a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subscription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fee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can be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paid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in a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monthly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yearly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basis</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200" dirty="0">
                <a:effectLst/>
                <a:latin typeface="Calibri" panose="020F0502020204030204" pitchFamily="34" charset="0"/>
                <a:ea typeface="Calibri" panose="020F0502020204030204" pitchFamily="34" charset="0"/>
                <a:cs typeface="Times New Roman" panose="02020603050405020304" pitchFamily="18" charset="0"/>
              </a:rPr>
              <a:t> can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also</a:t>
            </a:r>
            <a:r>
              <a:rPr lang="es-ES" sz="1200" dirty="0">
                <a:effectLs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sold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manufacturer</a:t>
            </a:r>
            <a:r>
              <a:rPr lang="es-ES" sz="1200" dirty="0">
                <a:effectLst/>
                <a:latin typeface="Calibri" panose="020F0502020204030204" pitchFamily="34" charset="0"/>
                <a:ea typeface="Calibri" panose="020F0502020204030204" pitchFamily="34" charset="0"/>
                <a:cs typeface="Times New Roman" panose="02020603050405020304" pitchFamily="18" charset="0"/>
              </a:rPr>
              <a:t> consumes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Platform</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zServices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example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generate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copious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amounts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data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which</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need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stored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more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expansive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analytics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In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this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case,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manufacturer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would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need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either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directly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eg</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transactions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volume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indirectly</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eg</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within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purchase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subscription</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cost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those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through</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developer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However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this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other</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more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complex</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scenarios</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are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not</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considered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general cases in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initial</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period</a:t>
            </a:r>
            <a:r>
              <a:rPr lang="es-ES"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71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First of all I will introduce the main points that I'm going to present during this meeting session</a:t>
            </a:r>
          </a:p>
        </p:txBody>
      </p:sp>
      <p:sp>
        <p:nvSpPr>
          <p:cNvPr id="4" name="Marcador de número de diapositiva 3"/>
          <p:cNvSpPr>
            <a:spLocks noGrp="1"/>
          </p:cNvSpPr>
          <p:nvPr>
            <p:ph type="sldNum" sz="quarter" idx="5"/>
          </p:nvPr>
        </p:nvSpPr>
        <p:spPr/>
        <p:txBody>
          <a:bodyPr/>
          <a:lstStyle/>
          <a:p>
            <a:fld id="{7F5231AD-335B-404E-8185-D89357637BC2}" type="slidenum">
              <a:rPr lang="en-GB" smtClean="0"/>
              <a:pPr/>
              <a:t>2</a:t>
            </a:fld>
            <a:endParaRPr lang="en-GB"/>
          </a:p>
        </p:txBody>
      </p:sp>
    </p:spTree>
    <p:extLst>
      <p:ext uri="{BB962C8B-B14F-4D97-AF65-F5344CB8AC3E}">
        <p14:creationId xmlns:p14="http://schemas.microsoft.com/office/powerpoint/2010/main" val="1785519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200" dirty="0">
                <a:effectLst/>
                <a:latin typeface="Calibri" panose="020F0502020204030204" pitchFamily="34" charset="0"/>
                <a:ea typeface="Calibri" panose="020F0502020204030204" pitchFamily="34" charset="0"/>
                <a:cs typeface="Times New Roman" panose="02020603050405020304" pitchFamily="18" charset="0"/>
              </a:rPr>
              <a:t> can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also</a:t>
            </a:r>
            <a:r>
              <a:rPr lang="es-ES" sz="1200" dirty="0">
                <a:effectLs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seen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nature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latin typeface="Calibri" panose="020F0502020204030204" pitchFamily="34" charset="0"/>
                <a:ea typeface="Calibri" panose="020F0502020204030204" pitchFamily="34" charset="0"/>
                <a:cs typeface="Times New Roman" panose="02020603050405020304" pitchFamily="18" charset="0"/>
              </a:rPr>
              <a:t> quite diverse;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one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hand</a:t>
            </a:r>
            <a:r>
              <a:rPr lang="es-ES" sz="1200" dirty="0">
                <a:effectLst/>
                <a:latin typeface="Calibri" panose="020F0502020204030204" pitchFamily="34" charset="0"/>
                <a:ea typeface="Calibri" panose="020F0502020204030204" pitchFamily="34" charset="0"/>
                <a:cs typeface="Times New Roman" panose="02020603050405020304" pitchFamily="18" charset="0"/>
              </a:rPr>
              <a:t> profesional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type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Customisation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other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technical</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support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eg</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Cloud Hosting)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which</a:t>
            </a:r>
            <a:r>
              <a:rPr lang="es-ES" sz="1200" dirty="0">
                <a:effectLst/>
                <a:latin typeface="Calibri" panose="020F0502020204030204" pitchFamily="34" charset="0"/>
                <a:ea typeface="Calibri" panose="020F0502020204030204" pitchFamily="34" charset="0"/>
                <a:cs typeface="Times New Roman" panose="02020603050405020304" pitchFamily="18" charset="0"/>
              </a:rPr>
              <a:t> in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themselves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are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divided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into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capacity</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callable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example</a:t>
            </a:r>
            <a:r>
              <a:rPr lang="es-ES" sz="1200" dirty="0">
                <a:effectLst/>
                <a:latin typeface="Calibri" panose="020F0502020204030204" pitchFamily="34" charset="0"/>
                <a:ea typeface="Calibri" panose="020F0502020204030204" pitchFamily="34" charset="0"/>
                <a:cs typeface="Times New Roman" panose="02020603050405020304" pitchFamily="18" charset="0"/>
              </a:rPr>
              <a:t>, in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provision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Training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main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customers</a:t>
            </a:r>
            <a:r>
              <a:rPr lang="es-ES" sz="1200" dirty="0">
                <a:effectLst/>
                <a:latin typeface="Calibri" panose="020F0502020204030204" pitchFamily="34" charset="0"/>
                <a:ea typeface="Calibri" panose="020F0502020204030204" pitchFamily="34" charset="0"/>
                <a:cs typeface="Times New Roman" panose="02020603050405020304" pitchFamily="18" charset="0"/>
              </a:rPr>
              <a:t> are 3rd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Party</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developers</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In-house</a:t>
            </a:r>
            <a:r>
              <a:rPr lang="es-ES" sz="1200" dirty="0">
                <a:effectLst/>
                <a:latin typeface="Calibri" panose="020F0502020204030204" pitchFamily="34" charset="0"/>
                <a:ea typeface="Calibri" panose="020F0502020204030204" pitchFamily="34" charset="0"/>
                <a:cs typeface="Times New Roman" panose="02020603050405020304" pitchFamily="18" charset="0"/>
              </a:rPr>
              <a:t> Software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Developers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using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Application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Builder</a:t>
            </a:r>
            <a:r>
              <a:rPr lang="es-ES" sz="1200" dirty="0">
                <a:effectLst/>
                <a:latin typeface="Calibri" panose="020F0502020204030204" pitchFamily="34" charset="0"/>
                <a:ea typeface="Calibri" panose="020F0502020204030204" pitchFamily="34" charset="0"/>
                <a:cs typeface="Times New Roman" panose="02020603050405020304" pitchFamily="18" charset="0"/>
              </a:rPr>
              <a:t>. ZD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Manufacturing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Users</a:t>
            </a:r>
            <a:r>
              <a:rPr lang="es-ES" sz="1200" dirty="0">
                <a:effectLst/>
                <a:latin typeface="Calibri" panose="020F0502020204030204" pitchFamily="34" charset="0"/>
                <a:ea typeface="Calibri" panose="020F0502020204030204" pitchFamily="34" charset="0"/>
                <a:cs typeface="Times New Roman" panose="02020603050405020304" pitchFamily="18" charset="0"/>
              </a:rPr>
              <a:t> can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also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request</a:t>
            </a:r>
            <a:r>
              <a:rPr lang="es-ES" sz="1200" dirty="0">
                <a:effectLst/>
                <a:latin typeface="Calibri" panose="020F0502020204030204" pitchFamily="34" charset="0"/>
                <a:ea typeface="Calibri" panose="020F0502020204030204" pitchFamily="34" charset="0"/>
                <a:cs typeface="Times New Roman" panose="02020603050405020304" pitchFamily="18" charset="0"/>
              </a:rPr>
              <a:t> Hosting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Computation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enhancing</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their</a:t>
            </a:r>
            <a:r>
              <a:rPr lang="es-ES" sz="1200" dirty="0">
                <a:effectLst/>
                <a:latin typeface="Calibri" panose="020F0502020204030204" pitchFamily="34" charset="0"/>
                <a:ea typeface="Calibri" panose="020F0502020204030204" pitchFamily="34" charset="0"/>
                <a:cs typeface="Times New Roman" panose="02020603050405020304" pitchFamily="18" charset="0"/>
              </a:rPr>
              <a:t> IT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infrastructure</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request</a:t>
            </a:r>
            <a:r>
              <a:rPr lang="es-ES" sz="1200" dirty="0">
                <a:effectLst/>
                <a:latin typeface="Calibri" panose="020F0502020204030204" pitchFamily="34" charset="0"/>
                <a:ea typeface="Calibri" panose="020F0502020204030204" pitchFamily="34" charset="0"/>
                <a:cs typeface="Times New Roman" panose="02020603050405020304" pitchFamily="18" charset="0"/>
              </a:rPr>
              <a:t> Training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knowing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how</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use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customise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them</a:t>
            </a:r>
            <a:r>
              <a:rPr lang="es-ES"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u="sng" dirty="0">
                <a:effectLst/>
                <a:latin typeface="Calibri" panose="020F0502020204030204" pitchFamily="34" charset="0"/>
                <a:ea typeface="Calibri" panose="020F0502020204030204" pitchFamily="34" charset="0"/>
                <a:cs typeface="Times New Roman" panose="02020603050405020304" pitchFamily="18" charset="0"/>
              </a:rPr>
              <a:t>Professional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Training,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Certification</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zApp</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Custom</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and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Implementation</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Professional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follow</a:t>
            </a:r>
            <a:r>
              <a:rPr lang="es-ES" sz="1200" dirty="0">
                <a:effectLst/>
                <a:latin typeface="Calibri" panose="020F0502020204030204" pitchFamily="34" charset="0"/>
                <a:ea typeface="Calibri" panose="020F0502020204030204" pitchFamily="34" charset="0"/>
                <a:cs typeface="Times New Roman" panose="02020603050405020304" pitchFamily="18" charset="0"/>
              </a:rPr>
              <a:t> a similar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pattern</a:t>
            </a:r>
            <a:r>
              <a:rPr lang="es-ES" sz="1200" dirty="0">
                <a:effectLst/>
                <a:latin typeface="Calibri" panose="020F0502020204030204" pitchFamily="34" charset="0"/>
                <a:ea typeface="Calibri" panose="020F0502020204030204" pitchFamily="34" charset="0"/>
                <a:cs typeface="Times New Roman" panose="02020603050405020304" pitchFamily="18" charset="0"/>
              </a:rPr>
              <a:t> as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InCloud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purchase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zApps</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componentes. </a:t>
            </a:r>
          </a:p>
          <a:p>
            <a:pPr>
              <a:lnSpc>
                <a:spcPct val="107000"/>
              </a:lnSpc>
              <a:spcAft>
                <a:spcPts val="800"/>
              </a:spcAft>
            </a:pPr>
            <a:endParaRPr lang="es-ES" sz="12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Static</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Cloud Hosting and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Computation</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service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More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static</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such</a:t>
            </a:r>
            <a:r>
              <a:rPr lang="es-ES" sz="1200" dirty="0">
                <a:effectLst/>
                <a:latin typeface="Calibri" panose="020F0502020204030204" pitchFamily="34" charset="0"/>
                <a:ea typeface="Calibri" panose="020F0502020204030204" pitchFamily="34" charset="0"/>
                <a:cs typeface="Times New Roman" panose="02020603050405020304" pitchFamily="18" charset="0"/>
              </a:rPr>
              <a:t> as Cloud Hosting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Computation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are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defined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as a set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IT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such</a:t>
            </a:r>
            <a:r>
              <a:rPr lang="es-ES" sz="1200" dirty="0">
                <a:effectLst/>
                <a:latin typeface="Calibri" panose="020F0502020204030204" pitchFamily="34" charset="0"/>
                <a:ea typeface="Calibri" panose="020F0502020204030204" pitchFamily="34" charset="0"/>
                <a:cs typeface="Times New Roman" panose="02020603050405020304" pitchFamily="18" charset="0"/>
              </a:rPr>
              <a:t> as hosting,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computation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data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storage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 full set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IT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infrastructure</a:t>
            </a:r>
            <a:r>
              <a:rPr lang="es-ES"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provided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Platform</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Owner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external</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entities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These</a:t>
            </a:r>
            <a:r>
              <a:rPr lang="es-ES" sz="1200" dirty="0">
                <a:effectLst/>
                <a:latin typeface="Calibri" panose="020F0502020204030204" pitchFamily="34" charset="0"/>
                <a:ea typeface="Calibri" panose="020F0502020204030204" pitchFamily="34" charset="0"/>
                <a:cs typeface="Times New Roman" panose="02020603050405020304" pitchFamily="18" charset="0"/>
              </a:rPr>
              <a:t> are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expected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be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transaction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volume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based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prices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could</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vary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according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complexity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service</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hits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supplier</a:t>
            </a:r>
            <a:r>
              <a:rPr lang="es-ES"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u="sng" dirty="0">
                <a:effectLst/>
                <a:latin typeface="Calibri" panose="020F0502020204030204" pitchFamily="34" charset="0"/>
                <a:ea typeface="Calibri" panose="020F0502020204030204" pitchFamily="34" charset="0"/>
                <a:cs typeface="Times New Roman" panose="02020603050405020304" pitchFamily="18" charset="0"/>
              </a:rPr>
              <a:t>Dynamic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Services</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Analytics</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AI, Data Processing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Service</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Providers</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zApp</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Customized</a:t>
            </a:r>
            <a:r>
              <a:rPr lang="es-ES" sz="1200" u="sng" dirty="0">
                <a:effectLst/>
                <a:latin typeface="Calibri" panose="020F0502020204030204" pitchFamily="34" charset="0"/>
                <a:ea typeface="Calibri" panose="020F0502020204030204" pitchFamily="34" charset="0"/>
                <a:cs typeface="Times New Roman" panose="02020603050405020304" pitchFamily="18" charset="0"/>
              </a:rPr>
              <a:t> ZD </a:t>
            </a:r>
            <a:r>
              <a:rPr lang="es-ES" sz="1200" u="sng" dirty="0" err="1">
                <a:effectLst/>
                <a:latin typeface="Calibri" panose="020F0502020204030204" pitchFamily="34" charset="0"/>
                <a:ea typeface="Calibri" panose="020F0502020204030204" pitchFamily="34" charset="0"/>
                <a:cs typeface="Times New Roman" panose="02020603050405020304" pitchFamily="18" charset="0"/>
              </a:rPr>
              <a:t>Manufacturing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143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n-US"/>
              <a:t>zSaS can be connected and executed using the information provided by the </a:t>
            </a:r>
            <a:r>
              <a:rPr lang="en-US" err="1"/>
              <a:t>zApp</a:t>
            </a:r>
            <a:r>
              <a:rPr lang="en-US"/>
              <a:t> or </a:t>
            </a:r>
            <a:r>
              <a:rPr lang="en-US" err="1"/>
              <a:t>zComponent</a:t>
            </a:r>
            <a:r>
              <a:rPr lang="en-US"/>
              <a:t> and return the expected result. The developers of zApps or zComponents can develop zSaS, to provide optional added value, and then, they will receive a double income (</a:t>
            </a:r>
            <a:r>
              <a:rPr lang="en-US" err="1"/>
              <a:t>zApp</a:t>
            </a:r>
            <a:r>
              <a:rPr lang="en-US"/>
              <a:t> + zSaS). As the name suggests, it is a software as a service approach, and it is licensed on a subscription basis and is centrally hosted</a:t>
            </a:r>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008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4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 IP Management aspects that should be considered are:</a:t>
            </a:r>
          </a:p>
          <a:p>
            <a:pPr>
              <a:spcAft>
                <a:spcPts val="340"/>
              </a:spcAft>
            </a:pPr>
            <a:endPar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34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IP identification</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All IP values within the  subproject  have to be identified, listed, named and analysed, in a systematic way, in order to have a sort of project IP portfolio and map. </a:t>
            </a:r>
            <a:endParaRPr lang="es-E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34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Results’ ownership: </a:t>
            </a: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Identify the owners of the results  </a:t>
            </a:r>
            <a:r>
              <a:rPr lang="en-GB" sz="12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each</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 agreement with the other party in case of joint ownership . </a:t>
            </a:r>
            <a:endParaRPr lang="es-E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34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Protection of results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IP protection vital for a prospective commercial or industrial exploitation, owner have to select the most appropriate and effective IP protection tool for every pieces of foreground, in accordance with the future planned use, in particular if direct commercial exploitation or further research will be preferred. </a:t>
            </a:r>
            <a:endParaRPr lang="es-E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34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of foreground</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 may be direct use, when the owner will industrially or commercially exploit the results (production and marketing of new products and services), or indirect use, when they will transfer the foreground to other party, that will exploit such results (e.g. by means of licences). Use will also consist in the utilisation of foreground in further research initiatives, aiming at the further enhancement of the developed outputs. </a:t>
            </a:r>
            <a:endParaRPr lang="es-E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Dissemination of results:</a:t>
            </a:r>
            <a:r>
              <a:rPr lang="en-GB" sz="1200" dirty="0">
                <a:effectLst/>
                <a:latin typeface="Calibri" panose="020F0502020204030204" pitchFamily="34" charset="0"/>
                <a:ea typeface="Calibri" panose="020F0502020204030204" pitchFamily="34" charset="0"/>
                <a:cs typeface="Times New Roman" panose="02020603050405020304" pitchFamily="18" charset="0"/>
              </a:rPr>
              <a:t> for the disclosure of project results owner are selecting the appropriate means (e.g. scientific publications, publication on web sites, conferences, open access, etc.).</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are required to disseminate project results as soon as possible and by appropriate means. However, keep in mind to protect any results that are capable of commercial or industrial exploitation before any dissemination activity.</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order to create visibility for your achievements and to ensure knowledge spillover and access to a broader public, you may use a broad variety of different dissemination channels:</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 Scientific and non-scientific publications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Conferences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Networking events and business fairs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Project websites</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Communication material (such as posters, leaflets)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Social Media </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Open Access</a:t>
            </a:r>
          </a:p>
          <a:p>
            <a:pPr>
              <a:lnSpc>
                <a:spcPct val="107000"/>
              </a:lnSpc>
              <a:spcAft>
                <a:spcPts val="80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066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just">
              <a:lnSpc>
                <a:spcPct val="115000"/>
              </a:lnSpc>
              <a:buFont typeface="Symbol" panose="05050102010706020507" pitchFamily="18" charset="2"/>
              <a:buNone/>
            </a:pPr>
            <a:endParaRPr lang="en-US" dirty="0"/>
          </a:p>
          <a:p>
            <a:pPr algn="just">
              <a:lnSpc>
                <a:spcPct val="115000"/>
              </a:lnSpc>
            </a:pPr>
            <a:r>
              <a:rPr lang="en-US" dirty="0">
                <a:cs typeface="Calibri"/>
              </a:rPr>
              <a:t>These  are the IP Management aspects explained in the previous slide</a:t>
            </a:r>
            <a:endParaRPr lang="en-U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842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just">
              <a:lnSpc>
                <a:spcPct val="115000"/>
              </a:lnSpc>
              <a:buFont typeface="Symbol" panose="05050102010706020507" pitchFamily="18" charset="2"/>
              <a:buNone/>
            </a:pPr>
            <a:endParaRPr lang="en-US"/>
          </a:p>
          <a:p>
            <a:pPr marL="0" lvl="0" indent="0" algn="just">
              <a:lnSpc>
                <a:spcPct val="115000"/>
              </a:lnSpc>
              <a:buFont typeface="Symbol" panose="05050102010706020507" pitchFamily="18" charset="2"/>
              <a:buNone/>
            </a:pPr>
            <a:r>
              <a:rPr lang="en-US"/>
              <a:t>The IP Repository at the ZDMP website is public so sub-call partners who may wish to review the IP protection of various components / assets) and project partners can access it. In fact, the website has two views:</a:t>
            </a:r>
          </a:p>
          <a:p>
            <a:pPr marL="0" lvl="0" indent="0" algn="just">
              <a:lnSpc>
                <a:spcPct val="115000"/>
              </a:lnSpc>
              <a:buFont typeface="Symbol" panose="05050102010706020507" pitchFamily="18" charset="2"/>
              <a:buNone/>
            </a:pPr>
            <a:endParaRPr lang="en-US"/>
          </a:p>
          <a:p>
            <a:pPr marL="0" lvl="0" indent="0" algn="just">
              <a:lnSpc>
                <a:spcPct val="115000"/>
              </a:lnSpc>
              <a:buFont typeface="Symbol" panose="05050102010706020507" pitchFamily="18" charset="2"/>
              <a:buNone/>
            </a:pPr>
            <a:r>
              <a:rPr lang="en-US"/>
              <a:t> • Via the Publications menu which provides a full view of the IPR information and with suitable permissions allows editing </a:t>
            </a:r>
          </a:p>
          <a:p>
            <a:pPr marL="0" lvl="0" indent="0" algn="just">
              <a:lnSpc>
                <a:spcPct val="115000"/>
              </a:lnSpc>
              <a:buFont typeface="Symbol" panose="05050102010706020507" pitchFamily="18" charset="2"/>
              <a:buNone/>
            </a:pPr>
            <a:r>
              <a:rPr lang="en-US"/>
              <a:t>• Via the </a:t>
            </a:r>
            <a:r>
              <a:rPr lang="en-US" err="1"/>
              <a:t>subcall</a:t>
            </a:r>
            <a:r>
              <a:rPr lang="en-US"/>
              <a:t> menu which is a subset of the above information. For example, it does not refer to internal information of the project</a:t>
            </a:r>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85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4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Joint ownership of IP frequently arises in collaborative projects where more than one party involved. Two or more beneficiaries own results jointly when they have jointly generated them and is not possible to establish the contribution of each beneficiary or separate them for protection purposes. Only active contributions should be considered to create ownership since mere efforts,</a:t>
            </a:r>
          </a:p>
          <a:p>
            <a:pPr>
              <a:spcAft>
                <a:spcPts val="34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assistance, and the sharing of ideas or information are insufficient </a:t>
            </a:r>
          </a:p>
          <a:p>
            <a:pPr>
              <a:spcAft>
                <a:spcPts val="340"/>
              </a:spcAft>
            </a:pPr>
            <a:endParaRPr lang="en-US" sz="1200">
              <a:solidFill>
                <a:srgbClr val="000000"/>
              </a:solidFill>
              <a:effectLst/>
              <a:latin typeface="Calibri" panose="020F0502020204030204" pitchFamily="34" charset="0"/>
              <a:cs typeface="Times New Roman" panose="02020603050405020304" pitchFamily="18" charset="0"/>
            </a:endParaRPr>
          </a:p>
          <a:p>
            <a:pPr>
              <a:spcAft>
                <a:spcPts val="340"/>
              </a:spcAft>
            </a:pPr>
            <a:r>
              <a:rPr lang="en-US"/>
              <a:t>Owners may agree on the terms of the result of the joint ownership agreement (in an agreement known as joint ownership agreement) considering, for example, the following </a:t>
            </a:r>
          </a:p>
          <a:p>
            <a:pPr>
              <a:spcAft>
                <a:spcPts val="340"/>
              </a:spcAft>
            </a:pPr>
            <a:endParaRPr lang="en-US"/>
          </a:p>
          <a:p>
            <a:pPr>
              <a:spcAft>
                <a:spcPts val="340"/>
              </a:spcAft>
            </a:pPr>
            <a:r>
              <a:rPr lang="en-US"/>
              <a:t>• Allocation of the shares</a:t>
            </a:r>
          </a:p>
          <a:p>
            <a:pPr>
              <a:spcAft>
                <a:spcPts val="340"/>
              </a:spcAft>
            </a:pPr>
            <a:r>
              <a:rPr lang="en-US"/>
              <a:t>• Conditions of the use and exploitation of the joint results</a:t>
            </a:r>
          </a:p>
          <a:p>
            <a:pPr>
              <a:spcAft>
                <a:spcPts val="340"/>
              </a:spcAft>
            </a:pPr>
            <a:r>
              <a:rPr lang="en-US"/>
              <a:t>• Management of the jointly owned results</a:t>
            </a:r>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1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options regarding the IP exploitation rights of the results produced within the subproject</a:t>
            </a:r>
          </a:p>
          <a:p>
            <a:endParaRPr lang="en-US" dirty="0"/>
          </a:p>
          <a:p>
            <a:r>
              <a:rPr lang="en-US" dirty="0"/>
              <a:t>Transfer: Owners may transfer their economic rights to other partners that are willing to exploit the result (</a:t>
            </a:r>
            <a:r>
              <a:rPr lang="en-US" dirty="0" err="1"/>
              <a:t>eg</a:t>
            </a:r>
            <a:r>
              <a:rPr lang="en-US" dirty="0"/>
              <a:t> in joint ownerships, co-owners may transfer their IP rights just to one co-owner to exploit, or the owner (s) could also transfer their IP rights to another partner or an external party not involved in the project). In this case, the owner(s) decides under which conditions the transfer of rights is made</a:t>
            </a:r>
          </a:p>
          <a:p>
            <a:endParaRPr lang="en-US" dirty="0"/>
          </a:p>
          <a:p>
            <a:r>
              <a:rPr lang="en-US" dirty="0"/>
              <a:t>Open source: In these situations, the type of open source license of said </a:t>
            </a:r>
            <a:r>
              <a:rPr lang="en-US" dirty="0" err="1"/>
              <a:t>zApp</a:t>
            </a:r>
            <a:r>
              <a:rPr lang="en-US" dirty="0"/>
              <a:t> / component should be </a:t>
            </a:r>
            <a:r>
              <a:rPr lang="en-US" dirty="0" err="1"/>
              <a:t>analysed</a:t>
            </a:r>
            <a:r>
              <a:rPr lang="en-US" dirty="0"/>
              <a:t>, since open source licenses fall within the framework of “none to some” restrictions. For instance, under a Mozilla Public License (MPL), developers must make the source code for any of their changes available under the terms of the license. However, under an Apache License, developers are not required for any derivative work or modification to the original to be distributed under the same terms</a:t>
            </a:r>
          </a:p>
          <a:p>
            <a:endParaRPr lang="en-US" dirty="0"/>
          </a:p>
          <a:p>
            <a:r>
              <a:rPr lang="en-US" dirty="0"/>
              <a:t>Non-Open source: If a component is under a proprietary license, other non-open source license or another proprietary right (</a:t>
            </a:r>
            <a:r>
              <a:rPr lang="en-US" dirty="0" err="1"/>
              <a:t>eg</a:t>
            </a:r>
            <a:r>
              <a:rPr lang="en-US" dirty="0"/>
              <a:t> a patent). In these cases the use of the component should be subject to the specific conditions decided by the owner (</a:t>
            </a:r>
            <a:r>
              <a:rPr lang="en-US" dirty="0" err="1"/>
              <a:t>eg</a:t>
            </a:r>
            <a:r>
              <a:rPr lang="en-US" dirty="0"/>
              <a:t> limitation of use or modification restrictions or the obligation of paying a fee)</a:t>
            </a:r>
            <a:endParaRPr lang="pt-P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917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part presents some conclusions related to the various contents of this module </a:t>
            </a:r>
            <a:r>
              <a:rPr lang="pt-PT"/>
              <a:t>…</a:t>
            </a:r>
          </a:p>
        </p:txBody>
      </p:sp>
      <p:sp>
        <p:nvSpPr>
          <p:cNvPr id="4" name="Slide Number Placeholder 3"/>
          <p:cNvSpPr>
            <a:spLocks noGrp="1"/>
          </p:cNvSpPr>
          <p:nvPr>
            <p:ph type="sldNum" sz="quarter" idx="5"/>
          </p:nvPr>
        </p:nvSpPr>
        <p:spPr/>
        <p:txBody>
          <a:bodyPr/>
          <a:lstStyle/>
          <a:p>
            <a:fld id="{7F5231AD-335B-404E-8185-D89357637BC2}" type="slidenum">
              <a:rPr lang="en-GB" smtClean="0"/>
              <a:pPr/>
              <a:t>33</a:t>
            </a:fld>
            <a:endParaRPr lang="en-GB"/>
          </a:p>
        </p:txBody>
      </p:sp>
    </p:spTree>
    <p:extLst>
      <p:ext uri="{BB962C8B-B14F-4D97-AF65-F5344CB8AC3E}">
        <p14:creationId xmlns:p14="http://schemas.microsoft.com/office/powerpoint/2010/main" val="167507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presents some of the references used to elaborate the materials for this training module. </a:t>
            </a:r>
          </a:p>
        </p:txBody>
      </p:sp>
      <p:sp>
        <p:nvSpPr>
          <p:cNvPr id="4" name="Slide Number Placeholder 3"/>
          <p:cNvSpPr>
            <a:spLocks noGrp="1"/>
          </p:cNvSpPr>
          <p:nvPr>
            <p:ph type="sldNum" sz="quarter" idx="5"/>
          </p:nvPr>
        </p:nvSpPr>
        <p:spPr/>
        <p:txBody>
          <a:bodyPr/>
          <a:lstStyle/>
          <a:p>
            <a:fld id="{7F5231AD-335B-404E-8185-D89357637BC2}" type="slidenum">
              <a:rPr lang="en-GB" smtClean="0"/>
              <a:pPr/>
              <a:t>34</a:t>
            </a:fld>
            <a:endParaRPr lang="en-GB"/>
          </a:p>
        </p:txBody>
      </p:sp>
    </p:spTree>
    <p:extLst>
      <p:ext uri="{BB962C8B-B14F-4D97-AF65-F5344CB8AC3E}">
        <p14:creationId xmlns:p14="http://schemas.microsoft.com/office/powerpoint/2010/main" val="207257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cs typeface="Calibri"/>
              </a:rPr>
              <a:t>The main objectives of this course are the following ( mention the ones in the slide) </a:t>
            </a:r>
          </a:p>
        </p:txBody>
      </p:sp>
      <p:sp>
        <p:nvSpPr>
          <p:cNvPr id="4" name="Marcador de número de diapositiva 3"/>
          <p:cNvSpPr>
            <a:spLocks noGrp="1"/>
          </p:cNvSpPr>
          <p:nvPr>
            <p:ph type="sldNum" sz="quarter" idx="5"/>
          </p:nvPr>
        </p:nvSpPr>
        <p:spPr/>
        <p:txBody>
          <a:bodyPr/>
          <a:lstStyle/>
          <a:p>
            <a:fld id="{7F5231AD-335B-404E-8185-D89357637BC2}" type="slidenum">
              <a:rPr lang="en-GB" smtClean="0"/>
              <a:pPr/>
              <a:t>3</a:t>
            </a:fld>
            <a:endParaRPr lang="en-GB"/>
          </a:p>
        </p:txBody>
      </p:sp>
    </p:spTree>
    <p:extLst>
      <p:ext uri="{BB962C8B-B14F-4D97-AF65-F5344CB8AC3E}">
        <p14:creationId xmlns:p14="http://schemas.microsoft.com/office/powerpoint/2010/main" val="299796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cs typeface="Calibri"/>
            </a:endParaRPr>
          </a:p>
        </p:txBody>
      </p:sp>
      <p:sp>
        <p:nvSpPr>
          <p:cNvPr id="4" name="Marcador de número de diapositiva 3"/>
          <p:cNvSpPr>
            <a:spLocks noGrp="1"/>
          </p:cNvSpPr>
          <p:nvPr>
            <p:ph type="sldNum" sz="quarter" idx="5"/>
          </p:nvPr>
        </p:nvSpPr>
        <p:spPr/>
        <p:txBody>
          <a:bodyPr/>
          <a:lstStyle/>
          <a:p>
            <a:fld id="{7F5231AD-335B-404E-8185-D89357637BC2}" type="slidenum">
              <a:rPr lang="en-GB" smtClean="0"/>
              <a:pPr/>
              <a:t>4</a:t>
            </a:fld>
            <a:endParaRPr lang="en-GB"/>
          </a:p>
        </p:txBody>
      </p:sp>
    </p:spTree>
    <p:extLst>
      <p:ext uri="{BB962C8B-B14F-4D97-AF65-F5344CB8AC3E}">
        <p14:creationId xmlns:p14="http://schemas.microsoft.com/office/powerpoint/2010/main" val="2788661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ZDMP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aims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providing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such</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extendable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platform</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supporting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factories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reach</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goal</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zero-defect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In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context</a:t>
            </a:r>
            <a:r>
              <a:rPr lang="es-ES" sz="1200" dirty="0">
                <a:effectLst/>
                <a:latin typeface="Calibri" panose="020F0502020204030204" pitchFamily="34" charset="0"/>
                <a:ea typeface="Calibri" panose="020F0502020204030204" pitchFamily="34" charset="0"/>
                <a:cs typeface="Times New Roman" panose="02020603050405020304" pitchFamily="18" charset="0"/>
              </a:rPr>
              <a:t>, ZDMP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will</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allow</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end-users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connect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their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systems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ie</a:t>
            </a:r>
            <a:r>
              <a:rPr lang="es-ES" sz="1200" dirty="0">
                <a:effectLst/>
                <a:latin typeface="Calibri" panose="020F0502020204030204" pitchFamily="34" charset="0"/>
                <a:ea typeface="Calibri" panose="020F0502020204030204" pitchFamily="34" charset="0"/>
                <a:cs typeface="Times New Roman" panose="02020603050405020304" pitchFamily="18" charset="0"/>
              </a:rPr>
              <a:t> shop-</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floor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Enterprise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Resource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Planning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systems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benefit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from</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features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platform</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These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benefits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include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product</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quality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assurance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amongst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others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platform</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provides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tools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allow</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following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each</a:t>
            </a:r>
            <a:r>
              <a:rPr lang="es-ES" sz="1200" dirty="0">
                <a:effectLst/>
                <a:latin typeface="Calibri" panose="020F0502020204030204" pitchFamily="34" charset="0"/>
                <a:ea typeface="Calibri" panose="020F0502020204030204" pitchFamily="34" charset="0"/>
                <a:cs typeface="Times New Roman" panose="02020603050405020304" pitchFamily="18" charset="0"/>
              </a:rPr>
              <a:t> step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using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data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acquisition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automatically</a:t>
            </a:r>
            <a:r>
              <a:rPr lang="es-ES" sz="1200" dirty="0">
                <a:effectLst/>
                <a:latin typeface="Calibri" panose="020F0502020204030204" pitchFamily="34" charset="0"/>
                <a:ea typeface="Calibri" panose="020F0502020204030204" pitchFamily="34" charset="0"/>
                <a:cs typeface="Times New Roman" panose="02020603050405020304" pitchFamily="18" charset="0"/>
              </a:rPr>
              <a:t> determine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functioning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each</a:t>
            </a:r>
            <a:r>
              <a:rPr lang="es-ES" sz="1200" dirty="0">
                <a:effectLst/>
                <a:latin typeface="Calibri" panose="020F0502020204030204" pitchFamily="34" charset="0"/>
                <a:ea typeface="Calibri" panose="020F0502020204030204" pitchFamily="34" charset="0"/>
                <a:cs typeface="Times New Roman" panose="02020603050405020304" pitchFamily="18" charset="0"/>
              </a:rPr>
              <a:t> step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regarding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quality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process</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product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possible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follow</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order</a:t>
            </a:r>
            <a:r>
              <a:rPr lang="es-ES" sz="1200" dirty="0">
                <a:effectLst/>
                <a:latin typeface="Calibri" panose="020F0502020204030204" pitchFamily="34" charset="0"/>
                <a:ea typeface="Calibri" panose="020F0502020204030204" pitchFamily="34" charset="0"/>
                <a:cs typeface="Times New Roman" panose="02020603050405020304" pitchFamily="18" charset="0"/>
              </a:rPr>
              <a:t> status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optimize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overall</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processes</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regarding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time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constraints</a:t>
            </a:r>
            <a:r>
              <a:rPr lang="es-ES" sz="12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product</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quality</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achieving</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zero</a:t>
            </a: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defects</a:t>
            </a:r>
            <a:r>
              <a:rPr lang="es-E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7F5231AD-335B-404E-8185-D89357637BC2}" type="slidenum">
              <a:rPr lang="en-GB" smtClean="0"/>
              <a:pPr/>
              <a:t>5</a:t>
            </a:fld>
            <a:endParaRPr lang="en-GB"/>
          </a:p>
        </p:txBody>
      </p:sp>
    </p:spTree>
    <p:extLst>
      <p:ext uri="{BB962C8B-B14F-4D97-AF65-F5344CB8AC3E}">
        <p14:creationId xmlns:p14="http://schemas.microsoft.com/office/powerpoint/2010/main" val="307230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err="1"/>
              <a:t>This</a:t>
            </a:r>
            <a:r>
              <a:rPr lang="pt-PT"/>
              <a:t> slide </a:t>
            </a:r>
            <a:r>
              <a:rPr lang="pt-PT" err="1"/>
              <a:t>presents</a:t>
            </a:r>
            <a:r>
              <a:rPr lang="pt-PT"/>
              <a:t> </a:t>
            </a:r>
            <a:r>
              <a:rPr lang="pt-PT" err="1"/>
              <a:t>the</a:t>
            </a:r>
            <a:r>
              <a:rPr lang="pt-PT"/>
              <a:t> </a:t>
            </a:r>
            <a:r>
              <a:rPr lang="pt-PT" err="1"/>
              <a:t>main</a:t>
            </a:r>
            <a:r>
              <a:rPr lang="pt-PT"/>
              <a:t> </a:t>
            </a:r>
            <a:r>
              <a:rPr lang="pt-PT" err="1"/>
              <a:t>goal</a:t>
            </a:r>
            <a:r>
              <a:rPr lang="pt-PT"/>
              <a:t> </a:t>
            </a:r>
            <a:r>
              <a:rPr lang="pt-PT" err="1"/>
              <a:t>and</a:t>
            </a:r>
            <a:r>
              <a:rPr lang="pt-PT"/>
              <a:t> </a:t>
            </a:r>
            <a:r>
              <a:rPr lang="pt-PT" err="1"/>
              <a:t>also</a:t>
            </a:r>
            <a:r>
              <a:rPr lang="pt-PT"/>
              <a:t> </a:t>
            </a:r>
            <a:r>
              <a:rPr lang="pt-PT" err="1"/>
              <a:t>the</a:t>
            </a:r>
            <a:r>
              <a:rPr lang="pt-PT"/>
              <a:t> </a:t>
            </a:r>
            <a:r>
              <a:rPr lang="pt-PT" err="1"/>
              <a:t>mission</a:t>
            </a:r>
            <a:r>
              <a:rPr lang="pt-PT"/>
              <a:t> </a:t>
            </a:r>
            <a:r>
              <a:rPr lang="pt-PT" err="1"/>
              <a:t>of</a:t>
            </a:r>
            <a:r>
              <a:rPr lang="pt-PT"/>
              <a:t> ZDMP … ( </a:t>
            </a:r>
            <a:r>
              <a:rPr lang="pt-PT" err="1"/>
              <a:t>same</a:t>
            </a:r>
            <a:r>
              <a:rPr lang="pt-PT"/>
              <a:t> </a:t>
            </a:r>
            <a:r>
              <a:rPr lang="pt-PT" err="1"/>
              <a:t>narrartive</a:t>
            </a:r>
            <a:r>
              <a:rPr lang="pt-PT"/>
              <a:t> </a:t>
            </a:r>
            <a:r>
              <a:rPr lang="pt-PT" err="1"/>
              <a:t>that</a:t>
            </a:r>
            <a:r>
              <a:rPr lang="pt-PT"/>
              <a:t> in </a:t>
            </a:r>
            <a:r>
              <a:rPr lang="pt-PT" err="1"/>
              <a:t>the</a:t>
            </a:r>
            <a:r>
              <a:rPr lang="pt-PT"/>
              <a:t> slide) </a:t>
            </a:r>
          </a:p>
        </p:txBody>
      </p:sp>
      <p:sp>
        <p:nvSpPr>
          <p:cNvPr id="4" name="Slide Number Placeholder 3"/>
          <p:cNvSpPr>
            <a:spLocks noGrp="1"/>
          </p:cNvSpPr>
          <p:nvPr>
            <p:ph type="sldNum" sz="quarter" idx="5"/>
          </p:nvPr>
        </p:nvSpPr>
        <p:spPr/>
        <p:txBody>
          <a:bodyPr/>
          <a:lstStyle/>
          <a:p>
            <a:fld id="{7F5231AD-335B-404E-8185-D89357637BC2}" type="slidenum">
              <a:rPr lang="en-GB" smtClean="0"/>
              <a:pPr/>
              <a:t>6</a:t>
            </a:fld>
            <a:endParaRPr lang="en-GB"/>
          </a:p>
        </p:txBody>
      </p:sp>
    </p:spTree>
    <p:extLst>
      <p:ext uri="{BB962C8B-B14F-4D97-AF65-F5344CB8AC3E}">
        <p14:creationId xmlns:p14="http://schemas.microsoft.com/office/powerpoint/2010/main" val="89716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Within the table above, the value proposition extracted is essentially the list below and for </a:t>
            </a:r>
          </a:p>
          <a:p>
            <a:endParaRPr lang="en-US"/>
          </a:p>
          <a:p>
            <a:r>
              <a:rPr lang="en-US"/>
              <a:t>• Platform: A fully developed version of the Platform will be available and hosted </a:t>
            </a:r>
            <a:r>
              <a:rPr lang="en-US" err="1"/>
              <a:t>InCloud</a:t>
            </a:r>
            <a:r>
              <a:rPr lang="en-US"/>
              <a:t>. The same or </a:t>
            </a:r>
            <a:r>
              <a:rPr lang="en-US" err="1"/>
              <a:t>customised</a:t>
            </a:r>
            <a:r>
              <a:rPr lang="en-US"/>
              <a:t> version of the Platform and its ecosystem will be</a:t>
            </a:r>
          </a:p>
          <a:p>
            <a:r>
              <a:rPr lang="en-US"/>
              <a:t>ready to be installed at any customer premises – aka </a:t>
            </a:r>
            <a:r>
              <a:rPr lang="en-US" err="1"/>
              <a:t>OnPremise</a:t>
            </a:r>
            <a:r>
              <a:rPr lang="en-US"/>
              <a:t>. The aim in this case is to provide private instances of the Platform for large manufacturing</a:t>
            </a:r>
          </a:p>
          <a:p>
            <a:r>
              <a:rPr lang="en-US"/>
              <a:t>companies or SMEs clusters who may have privacy/security concerns. As the enveloping concept this also represents the business as a whole</a:t>
            </a:r>
          </a:p>
          <a:p>
            <a:r>
              <a:rPr lang="en-US"/>
              <a:t>• Marketplace: An Apple iTunes Store or Google Play-like marketplace will be provided with similar buy/sell functionality and all that goes around it. However, the</a:t>
            </a:r>
          </a:p>
          <a:p>
            <a:r>
              <a:rPr lang="en-US"/>
              <a:t>products being marketed with will be dramatically different since they will be software applications for factories, especially SMEs. It will include a functionality for requesting</a:t>
            </a:r>
          </a:p>
          <a:p>
            <a:r>
              <a:rPr lang="en-US"/>
              <a:t>new Smart Applications. This represents the sells side of the multisided platform </a:t>
            </a:r>
          </a:p>
          <a:p>
            <a:r>
              <a:rPr lang="en-US"/>
              <a:t>• Application Builder (</a:t>
            </a:r>
            <a:r>
              <a:rPr lang="en-US" err="1"/>
              <a:t>zStudio</a:t>
            </a:r>
            <a:r>
              <a:rPr lang="en-US"/>
              <a:t>): A complete and open development kit will be provided targeting the software producing community. The aim is to guarantee the</a:t>
            </a:r>
          </a:p>
          <a:p>
            <a:r>
              <a:rPr lang="en-US"/>
              <a:t>growth of specific applications running across all industrial sectors and scenarios including those beyond the baseline projects. This has previously been/is also known</a:t>
            </a:r>
          </a:p>
          <a:p>
            <a:r>
              <a:rPr lang="en-US"/>
              <a:t>as the ZDMP Development Environment/SDK/Application runtime. This represents the support for the technology partners who offer to the Marketplace</a:t>
            </a:r>
          </a:p>
          <a:p>
            <a:r>
              <a:rPr lang="en-US"/>
              <a:t>• Applications (zApps): A set of smart manufacturing applications fully customized addressing customers’ needs and requests. In the context of ZDMP these</a:t>
            </a:r>
          </a:p>
          <a:p>
            <a:r>
              <a:rPr lang="en-US"/>
              <a:t>applications focus on areas related to zero-defects. This represents primarily the support for the technology partners who offer to the Marketplace but also covers the</a:t>
            </a:r>
          </a:p>
          <a:p>
            <a:r>
              <a:rPr lang="en-US"/>
              <a:t>cases where the Platform Owner or other entities provide zApps. It represents the supply side</a:t>
            </a:r>
          </a:p>
          <a:p>
            <a:r>
              <a:rPr lang="en-US"/>
              <a:t>• Components (</a:t>
            </a:r>
            <a:r>
              <a:rPr lang="en-US" err="1"/>
              <a:t>zComponents</a:t>
            </a:r>
            <a:r>
              <a:rPr lang="en-US"/>
              <a:t>): A set of modules that provide interfaces to physical or digital assets, and the callable services for data processing, analytics, and other</a:t>
            </a:r>
          </a:p>
          <a:p>
            <a:r>
              <a:rPr lang="en-US"/>
              <a:t>functionality. The aim is to allow the fast and easy adoption of the Platform by </a:t>
            </a:r>
            <a:r>
              <a:rPr lang="en-US" err="1"/>
              <a:t>thexend</a:t>
            </a:r>
            <a:r>
              <a:rPr lang="en-US"/>
              <a:t> users focusing on </a:t>
            </a:r>
            <a:r>
              <a:rPr lang="en-US" err="1"/>
              <a:t>customised</a:t>
            </a:r>
            <a:r>
              <a:rPr lang="en-US"/>
              <a:t> zApps according to their needs, the connection of</a:t>
            </a:r>
          </a:p>
          <a:p>
            <a:r>
              <a:rPr lang="en-US"/>
              <a:t>these with in-house systems and advanced data processing algorithms. It </a:t>
            </a:r>
            <a:r>
              <a:rPr lang="en-US" err="1"/>
              <a:t>representsxthe</a:t>
            </a:r>
            <a:r>
              <a:rPr lang="en-US"/>
              <a:t> supply side</a:t>
            </a:r>
          </a:p>
          <a:p>
            <a:r>
              <a:rPr lang="en-US"/>
              <a:t>• Services (</a:t>
            </a:r>
            <a:r>
              <a:rPr lang="en-US" err="1"/>
              <a:t>zServices</a:t>
            </a:r>
            <a:r>
              <a:rPr lang="en-US"/>
              <a:t>): A set of integrated services that enhance the Platform usage and acceptance based on the guaranteed quality of service in hosting and</a:t>
            </a:r>
          </a:p>
          <a:p>
            <a:r>
              <a:rPr lang="en-US"/>
              <a:t>computation processing and consulting services for zApps </a:t>
            </a:r>
            <a:r>
              <a:rPr lang="en-US" err="1"/>
              <a:t>customisation</a:t>
            </a:r>
            <a:r>
              <a:rPr lang="en-US"/>
              <a:t> and developers training. It represents the supply side</a:t>
            </a:r>
          </a:p>
          <a:p>
            <a:endParaRPr lang="pt-P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231AD-335B-404E-8185-D89357637B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0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ZDMP will offer an open environment where a new generation of developed zero-defect service applications will be available in a marketplace contributing to create an ecosystem where ZDMP stakeholders would be able to interact with each other. In this ecosystem:</a:t>
            </a:r>
          </a:p>
          <a:p>
            <a:endParaRPr lang="en-US" dirty="0"/>
          </a:p>
          <a:p>
            <a:r>
              <a:rPr lang="en-US" dirty="0"/>
              <a:t>•Manufacturing users can ask for new applications and algorithms or find existing ones from the marketplace to solve their own zero-defect manufacturing problems</a:t>
            </a:r>
          </a:p>
          <a:p>
            <a:r>
              <a:rPr lang="en-US" dirty="0"/>
              <a:t>•Subscribed software developers can both respond to specific manufacturing user demands and self-innovate to design, build, and publish new applications and algorithms</a:t>
            </a:r>
          </a:p>
          <a:p>
            <a:r>
              <a:rPr lang="en-US" dirty="0"/>
              <a:t>•Service providers will interact offering infrastructure for communications, storage, and processing</a:t>
            </a:r>
          </a:p>
          <a:p>
            <a:r>
              <a:rPr lang="en-US" dirty="0"/>
              <a:t>•Consulting companies can interact as prescriber of the ZDMP solutions giving support to their customers</a:t>
            </a:r>
          </a:p>
          <a:p>
            <a:r>
              <a:rPr lang="en-US" dirty="0"/>
              <a:t>•Zero-defect technology companies can provide the marketplace with drivers and APIs to access to access their technical equipment</a:t>
            </a:r>
          </a:p>
        </p:txBody>
      </p:sp>
      <p:sp>
        <p:nvSpPr>
          <p:cNvPr id="4" name="Slide Number Placeholder 3"/>
          <p:cNvSpPr>
            <a:spLocks noGrp="1"/>
          </p:cNvSpPr>
          <p:nvPr>
            <p:ph type="sldNum" sz="quarter" idx="5"/>
          </p:nvPr>
        </p:nvSpPr>
        <p:spPr/>
        <p:txBody>
          <a:bodyPr/>
          <a:lstStyle/>
          <a:p>
            <a:fld id="{7F5231AD-335B-404E-8185-D89357637BC2}" type="slidenum">
              <a:rPr lang="en-GB" smtClean="0"/>
              <a:pPr/>
              <a:t>8</a:t>
            </a:fld>
            <a:endParaRPr lang="en-GB"/>
          </a:p>
        </p:txBody>
      </p:sp>
    </p:spTree>
    <p:extLst>
      <p:ext uri="{BB962C8B-B14F-4D97-AF65-F5344CB8AC3E}">
        <p14:creationId xmlns:p14="http://schemas.microsoft.com/office/powerpoint/2010/main" val="309194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ZDMP-Platform is based on a federated architecture, which consists of several components split into the following architectural building blocks:</a:t>
            </a:r>
          </a:p>
          <a:p>
            <a:endParaRPr lang="en-US" dirty="0"/>
          </a:p>
          <a:p>
            <a:r>
              <a:rPr lang="en-US" dirty="0"/>
              <a:t>• Developer Tier (Design-time): These </a:t>
            </a:r>
            <a:r>
              <a:rPr lang="en-US" dirty="0" err="1"/>
              <a:t>zComponents</a:t>
            </a:r>
            <a:r>
              <a:rPr lang="en-US" dirty="0"/>
              <a:t> aide in the production of </a:t>
            </a:r>
            <a:r>
              <a:rPr lang="en-US" dirty="0" err="1"/>
              <a:t>containerised</a:t>
            </a:r>
            <a:r>
              <a:rPr lang="en-US" dirty="0"/>
              <a:t> applications for zero defect manufacturing - </a:t>
            </a:r>
            <a:r>
              <a:rPr lang="en-US" dirty="0" err="1"/>
              <a:t>zApps</a:t>
            </a:r>
            <a:endParaRPr lang="en-US" dirty="0"/>
          </a:p>
          <a:p>
            <a:r>
              <a:rPr lang="en-US" dirty="0"/>
              <a:t>• Enterprise Tier (Use-time): These </a:t>
            </a:r>
            <a:r>
              <a:rPr lang="en-US" dirty="0" err="1"/>
              <a:t>zComponent</a:t>
            </a:r>
            <a:r>
              <a:rPr lang="en-US" dirty="0"/>
              <a:t> assist the run-time</a:t>
            </a:r>
          </a:p>
          <a:p>
            <a:r>
              <a:rPr lang="en-US" dirty="0"/>
              <a:t>• Platform Tier (Run-time): This is where </a:t>
            </a:r>
            <a:r>
              <a:rPr lang="en-US" dirty="0" err="1"/>
              <a:t>zApps</a:t>
            </a:r>
            <a:r>
              <a:rPr lang="en-US" dirty="0"/>
              <a:t> are installed. This </a:t>
            </a:r>
            <a:r>
              <a:rPr lang="en-US" dirty="0" err="1"/>
              <a:t>zComponent</a:t>
            </a:r>
            <a:r>
              <a:rPr lang="en-US" dirty="0"/>
              <a:t> consists of run-time services to provide a base level functionality for ZDMP</a:t>
            </a:r>
          </a:p>
          <a:p>
            <a:r>
              <a:rPr lang="en-US" dirty="0"/>
              <a:t>• Edge Tier (Run-time): This is composed of the Distributed Computing </a:t>
            </a:r>
            <a:r>
              <a:rPr lang="en-US" dirty="0" err="1"/>
              <a:t>zComponent</a:t>
            </a:r>
            <a:r>
              <a:rPr lang="en-US" dirty="0"/>
              <a:t> which allows certain </a:t>
            </a:r>
            <a:r>
              <a:rPr lang="en-US" dirty="0" err="1"/>
              <a:t>zApps</a:t>
            </a:r>
            <a:r>
              <a:rPr lang="en-US" dirty="0"/>
              <a:t> to be run at different locations of the system for</a:t>
            </a:r>
          </a:p>
          <a:p>
            <a:r>
              <a:rPr lang="en-US" dirty="0"/>
              <a:t>performance gains</a:t>
            </a:r>
            <a:endParaRPr lang="es-ES" dirty="0"/>
          </a:p>
        </p:txBody>
      </p:sp>
      <p:sp>
        <p:nvSpPr>
          <p:cNvPr id="4" name="Marcador de número de diapositiva 3"/>
          <p:cNvSpPr>
            <a:spLocks noGrp="1"/>
          </p:cNvSpPr>
          <p:nvPr>
            <p:ph type="sldNum" sz="quarter" idx="5"/>
          </p:nvPr>
        </p:nvSpPr>
        <p:spPr/>
        <p:txBody>
          <a:bodyPr/>
          <a:lstStyle/>
          <a:p>
            <a:fld id="{7F5231AD-335B-404E-8185-D89357637BC2}" type="slidenum">
              <a:rPr lang="en-GB" smtClean="0"/>
              <a:pPr/>
              <a:t>10</a:t>
            </a:fld>
            <a:endParaRPr lang="en-GB"/>
          </a:p>
        </p:txBody>
      </p:sp>
    </p:spTree>
    <p:extLst>
      <p:ext uri="{BB962C8B-B14F-4D97-AF65-F5344CB8AC3E}">
        <p14:creationId xmlns:p14="http://schemas.microsoft.com/office/powerpoint/2010/main" val="272803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7751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2" name="Title 1"/>
          <p:cNvSpPr>
            <a:spLocks noGrp="1"/>
          </p:cNvSpPr>
          <p:nvPr>
            <p:ph type="title" hasCustomPrompt="1"/>
          </p:nvPr>
        </p:nvSpPr>
        <p:spPr/>
        <p:txBody>
          <a:bodyPr/>
          <a:lstStyle>
            <a:lvl1pPr>
              <a:defRPr/>
            </a:lvl1pPr>
          </a:lstStyle>
          <a:p>
            <a:r>
              <a:rPr lang="en-US"/>
              <a:t>2 Columns</a:t>
            </a:r>
            <a:endParaRPr lang="en-GB"/>
          </a:p>
        </p:txBody>
      </p:sp>
      <p:sp>
        <p:nvSpPr>
          <p:cNvPr id="6" name="Content Placeholder 10">
            <a:extLst>
              <a:ext uri="{FF2B5EF4-FFF2-40B4-BE49-F238E27FC236}">
                <a16:creationId xmlns:a16="http://schemas.microsoft.com/office/drawing/2014/main" id="{3353F3EB-BE62-4EDC-A231-388F76EE327B}"/>
              </a:ext>
            </a:extLst>
          </p:cNvPr>
          <p:cNvSpPr>
            <a:spLocks noGrp="1"/>
          </p:cNvSpPr>
          <p:nvPr>
            <p:ph sz="quarter" idx="11"/>
          </p:nvPr>
        </p:nvSpPr>
        <p:spPr>
          <a:xfrm>
            <a:off x="390618"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solidFill>
                  <a:srgbClr val="9F373A"/>
                </a:solidFill>
                <a:latin typeface="Calibri" panose="020F0502020204030204" pitchFamily="34" charset="0"/>
              </a:defRPr>
            </a:lvl2pPr>
            <a:lvl3pPr>
              <a:buClr>
                <a:srgbClr val="9F373A"/>
              </a:buClr>
              <a:defRPr sz="2400">
                <a:solidFill>
                  <a:srgbClr val="9F373A"/>
                </a:solidFill>
                <a:latin typeface="Calibri" panose="020F0502020204030204" pitchFamily="34" charset="0"/>
              </a:defRPr>
            </a:lvl3pPr>
            <a:lvl4pPr>
              <a:buClr>
                <a:srgbClr val="9F373A"/>
              </a:buClr>
              <a:defRPr sz="2000">
                <a:solidFill>
                  <a:srgbClr val="9F373A"/>
                </a:solidFill>
                <a:latin typeface="Calibri" panose="020F0502020204030204" pitchFamily="34" charset="0"/>
              </a:defRPr>
            </a:lvl4pPr>
            <a:lvl5pPr>
              <a:buClr>
                <a:srgbClr val="9F373A"/>
              </a:buClr>
              <a:defRPr sz="2000">
                <a:solidFill>
                  <a:srgbClr val="9F373A"/>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0">
            <a:extLst>
              <a:ext uri="{FF2B5EF4-FFF2-40B4-BE49-F238E27FC236}">
                <a16:creationId xmlns:a16="http://schemas.microsoft.com/office/drawing/2014/main" id="{136DB6F5-CF81-4ADE-B701-794D3FF2E6C7}"/>
              </a:ext>
            </a:extLst>
          </p:cNvPr>
          <p:cNvSpPr>
            <a:spLocks noGrp="1"/>
          </p:cNvSpPr>
          <p:nvPr>
            <p:ph sz="quarter" idx="12"/>
          </p:nvPr>
        </p:nvSpPr>
        <p:spPr>
          <a:xfrm>
            <a:off x="6192012"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latin typeface="Calibri" panose="020F0502020204030204" pitchFamily="34" charset="0"/>
              </a:defRPr>
            </a:lvl2pPr>
            <a:lvl3pPr>
              <a:buClr>
                <a:srgbClr val="9F373A"/>
              </a:buClr>
              <a:defRPr sz="2400">
                <a:latin typeface="Calibri" panose="020F0502020204030204" pitchFamily="34" charset="0"/>
              </a:defRPr>
            </a:lvl3pPr>
            <a:lvl4pPr>
              <a:buClr>
                <a:srgbClr val="9F373A"/>
              </a:buClr>
              <a:defRPr sz="2000">
                <a:latin typeface="Calibri" panose="020F0502020204030204" pitchFamily="34" charset="0"/>
              </a:defRPr>
            </a:lvl4pPr>
            <a:lvl5pPr>
              <a:buClr>
                <a:srgbClr val="9F373A"/>
              </a:buClr>
              <a:defRPr sz="20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080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2" name="Title 1"/>
          <p:cNvSpPr>
            <a:spLocks noGrp="1"/>
          </p:cNvSpPr>
          <p:nvPr>
            <p:ph type="title" hasCustomPrompt="1"/>
          </p:nvPr>
        </p:nvSpPr>
        <p:spPr/>
        <p:txBody>
          <a:bodyPr/>
          <a:lstStyle>
            <a:lvl1pPr>
              <a:defRPr/>
            </a:lvl1pPr>
          </a:lstStyle>
          <a:p>
            <a:r>
              <a:rPr lang="en-US"/>
              <a:t>Table – Simple1 – All Borders</a:t>
            </a:r>
            <a:endParaRPr lang="en-GB"/>
          </a:p>
        </p:txBody>
      </p:sp>
      <p:graphicFrame>
        <p:nvGraphicFramePr>
          <p:cNvPr id="9" name="Table 8">
            <a:extLst>
              <a:ext uri="{FF2B5EF4-FFF2-40B4-BE49-F238E27FC236}">
                <a16:creationId xmlns:a16="http://schemas.microsoft.com/office/drawing/2014/main" id="{DE4637FF-91B4-4579-A696-8E6A8CDF1E06}"/>
              </a:ext>
            </a:extLst>
          </p:cNvPr>
          <p:cNvGraphicFramePr>
            <a:graphicFrameLocks noGrp="1"/>
          </p:cNvGraphicFramePr>
          <p:nvPr userDrawn="1">
            <p:extLst>
              <p:ext uri="{D42A27DB-BD31-4B8C-83A1-F6EECF244321}">
                <p14:modId xmlns:p14="http://schemas.microsoft.com/office/powerpoint/2010/main" val="701406691"/>
              </p:ext>
            </p:extLst>
          </p:nvPr>
        </p:nvGraphicFramePr>
        <p:xfrm>
          <a:off x="402173" y="2183079"/>
          <a:ext cx="11398244" cy="1854200"/>
        </p:xfrm>
        <a:graphic>
          <a:graphicData uri="http://schemas.openxmlformats.org/drawingml/2006/table">
            <a:tbl>
              <a:tblPr firstRow="1" bandRow="1">
                <a:tableStyleId>{9DCAF9ED-07DC-4A11-8D7F-57B35C25682E}</a:tableStyleId>
              </a:tblPr>
              <a:tblGrid>
                <a:gridCol w="2849561">
                  <a:extLst>
                    <a:ext uri="{9D8B030D-6E8A-4147-A177-3AD203B41FA5}">
                      <a16:colId xmlns:a16="http://schemas.microsoft.com/office/drawing/2014/main" val="20000"/>
                    </a:ext>
                  </a:extLst>
                </a:gridCol>
                <a:gridCol w="2849561">
                  <a:extLst>
                    <a:ext uri="{9D8B030D-6E8A-4147-A177-3AD203B41FA5}">
                      <a16:colId xmlns:a16="http://schemas.microsoft.com/office/drawing/2014/main" val="20001"/>
                    </a:ext>
                  </a:extLst>
                </a:gridCol>
                <a:gridCol w="2849561">
                  <a:extLst>
                    <a:ext uri="{9D8B030D-6E8A-4147-A177-3AD203B41FA5}">
                      <a16:colId xmlns:a16="http://schemas.microsoft.com/office/drawing/2014/main" val="20002"/>
                    </a:ext>
                  </a:extLst>
                </a:gridCol>
                <a:gridCol w="2849561">
                  <a:extLst>
                    <a:ext uri="{9D8B030D-6E8A-4147-A177-3AD203B41FA5}">
                      <a16:colId xmlns:a16="http://schemas.microsoft.com/office/drawing/2014/main" val="20003"/>
                    </a:ext>
                  </a:extLst>
                </a:gridCol>
              </a:tblGrid>
              <a:tr h="370840">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Content Placeholder 10">
            <a:extLst>
              <a:ext uri="{FF2B5EF4-FFF2-40B4-BE49-F238E27FC236}">
                <a16:creationId xmlns:a16="http://schemas.microsoft.com/office/drawing/2014/main" id="{8BBA03D6-F29F-4C59-96A9-CD198F5AEC01}"/>
              </a:ext>
            </a:extLst>
          </p:cNvPr>
          <p:cNvSpPr>
            <a:spLocks noGrp="1"/>
          </p:cNvSpPr>
          <p:nvPr>
            <p:ph sz="quarter" idx="11"/>
          </p:nvPr>
        </p:nvSpPr>
        <p:spPr>
          <a:xfrm>
            <a:off x="390617" y="1412776"/>
            <a:ext cx="11409800" cy="504056"/>
          </a:xfrm>
          <a:prstGeom prst="rect">
            <a:avLst/>
          </a:prstGeom>
        </p:spPr>
        <p:txBody>
          <a:bodyPr/>
          <a:lstStyle>
            <a:lvl1pPr marL="361950" indent="-361950">
              <a:buFont typeface="Wingdings" panose="05000000000000000000" pitchFamily="2" charset="2"/>
              <a:buChar char="§"/>
              <a:defRPr sz="3200">
                <a:solidFill>
                  <a:srgbClr val="9F373A"/>
                </a:solidFill>
                <a:latin typeface="Calibri" panose="020F0502020204030204" pitchFamily="34" charset="0"/>
              </a:defRPr>
            </a:lvl1pPr>
            <a:lvl2pPr>
              <a:defRPr sz="2800"/>
            </a:lvl2pPr>
            <a:lvl3pPr>
              <a:defRPr sz="2400"/>
            </a:lvl3pPr>
            <a:lvl4pPr>
              <a:defRPr sz="2000"/>
            </a:lvl4pPr>
            <a:lvl5pPr>
              <a:defRPr sz="2000"/>
            </a:lvl5pPr>
          </a:lstStyle>
          <a:p>
            <a:pPr lvl="0"/>
            <a:r>
              <a:rPr lang="en-US"/>
              <a:t>Click to edit Master text styles</a:t>
            </a:r>
          </a:p>
          <a:p>
            <a:pPr lvl="0"/>
            <a:endParaRPr lang="en-US"/>
          </a:p>
        </p:txBody>
      </p:sp>
    </p:spTree>
    <p:extLst>
      <p:ext uri="{BB962C8B-B14F-4D97-AF65-F5344CB8AC3E}">
        <p14:creationId xmlns:p14="http://schemas.microsoft.com/office/powerpoint/2010/main" val="80187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Hea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719403" y="3717032"/>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4648496"/>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5630292"/>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pic>
        <p:nvPicPr>
          <p:cNvPr id="8" name="Picture 7">
            <a:extLst>
              <a:ext uri="{FF2B5EF4-FFF2-40B4-BE49-F238E27FC236}">
                <a16:creationId xmlns:a16="http://schemas.microsoft.com/office/drawing/2014/main" id="{6C61CB30-8D53-443D-AA4A-856AC8B9D88B}"/>
              </a:ext>
            </a:extLst>
          </p:cNvPr>
          <p:cNvPicPr>
            <a:picLocks noChangeAspect="1"/>
          </p:cNvPicPr>
          <p:nvPr userDrawn="1"/>
        </p:nvPicPr>
        <p:blipFill>
          <a:blip r:embed="rId2" cstate="print"/>
          <a:stretch>
            <a:fillRect/>
          </a:stretch>
        </p:blipFill>
        <p:spPr>
          <a:xfrm>
            <a:off x="3894787" y="1381820"/>
            <a:ext cx="4402426" cy="1948749"/>
          </a:xfrm>
          <a:prstGeom prst="rect">
            <a:avLst/>
          </a:prstGeom>
        </p:spPr>
      </p:pic>
    </p:spTree>
    <p:extLst>
      <p:ext uri="{BB962C8B-B14F-4D97-AF65-F5344CB8AC3E}">
        <p14:creationId xmlns:p14="http://schemas.microsoft.com/office/powerpoint/2010/main" val="185279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1 Navigation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335360" y="3974108"/>
            <a:ext cx="11521280" cy="823044"/>
          </a:xfrm>
          <a:prstGeom prst="rect">
            <a:avLst/>
          </a:prstGeom>
        </p:spPr>
        <p:txBody>
          <a:bodyPr/>
          <a:lstStyle>
            <a:lvl1pPr algn="ctr">
              <a:defRPr lang="en-US" sz="9600" b="1"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 [MONDAY]&gt;</a:t>
            </a:r>
          </a:p>
        </p:txBody>
      </p:sp>
      <p:pic>
        <p:nvPicPr>
          <p:cNvPr id="9" name="Picture 8">
            <a:extLst>
              <a:ext uri="{FF2B5EF4-FFF2-40B4-BE49-F238E27FC236}">
                <a16:creationId xmlns:a16="http://schemas.microsoft.com/office/drawing/2014/main" id="{8DD73922-30CA-453B-8485-94E9D9DBF621}"/>
              </a:ext>
            </a:extLst>
          </p:cNvPr>
          <p:cNvPicPr>
            <a:picLocks noChangeAspect="1"/>
          </p:cNvPicPr>
          <p:nvPr userDrawn="1"/>
        </p:nvPicPr>
        <p:blipFill rotWithShape="1">
          <a:blip r:embed="rId2" cstate="print"/>
          <a:srcRect t="21099" r="7504" b="7247"/>
          <a:stretch/>
        </p:blipFill>
        <p:spPr>
          <a:xfrm>
            <a:off x="3099529" y="1134804"/>
            <a:ext cx="5537843" cy="2545807"/>
          </a:xfrm>
          <a:prstGeom prst="rect">
            <a:avLst/>
          </a:prstGeom>
        </p:spPr>
      </p:pic>
    </p:spTree>
    <p:extLst>
      <p:ext uri="{BB962C8B-B14F-4D97-AF65-F5344CB8AC3E}">
        <p14:creationId xmlns:p14="http://schemas.microsoft.com/office/powerpoint/2010/main" val="329239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Heade -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sp>
        <p:nvSpPr>
          <p:cNvPr id="2" name="Title 1"/>
          <p:cNvSpPr>
            <a:spLocks noGrp="1"/>
          </p:cNvSpPr>
          <p:nvPr>
            <p:ph type="title" hasCustomPrompt="1"/>
          </p:nvPr>
        </p:nvSpPr>
        <p:spPr/>
        <p:txBody>
          <a:bodyPr/>
          <a:lstStyle>
            <a:lvl1pPr>
              <a:defRPr/>
            </a:lvl1pPr>
          </a:lstStyle>
          <a:p>
            <a:r>
              <a:rPr lang="en-US" sz="3600">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3825150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e Heade - Blu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137383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e Heade - Purpl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bg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220840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pace (for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2" name="Title 1"/>
          <p:cNvSpPr>
            <a:spLocks noGrp="1"/>
          </p:cNvSpPr>
          <p:nvPr>
            <p:ph type="title" hasCustomPrompt="1"/>
          </p:nvPr>
        </p:nvSpPr>
        <p:spPr/>
        <p:txBody>
          <a:bodyPr/>
          <a:lstStyle>
            <a:lvl1pPr>
              <a:defRPr baseline="0"/>
            </a:lvl1pPr>
          </a:lstStyle>
          <a:p>
            <a:r>
              <a:rPr lang="en-US"/>
              <a:t>Blank For Images</a:t>
            </a:r>
            <a:endParaRPr lang="en-GB"/>
          </a:p>
        </p:txBody>
      </p:sp>
    </p:spTree>
    <p:extLst>
      <p:ext uri="{BB962C8B-B14F-4D97-AF65-F5344CB8AC3E}">
        <p14:creationId xmlns:p14="http://schemas.microsoft.com/office/powerpoint/2010/main" val="2644660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86174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rgbClr val="9F373A"/>
                </a:solidFill>
                <a:latin typeface="Calibri" panose="020F0502020204030204" pitchFamily="34" charset="0"/>
              </a:defRPr>
            </a:lvl2pPr>
            <a:lvl3pPr>
              <a:buClr>
                <a:srgbClr val="C00000"/>
              </a:buClr>
              <a:defRPr sz="2400">
                <a:solidFill>
                  <a:srgbClr val="9F373A"/>
                </a:solidFill>
                <a:latin typeface="Calibri" panose="020F0502020204030204" pitchFamily="34" charset="0"/>
              </a:defRPr>
            </a:lvl3pPr>
            <a:lvl4pPr>
              <a:buClr>
                <a:srgbClr val="C00000"/>
              </a:buClr>
              <a:defRPr sz="2000">
                <a:solidFill>
                  <a:srgbClr val="9F373A"/>
                </a:solidFill>
                <a:latin typeface="Calibri" panose="020F0502020204030204" pitchFamily="34" charset="0"/>
              </a:defRPr>
            </a:lvl4pPr>
            <a:lvl5pPr>
              <a:buClr>
                <a:srgbClr val="C00000"/>
              </a:buClr>
              <a:defRPr sz="2000">
                <a:solidFill>
                  <a:srgbClr val="9F373A"/>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lvl1pPr>
          </a:lstStyle>
          <a:p>
            <a:r>
              <a:rPr lang="en-US"/>
              <a:t>Fully Red Font Bullets</a:t>
            </a:r>
            <a:endParaRPr lang="en-GB"/>
          </a:p>
        </p:txBody>
      </p:sp>
    </p:spTree>
    <p:extLst>
      <p:ext uri="{BB962C8B-B14F-4D97-AF65-F5344CB8AC3E}">
        <p14:creationId xmlns:p14="http://schemas.microsoft.com/office/powerpoint/2010/main" val="388524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rgbClr val="9F373A"/>
                </a:solidFill>
                <a:latin typeface="Calibri" panose="020F0502020204030204" pitchFamily="34" charset="0"/>
              </a:defRPr>
            </a:lvl2pPr>
            <a:lvl3pPr>
              <a:buClr>
                <a:srgbClr val="C00000"/>
              </a:buClr>
              <a:defRPr sz="2400">
                <a:solidFill>
                  <a:srgbClr val="9F373A"/>
                </a:solidFill>
                <a:latin typeface="Calibri" panose="020F0502020204030204" pitchFamily="34" charset="0"/>
              </a:defRPr>
            </a:lvl3pPr>
            <a:lvl4pPr>
              <a:buClr>
                <a:srgbClr val="C00000"/>
              </a:buClr>
              <a:defRPr sz="2000">
                <a:solidFill>
                  <a:srgbClr val="9F373A"/>
                </a:solidFill>
                <a:latin typeface="Calibri" panose="020F0502020204030204" pitchFamily="34" charset="0"/>
              </a:defRPr>
            </a:lvl4pPr>
            <a:lvl5pPr>
              <a:buClr>
                <a:srgbClr val="C00000"/>
              </a:buClr>
              <a:defRPr sz="2000">
                <a:solidFill>
                  <a:srgbClr val="9F373A"/>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lvl1pPr>
          </a:lstStyle>
          <a:p>
            <a:r>
              <a:rPr lang="en-US"/>
              <a:t>Fully Red Font Bullets</a:t>
            </a:r>
            <a:endParaRPr lang="en-GB"/>
          </a:p>
        </p:txBody>
      </p:sp>
    </p:spTree>
    <p:extLst>
      <p:ext uri="{BB962C8B-B14F-4D97-AF65-F5344CB8AC3E}">
        <p14:creationId xmlns:p14="http://schemas.microsoft.com/office/powerpoint/2010/main" val="1336067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vel 1 Bullets as 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340927-1F0A-4170-A325-ECD47848CDDE}"/>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marL="361950" indent="-361950">
              <a:buFont typeface="Wingdings" panose="05000000000000000000" pitchFamily="2" charset="2"/>
              <a:buChar char="§"/>
              <a:defRPr sz="3200">
                <a:latin typeface="Calibri" panose="020F0502020204030204" pitchFamily="34" charset="0"/>
              </a:defRPr>
            </a:lvl1pPr>
            <a:lvl2pPr>
              <a:defRPr lang="en-US" sz="2800" kern="1200" dirty="0">
                <a:solidFill>
                  <a:srgbClr val="9F373A"/>
                </a:solidFill>
                <a:latin typeface="Calibri" panose="020F0502020204030204" pitchFamily="34" charset="0"/>
                <a:ea typeface="+mn-ea"/>
                <a:cs typeface="Arial" panose="020B0604020202020204" pitchFamily="34" charset="0"/>
              </a:defRPr>
            </a:lvl2pPr>
            <a:lvl3pPr>
              <a:defRPr sz="2400"/>
            </a:lvl3pPr>
            <a:lvl4pPr>
              <a:defRPr sz="2000"/>
            </a:lvl4pPr>
            <a:lvl5pPr>
              <a:defRPr sz="2000"/>
            </a:lvl5pPr>
          </a:lstStyle>
          <a:p>
            <a:pPr marL="361950" lvl="1" indent="-361950" algn="l" defTabSz="914400" rtl="0" eaLnBrk="1" latinLnBrk="0" hangingPunct="1">
              <a:lnSpc>
                <a:spcPct val="90000"/>
              </a:lnSpc>
              <a:spcBef>
                <a:spcPts val="500"/>
              </a:spcBef>
              <a:buClr>
                <a:srgbClr val="C00000"/>
              </a:buClr>
              <a:buFont typeface="Wingdings" panose="05000000000000000000" pitchFamily="2" charset="2"/>
              <a:buChar char="§"/>
            </a:pPr>
            <a:r>
              <a:rPr lang="en-US"/>
              <a:t>Click to edit Master text styles</a:t>
            </a:r>
          </a:p>
          <a:p>
            <a:pPr lvl="0"/>
            <a:endParaRPr lang="en-US"/>
          </a:p>
        </p:txBody>
      </p:sp>
      <p:sp>
        <p:nvSpPr>
          <p:cNvPr id="6" name="Title 5"/>
          <p:cNvSpPr>
            <a:spLocks noGrp="1"/>
          </p:cNvSpPr>
          <p:nvPr>
            <p:ph type="title" hasCustomPrompt="1"/>
          </p:nvPr>
        </p:nvSpPr>
        <p:spPr/>
        <p:txBody>
          <a:bodyPr/>
          <a:lstStyle>
            <a:lvl1pPr>
              <a:defRPr baseline="0"/>
            </a:lvl1pPr>
          </a:lstStyle>
          <a:p>
            <a:r>
              <a:rPr lang="en-US"/>
              <a:t>Bullets – 1st Level only (bullets)</a:t>
            </a:r>
            <a:endParaRPr lang="en-GB"/>
          </a:p>
        </p:txBody>
      </p:sp>
    </p:spTree>
    <p:extLst>
      <p:ext uri="{BB962C8B-B14F-4D97-AF65-F5344CB8AC3E}">
        <p14:creationId xmlns:p14="http://schemas.microsoft.com/office/powerpoint/2010/main" val="4019785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lvl1pPr>
          </a:lstStyle>
          <a:p>
            <a:r>
              <a:rPr lang="en-US"/>
              <a:t>Graduated Background Header</a:t>
            </a:r>
            <a:endParaRPr lang="en-GB"/>
          </a:p>
        </p:txBody>
      </p:sp>
    </p:spTree>
    <p:extLst>
      <p:ext uri="{BB962C8B-B14F-4D97-AF65-F5344CB8AC3E}">
        <p14:creationId xmlns:p14="http://schemas.microsoft.com/office/powerpoint/2010/main" val="3504148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solidFill>
                  <a:schemeClr val="bg1"/>
                </a:solidFill>
              </a:defRPr>
            </a:lvl1pPr>
          </a:lstStyle>
          <a:p>
            <a:r>
              <a:rPr lang="en-US"/>
              <a:t>Red Background Header</a:t>
            </a:r>
            <a:endParaRPr lang="en-GB"/>
          </a:p>
        </p:txBody>
      </p:sp>
    </p:spTree>
    <p:extLst>
      <p:ext uri="{BB962C8B-B14F-4D97-AF65-F5344CB8AC3E}">
        <p14:creationId xmlns:p14="http://schemas.microsoft.com/office/powerpoint/2010/main" val="1716826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solidFill>
                  <a:srgbClr val="9F373A"/>
                </a:solidFill>
              </a:defRPr>
            </a:lvl1pPr>
          </a:lstStyle>
          <a:p>
            <a:r>
              <a:rPr lang="en-US"/>
              <a:t>Mauve Background Header</a:t>
            </a:r>
            <a:endParaRPr lang="en-GB"/>
          </a:p>
        </p:txBody>
      </p:sp>
    </p:spTree>
    <p:extLst>
      <p:ext uri="{BB962C8B-B14F-4D97-AF65-F5344CB8AC3E}">
        <p14:creationId xmlns:p14="http://schemas.microsoft.com/office/powerpoint/2010/main" val="424698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a:p>
        </p:txBody>
      </p:sp>
      <p:sp>
        <p:nvSpPr>
          <p:cNvPr id="4" name="Rectangle 3">
            <a:extLst>
              <a:ext uri="{FF2B5EF4-FFF2-40B4-BE49-F238E27FC236}">
                <a16:creationId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16B1102-04E5-466D-B140-62070A53BE0F}"/>
              </a:ext>
            </a:extLst>
          </p:cNvPr>
          <p:cNvSpPr>
            <a:spLocks noGrp="1"/>
          </p:cNvSpPr>
          <p:nvPr>
            <p:ph sz="quarter" idx="11" hasCustomPrompt="1"/>
          </p:nvPr>
        </p:nvSpPr>
        <p:spPr>
          <a:xfrm>
            <a:off x="3206187" y="2511425"/>
            <a:ext cx="5937813" cy="1839913"/>
          </a:xfrm>
          <a:prstGeom prst="rect">
            <a:avLst/>
          </a:prstGeom>
        </p:spPr>
        <p:txBody>
          <a:bodyPr/>
          <a:lstStyle>
            <a:lvl1pPr>
              <a:defRPr>
                <a:solidFill>
                  <a:srgbClr val="9F373A"/>
                </a:solidFill>
              </a:defRPr>
            </a:lvl1pPr>
          </a:lstStyle>
          <a:p>
            <a:pPr lvl="0"/>
            <a:r>
              <a:rPr lang="en-US"/>
              <a:t>Some content</a:t>
            </a:r>
          </a:p>
        </p:txBody>
      </p:sp>
    </p:spTree>
    <p:extLst>
      <p:ext uri="{BB962C8B-B14F-4D97-AF65-F5344CB8AC3E}">
        <p14:creationId xmlns:p14="http://schemas.microsoft.com/office/powerpoint/2010/main" val="1254208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a:p>
        </p:txBody>
      </p:sp>
      <p:sp>
        <p:nvSpPr>
          <p:cNvPr id="4" name="Rectangle 3">
            <a:extLst>
              <a:ext uri="{FF2B5EF4-FFF2-40B4-BE49-F238E27FC236}">
                <a16:creationId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6C92B4-20A9-4022-BC19-F2EBF664A8A4}"/>
              </a:ext>
            </a:extLst>
          </p:cNvPr>
          <p:cNvPicPr>
            <a:picLocks noChangeAspect="1"/>
          </p:cNvPicPr>
          <p:nvPr userDrawn="1"/>
        </p:nvPicPr>
        <p:blipFill>
          <a:blip r:embed="rId2" cstate="print"/>
          <a:stretch>
            <a:fillRect/>
          </a:stretch>
        </p:blipFill>
        <p:spPr>
          <a:xfrm>
            <a:off x="1325937" y="1317515"/>
            <a:ext cx="9540125" cy="4222969"/>
          </a:xfrm>
          <a:prstGeom prst="rect">
            <a:avLst/>
          </a:prstGeom>
        </p:spPr>
      </p:pic>
    </p:spTree>
    <p:extLst>
      <p:ext uri="{BB962C8B-B14F-4D97-AF65-F5344CB8AC3E}">
        <p14:creationId xmlns:p14="http://schemas.microsoft.com/office/powerpoint/2010/main" val="375549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hasCustomPrompt="1"/>
          </p:nvPr>
        </p:nvSpPr>
        <p:spPr/>
        <p:txBody>
          <a:bodyPr/>
          <a:lstStyle>
            <a:lvl1pPr>
              <a:defRPr/>
            </a:lvl1pPr>
          </a:lstStyle>
          <a:p>
            <a:r>
              <a:rPr lang="en-US"/>
              <a:t>www.zdmp.eu</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a:p>
        </p:txBody>
      </p:sp>
      <p:pic>
        <p:nvPicPr>
          <p:cNvPr id="6" name="Picture 5">
            <a:extLst>
              <a:ext uri="{FF2B5EF4-FFF2-40B4-BE49-F238E27FC236}">
                <a16:creationId xmlns:a16="http://schemas.microsoft.com/office/drawing/2014/main" id="{A26C92B4-20A9-4022-BC19-F2EBF664A8A4}"/>
              </a:ext>
            </a:extLst>
          </p:cNvPr>
          <p:cNvPicPr>
            <a:picLocks noChangeAspect="1"/>
          </p:cNvPicPr>
          <p:nvPr userDrawn="1"/>
        </p:nvPicPr>
        <p:blipFill>
          <a:blip r:embed="rId2" cstate="print"/>
          <a:stretch>
            <a:fillRect/>
          </a:stretch>
        </p:blipFill>
        <p:spPr>
          <a:xfrm>
            <a:off x="1325937" y="1317515"/>
            <a:ext cx="9540125" cy="4222969"/>
          </a:xfrm>
          <a:prstGeom prst="rect">
            <a:avLst/>
          </a:prstGeom>
        </p:spPr>
      </p:pic>
    </p:spTree>
    <p:extLst>
      <p:ext uri="{BB962C8B-B14F-4D97-AF65-F5344CB8AC3E}">
        <p14:creationId xmlns:p14="http://schemas.microsoft.com/office/powerpoint/2010/main" val="3451758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2" name="Title 1"/>
          <p:cNvSpPr>
            <a:spLocks noGrp="1"/>
          </p:cNvSpPr>
          <p:nvPr>
            <p:ph type="title" hasCustomPrompt="1"/>
          </p:nvPr>
        </p:nvSpPr>
        <p:spPr/>
        <p:txBody>
          <a:bodyPr/>
          <a:lstStyle>
            <a:lvl1pPr>
              <a:defRPr/>
            </a:lvl1pPr>
          </a:lstStyle>
          <a:p>
            <a:r>
              <a:rPr lang="en-US"/>
              <a:t>2 Columns</a:t>
            </a:r>
            <a:endParaRPr lang="en-GB"/>
          </a:p>
        </p:txBody>
      </p:sp>
      <p:sp>
        <p:nvSpPr>
          <p:cNvPr id="6" name="Content Placeholder 10">
            <a:extLst>
              <a:ext uri="{FF2B5EF4-FFF2-40B4-BE49-F238E27FC236}">
                <a16:creationId xmlns:a16="http://schemas.microsoft.com/office/drawing/2014/main" id="{3353F3EB-BE62-4EDC-A231-388F76EE327B}"/>
              </a:ext>
            </a:extLst>
          </p:cNvPr>
          <p:cNvSpPr>
            <a:spLocks noGrp="1"/>
          </p:cNvSpPr>
          <p:nvPr>
            <p:ph sz="quarter" idx="11"/>
          </p:nvPr>
        </p:nvSpPr>
        <p:spPr>
          <a:xfrm>
            <a:off x="390618"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solidFill>
                  <a:srgbClr val="9F373A"/>
                </a:solidFill>
                <a:latin typeface="Calibri" panose="020F0502020204030204" pitchFamily="34" charset="0"/>
              </a:defRPr>
            </a:lvl2pPr>
            <a:lvl3pPr>
              <a:buClr>
                <a:srgbClr val="9F373A"/>
              </a:buClr>
              <a:defRPr sz="2400">
                <a:solidFill>
                  <a:srgbClr val="9F373A"/>
                </a:solidFill>
                <a:latin typeface="Calibri" panose="020F0502020204030204" pitchFamily="34" charset="0"/>
              </a:defRPr>
            </a:lvl3pPr>
            <a:lvl4pPr>
              <a:buClr>
                <a:srgbClr val="9F373A"/>
              </a:buClr>
              <a:defRPr sz="2000">
                <a:solidFill>
                  <a:srgbClr val="9F373A"/>
                </a:solidFill>
                <a:latin typeface="Calibri" panose="020F0502020204030204" pitchFamily="34" charset="0"/>
              </a:defRPr>
            </a:lvl4pPr>
            <a:lvl5pPr>
              <a:buClr>
                <a:srgbClr val="9F373A"/>
              </a:buClr>
              <a:defRPr sz="2000">
                <a:solidFill>
                  <a:srgbClr val="9F373A"/>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0">
            <a:extLst>
              <a:ext uri="{FF2B5EF4-FFF2-40B4-BE49-F238E27FC236}">
                <a16:creationId xmlns:a16="http://schemas.microsoft.com/office/drawing/2014/main" id="{136DB6F5-CF81-4ADE-B701-794D3FF2E6C7}"/>
              </a:ext>
            </a:extLst>
          </p:cNvPr>
          <p:cNvSpPr>
            <a:spLocks noGrp="1"/>
          </p:cNvSpPr>
          <p:nvPr>
            <p:ph sz="quarter" idx="12"/>
          </p:nvPr>
        </p:nvSpPr>
        <p:spPr>
          <a:xfrm>
            <a:off x="6192012"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latin typeface="Calibri" panose="020F0502020204030204" pitchFamily="34" charset="0"/>
              </a:defRPr>
            </a:lvl2pPr>
            <a:lvl3pPr>
              <a:buClr>
                <a:srgbClr val="9F373A"/>
              </a:buClr>
              <a:defRPr sz="2400">
                <a:latin typeface="Calibri" panose="020F0502020204030204" pitchFamily="34" charset="0"/>
              </a:defRPr>
            </a:lvl3pPr>
            <a:lvl4pPr>
              <a:buClr>
                <a:srgbClr val="9F373A"/>
              </a:buClr>
              <a:defRPr sz="2000">
                <a:latin typeface="Calibri" panose="020F0502020204030204" pitchFamily="34" charset="0"/>
              </a:defRPr>
            </a:lvl4pPr>
            <a:lvl5pPr>
              <a:buClr>
                <a:srgbClr val="9F373A"/>
              </a:buClr>
              <a:defRPr sz="20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7318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2" name="Title 1"/>
          <p:cNvSpPr>
            <a:spLocks noGrp="1"/>
          </p:cNvSpPr>
          <p:nvPr>
            <p:ph type="title" hasCustomPrompt="1"/>
          </p:nvPr>
        </p:nvSpPr>
        <p:spPr/>
        <p:txBody>
          <a:bodyPr/>
          <a:lstStyle>
            <a:lvl1pPr>
              <a:defRPr/>
            </a:lvl1pPr>
          </a:lstStyle>
          <a:p>
            <a:r>
              <a:rPr lang="en-US"/>
              <a:t>Table – Simple1 – All Borders</a:t>
            </a:r>
            <a:endParaRPr lang="en-GB"/>
          </a:p>
        </p:txBody>
      </p:sp>
      <p:graphicFrame>
        <p:nvGraphicFramePr>
          <p:cNvPr id="9" name="Table 8">
            <a:extLst>
              <a:ext uri="{FF2B5EF4-FFF2-40B4-BE49-F238E27FC236}">
                <a16:creationId xmlns:a16="http://schemas.microsoft.com/office/drawing/2014/main" id="{DE4637FF-91B4-4579-A696-8E6A8CDF1E06}"/>
              </a:ext>
            </a:extLst>
          </p:cNvPr>
          <p:cNvGraphicFramePr>
            <a:graphicFrameLocks noGrp="1"/>
          </p:cNvGraphicFramePr>
          <p:nvPr userDrawn="1">
            <p:extLst>
              <p:ext uri="{D42A27DB-BD31-4B8C-83A1-F6EECF244321}">
                <p14:modId xmlns:p14="http://schemas.microsoft.com/office/powerpoint/2010/main" val="2147347820"/>
              </p:ext>
            </p:extLst>
          </p:nvPr>
        </p:nvGraphicFramePr>
        <p:xfrm>
          <a:off x="402173" y="2183079"/>
          <a:ext cx="11398244" cy="1854200"/>
        </p:xfrm>
        <a:graphic>
          <a:graphicData uri="http://schemas.openxmlformats.org/drawingml/2006/table">
            <a:tbl>
              <a:tblPr firstRow="1" bandRow="1">
                <a:tableStyleId>{9DCAF9ED-07DC-4A11-8D7F-57B35C25682E}</a:tableStyleId>
              </a:tblPr>
              <a:tblGrid>
                <a:gridCol w="2849561">
                  <a:extLst>
                    <a:ext uri="{9D8B030D-6E8A-4147-A177-3AD203B41FA5}">
                      <a16:colId xmlns:a16="http://schemas.microsoft.com/office/drawing/2014/main" val="20000"/>
                    </a:ext>
                  </a:extLst>
                </a:gridCol>
                <a:gridCol w="2849561">
                  <a:extLst>
                    <a:ext uri="{9D8B030D-6E8A-4147-A177-3AD203B41FA5}">
                      <a16:colId xmlns:a16="http://schemas.microsoft.com/office/drawing/2014/main" val="20001"/>
                    </a:ext>
                  </a:extLst>
                </a:gridCol>
                <a:gridCol w="2849561">
                  <a:extLst>
                    <a:ext uri="{9D8B030D-6E8A-4147-A177-3AD203B41FA5}">
                      <a16:colId xmlns:a16="http://schemas.microsoft.com/office/drawing/2014/main" val="20002"/>
                    </a:ext>
                  </a:extLst>
                </a:gridCol>
                <a:gridCol w="2849561">
                  <a:extLst>
                    <a:ext uri="{9D8B030D-6E8A-4147-A177-3AD203B41FA5}">
                      <a16:colId xmlns:a16="http://schemas.microsoft.com/office/drawing/2014/main" val="20003"/>
                    </a:ext>
                  </a:extLst>
                </a:gridCol>
              </a:tblGrid>
              <a:tr h="370840">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Content Placeholder 10">
            <a:extLst>
              <a:ext uri="{FF2B5EF4-FFF2-40B4-BE49-F238E27FC236}">
                <a16:creationId xmlns:a16="http://schemas.microsoft.com/office/drawing/2014/main" id="{8BBA03D6-F29F-4C59-96A9-CD198F5AEC01}"/>
              </a:ext>
            </a:extLst>
          </p:cNvPr>
          <p:cNvSpPr>
            <a:spLocks noGrp="1"/>
          </p:cNvSpPr>
          <p:nvPr>
            <p:ph sz="quarter" idx="11"/>
          </p:nvPr>
        </p:nvSpPr>
        <p:spPr>
          <a:xfrm>
            <a:off x="390617" y="1412776"/>
            <a:ext cx="11409800" cy="504056"/>
          </a:xfrm>
          <a:prstGeom prst="rect">
            <a:avLst/>
          </a:prstGeom>
        </p:spPr>
        <p:txBody>
          <a:bodyPr/>
          <a:lstStyle>
            <a:lvl1pPr marL="361950" indent="-361950">
              <a:buFont typeface="Wingdings" panose="05000000000000000000" pitchFamily="2" charset="2"/>
              <a:buChar char="§"/>
              <a:defRPr sz="3200">
                <a:solidFill>
                  <a:srgbClr val="9F373A"/>
                </a:solidFill>
                <a:latin typeface="Calibri" panose="020F0502020204030204" pitchFamily="34" charset="0"/>
              </a:defRPr>
            </a:lvl1pPr>
            <a:lvl2pPr>
              <a:defRPr sz="2800"/>
            </a:lvl2pPr>
            <a:lvl3pPr>
              <a:defRPr sz="2400"/>
            </a:lvl3pPr>
            <a:lvl4pPr>
              <a:defRPr sz="2000"/>
            </a:lvl4pPr>
            <a:lvl5pPr>
              <a:defRPr sz="2000"/>
            </a:lvl5pPr>
          </a:lstStyle>
          <a:p>
            <a:pPr lvl="0"/>
            <a:r>
              <a:rPr lang="en-US"/>
              <a:t>Click to edit Master text styles</a:t>
            </a:r>
          </a:p>
          <a:p>
            <a:pPr lvl="0"/>
            <a:endParaRPr lang="en-US"/>
          </a:p>
        </p:txBody>
      </p:sp>
    </p:spTree>
    <p:extLst>
      <p:ext uri="{BB962C8B-B14F-4D97-AF65-F5344CB8AC3E}">
        <p14:creationId xmlns:p14="http://schemas.microsoft.com/office/powerpoint/2010/main" val="655015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imary Hea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719403" y="3717032"/>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4648496"/>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5630292"/>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pic>
        <p:nvPicPr>
          <p:cNvPr id="8" name="Picture 7">
            <a:extLst>
              <a:ext uri="{FF2B5EF4-FFF2-40B4-BE49-F238E27FC236}">
                <a16:creationId xmlns:a16="http://schemas.microsoft.com/office/drawing/2014/main" id="{6C61CB30-8D53-443D-AA4A-856AC8B9D88B}"/>
              </a:ext>
            </a:extLst>
          </p:cNvPr>
          <p:cNvPicPr>
            <a:picLocks noChangeAspect="1"/>
          </p:cNvPicPr>
          <p:nvPr userDrawn="1"/>
        </p:nvPicPr>
        <p:blipFill>
          <a:blip r:embed="rId2" cstate="print"/>
          <a:stretch>
            <a:fillRect/>
          </a:stretch>
        </p:blipFill>
        <p:spPr>
          <a:xfrm>
            <a:off x="3894787" y="1381820"/>
            <a:ext cx="4402426" cy="1948749"/>
          </a:xfrm>
          <a:prstGeom prst="rect">
            <a:avLst/>
          </a:prstGeom>
        </p:spPr>
      </p:pic>
    </p:spTree>
    <p:extLst>
      <p:ext uri="{BB962C8B-B14F-4D97-AF65-F5344CB8AC3E}">
        <p14:creationId xmlns:p14="http://schemas.microsoft.com/office/powerpoint/2010/main" val="197849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vel 1 Bullets as 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340927-1F0A-4170-A325-ECD47848CDDE}"/>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marL="361950" indent="-361950">
              <a:buFont typeface="Wingdings" panose="05000000000000000000" pitchFamily="2" charset="2"/>
              <a:buChar char="§"/>
              <a:defRPr sz="3200">
                <a:latin typeface="Calibri" panose="020F0502020204030204" pitchFamily="34" charset="0"/>
              </a:defRPr>
            </a:lvl1pPr>
            <a:lvl2pPr>
              <a:defRPr lang="en-US" sz="2800" kern="1200" dirty="0">
                <a:solidFill>
                  <a:srgbClr val="9F373A"/>
                </a:solidFill>
                <a:latin typeface="Calibri" panose="020F0502020204030204" pitchFamily="34" charset="0"/>
                <a:ea typeface="+mn-ea"/>
                <a:cs typeface="Arial" panose="020B0604020202020204" pitchFamily="34" charset="0"/>
              </a:defRPr>
            </a:lvl2pPr>
            <a:lvl3pPr>
              <a:defRPr sz="2400"/>
            </a:lvl3pPr>
            <a:lvl4pPr>
              <a:defRPr sz="2000"/>
            </a:lvl4pPr>
            <a:lvl5pPr>
              <a:defRPr sz="2000"/>
            </a:lvl5pPr>
          </a:lstStyle>
          <a:p>
            <a:pPr marL="361950" lvl="1" indent="-361950" algn="l" defTabSz="914400" rtl="0" eaLnBrk="1" latinLnBrk="0" hangingPunct="1">
              <a:lnSpc>
                <a:spcPct val="90000"/>
              </a:lnSpc>
              <a:spcBef>
                <a:spcPts val="500"/>
              </a:spcBef>
              <a:buClr>
                <a:srgbClr val="C00000"/>
              </a:buClr>
              <a:buFont typeface="Wingdings" panose="05000000000000000000" pitchFamily="2" charset="2"/>
              <a:buChar char="§"/>
            </a:pPr>
            <a:r>
              <a:rPr lang="en-US"/>
              <a:t>Click to edit Master text styles</a:t>
            </a:r>
          </a:p>
          <a:p>
            <a:pPr lvl="0"/>
            <a:endParaRPr lang="en-US"/>
          </a:p>
        </p:txBody>
      </p:sp>
      <p:sp>
        <p:nvSpPr>
          <p:cNvPr id="6" name="Title 5"/>
          <p:cNvSpPr>
            <a:spLocks noGrp="1"/>
          </p:cNvSpPr>
          <p:nvPr>
            <p:ph type="title" hasCustomPrompt="1"/>
          </p:nvPr>
        </p:nvSpPr>
        <p:spPr/>
        <p:txBody>
          <a:bodyPr/>
          <a:lstStyle>
            <a:lvl1pPr>
              <a:defRPr baseline="0"/>
            </a:lvl1pPr>
          </a:lstStyle>
          <a:p>
            <a:r>
              <a:rPr lang="en-US"/>
              <a:t>Bullets – 1st Level only (bullets)</a:t>
            </a:r>
            <a:endParaRPr lang="en-GB"/>
          </a:p>
        </p:txBody>
      </p:sp>
    </p:spTree>
    <p:extLst>
      <p:ext uri="{BB962C8B-B14F-4D97-AF65-F5344CB8AC3E}">
        <p14:creationId xmlns:p14="http://schemas.microsoft.com/office/powerpoint/2010/main" val="170938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ternate 1 Navigation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335360" y="3974108"/>
            <a:ext cx="11521280" cy="823044"/>
          </a:xfrm>
          <a:prstGeom prst="rect">
            <a:avLst/>
          </a:prstGeom>
        </p:spPr>
        <p:txBody>
          <a:bodyPr/>
          <a:lstStyle>
            <a:lvl1pPr algn="ctr">
              <a:defRPr lang="en-US" sz="9600" b="1"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 [MONDAY]&gt;</a:t>
            </a:r>
          </a:p>
        </p:txBody>
      </p:sp>
      <p:pic>
        <p:nvPicPr>
          <p:cNvPr id="9" name="Picture 8">
            <a:extLst>
              <a:ext uri="{FF2B5EF4-FFF2-40B4-BE49-F238E27FC236}">
                <a16:creationId xmlns:a16="http://schemas.microsoft.com/office/drawing/2014/main" id="{8DD73922-30CA-453B-8485-94E9D9DBF621}"/>
              </a:ext>
            </a:extLst>
          </p:cNvPr>
          <p:cNvPicPr>
            <a:picLocks noChangeAspect="1"/>
          </p:cNvPicPr>
          <p:nvPr userDrawn="1"/>
        </p:nvPicPr>
        <p:blipFill rotWithShape="1">
          <a:blip r:embed="rId2" cstate="print"/>
          <a:srcRect t="21099" r="7504" b="7247"/>
          <a:stretch/>
        </p:blipFill>
        <p:spPr>
          <a:xfrm>
            <a:off x="3099529" y="1134804"/>
            <a:ext cx="5537843" cy="2545807"/>
          </a:xfrm>
          <a:prstGeom prst="rect">
            <a:avLst/>
          </a:prstGeom>
        </p:spPr>
      </p:pic>
    </p:spTree>
    <p:extLst>
      <p:ext uri="{BB962C8B-B14F-4D97-AF65-F5344CB8AC3E}">
        <p14:creationId xmlns:p14="http://schemas.microsoft.com/office/powerpoint/2010/main" val="1061059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ternate Heade -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sp>
        <p:nvSpPr>
          <p:cNvPr id="2" name="Title 1"/>
          <p:cNvSpPr>
            <a:spLocks noGrp="1"/>
          </p:cNvSpPr>
          <p:nvPr>
            <p:ph type="title" hasCustomPrompt="1"/>
          </p:nvPr>
        </p:nvSpPr>
        <p:spPr/>
        <p:txBody>
          <a:bodyPr/>
          <a:lstStyle>
            <a:lvl1pPr>
              <a:defRPr/>
            </a:lvl1pPr>
          </a:lstStyle>
          <a:p>
            <a:r>
              <a:rPr lang="en-US" sz="3600">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2473868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ternate Heade - Blu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3893898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ternate Heade - Purpl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bg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1849439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pace (for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2" name="Title 1"/>
          <p:cNvSpPr>
            <a:spLocks noGrp="1"/>
          </p:cNvSpPr>
          <p:nvPr>
            <p:ph type="title" hasCustomPrompt="1"/>
          </p:nvPr>
        </p:nvSpPr>
        <p:spPr/>
        <p:txBody>
          <a:bodyPr/>
          <a:lstStyle>
            <a:lvl1pPr>
              <a:defRPr baseline="0"/>
            </a:lvl1pPr>
          </a:lstStyle>
          <a:p>
            <a:r>
              <a:rPr lang="en-US"/>
              <a:t>Blank For Images</a:t>
            </a:r>
            <a:endParaRPr lang="en-GB"/>
          </a:p>
        </p:txBody>
      </p:sp>
    </p:spTree>
    <p:extLst>
      <p:ext uri="{BB962C8B-B14F-4D97-AF65-F5344CB8AC3E}">
        <p14:creationId xmlns:p14="http://schemas.microsoft.com/office/powerpoint/2010/main" val="3351079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59A26-26F0-D34B-9648-87C949FF147D}"/>
              </a:ext>
            </a:extLst>
          </p:cNvPr>
          <p:cNvSpPr>
            <a:spLocks noGrp="1"/>
          </p:cNvSpPr>
          <p:nvPr>
            <p:ph type="dt" sz="half" idx="10"/>
          </p:nvPr>
        </p:nvSpPr>
        <p:spPr/>
        <p:txBody>
          <a:bodyPr/>
          <a:lstStyle/>
          <a:p>
            <a:fld id="{23589007-9030-FE4C-A356-5B387507618D}" type="datetimeFigureOut">
              <a:rPr lang="x-none" smtClean="0"/>
              <a:pPr/>
              <a:t>9/27/2021</a:t>
            </a:fld>
            <a:endParaRPr lang="x-none"/>
          </a:p>
        </p:txBody>
      </p:sp>
      <p:sp>
        <p:nvSpPr>
          <p:cNvPr id="3" name="Footer Placeholder 2">
            <a:extLst>
              <a:ext uri="{FF2B5EF4-FFF2-40B4-BE49-F238E27FC236}">
                <a16:creationId xmlns:a16="http://schemas.microsoft.com/office/drawing/2014/main" id="{EAAA442E-9E2F-F74C-81FC-838E87DF4FF2}"/>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AECBEB82-B135-1344-9A96-FC9E371F7FB6}"/>
              </a:ext>
            </a:extLst>
          </p:cNvPr>
          <p:cNvSpPr>
            <a:spLocks noGrp="1"/>
          </p:cNvSpPr>
          <p:nvPr>
            <p:ph type="sldNum" sz="quarter" idx="12"/>
          </p:nvPr>
        </p:nvSpPr>
        <p:spPr/>
        <p:txBody>
          <a:bodyPr/>
          <a:lstStyle/>
          <a:p>
            <a:fld id="{2720073F-BDC0-FB47-ADBA-2708AD4ED391}" type="slidenum">
              <a:rPr lang="x-none" smtClean="0"/>
              <a:pPr/>
              <a:t>‹#›</a:t>
            </a:fld>
            <a:endParaRPr lang="x-none"/>
          </a:p>
        </p:txBody>
      </p:sp>
    </p:spTree>
    <p:extLst>
      <p:ext uri="{BB962C8B-B14F-4D97-AF65-F5344CB8AC3E}">
        <p14:creationId xmlns:p14="http://schemas.microsoft.com/office/powerpoint/2010/main" val="1705927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0982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marL="361950" indent="-361950">
              <a:buFont typeface="Wingdings" panose="05000000000000000000" pitchFamily="2" charset="2"/>
              <a:buChar char="§"/>
              <a:defRPr sz="3200">
                <a:solidFill>
                  <a:srgbClr val="9F373A"/>
                </a:solidFill>
                <a:latin typeface="Calibri" panose="020F0502020204030204" pitchFamily="34" charset="0"/>
              </a:defRPr>
            </a:lvl1pPr>
            <a:lvl2pPr>
              <a:buClr>
                <a:srgbClr val="C00000"/>
              </a:buClr>
              <a:defRPr sz="2800">
                <a:solidFill>
                  <a:srgbClr val="9F373A"/>
                </a:solidFill>
                <a:latin typeface="Calibri" panose="020F0502020204030204" pitchFamily="34" charset="0"/>
              </a:defRPr>
            </a:lvl2pPr>
            <a:lvl3pPr>
              <a:buClr>
                <a:srgbClr val="C00000"/>
              </a:buClr>
              <a:defRPr sz="2400">
                <a:solidFill>
                  <a:srgbClr val="9F373A"/>
                </a:solidFill>
                <a:latin typeface="Calibri" panose="020F0502020204030204" pitchFamily="34" charset="0"/>
              </a:defRPr>
            </a:lvl3pPr>
            <a:lvl4pPr>
              <a:buClr>
                <a:srgbClr val="C00000"/>
              </a:buClr>
              <a:defRPr sz="2000">
                <a:solidFill>
                  <a:srgbClr val="9F373A"/>
                </a:solidFill>
                <a:latin typeface="Calibri" panose="020F0502020204030204" pitchFamily="34" charset="0"/>
              </a:defRPr>
            </a:lvl4pPr>
            <a:lvl5pPr>
              <a:buClr>
                <a:srgbClr val="C00000"/>
              </a:buClr>
              <a:defRPr sz="2000">
                <a:solidFill>
                  <a:srgbClr val="9F373A"/>
                </a:solidFill>
                <a:latin typeface="Calibri" panose="020F0502020204030204" pitchFamily="34" charset="0"/>
              </a:defRPr>
            </a:lvl5pPr>
          </a:lstStyle>
          <a:p>
            <a:pPr lvl="0"/>
            <a:r>
              <a:rPr lang="en-US"/>
              <a:t>Click to edit Master text styles</a:t>
            </a:r>
          </a:p>
        </p:txBody>
      </p:sp>
      <p:sp>
        <p:nvSpPr>
          <p:cNvPr id="2" name="Title 1"/>
          <p:cNvSpPr>
            <a:spLocks noGrp="1"/>
          </p:cNvSpPr>
          <p:nvPr>
            <p:ph type="title" hasCustomPrompt="1"/>
          </p:nvPr>
        </p:nvSpPr>
        <p:spPr/>
        <p:txBody>
          <a:bodyPr/>
          <a:lstStyle>
            <a:lvl1pPr>
              <a:defRPr/>
            </a:lvl1pPr>
          </a:lstStyle>
          <a:p>
            <a:r>
              <a:rPr lang="en-US"/>
              <a:t>Fully Red Font Bullets</a:t>
            </a:r>
            <a:endParaRPr lang="en-GB"/>
          </a:p>
        </p:txBody>
      </p:sp>
    </p:spTree>
    <p:extLst>
      <p:ext uri="{BB962C8B-B14F-4D97-AF65-F5344CB8AC3E}">
        <p14:creationId xmlns:p14="http://schemas.microsoft.com/office/powerpoint/2010/main" val="1974151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vel 1 Bullets as 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340927-1F0A-4170-A325-ECD47848CDDE}"/>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marL="361950" indent="-361950">
              <a:buFont typeface="Wingdings" panose="05000000000000000000" pitchFamily="2" charset="2"/>
              <a:buChar char="§"/>
              <a:defRPr sz="3200">
                <a:latin typeface="Calibri" panose="020F0502020204030204" pitchFamily="34" charset="0"/>
              </a:defRPr>
            </a:lvl1pPr>
            <a:lvl2pPr>
              <a:defRPr lang="en-US" sz="2800" kern="1200" dirty="0">
                <a:solidFill>
                  <a:srgbClr val="9F373A"/>
                </a:solidFill>
                <a:latin typeface="Calibri" panose="020F0502020204030204" pitchFamily="34" charset="0"/>
                <a:ea typeface="+mn-ea"/>
                <a:cs typeface="Arial" panose="020B0604020202020204" pitchFamily="34" charset="0"/>
              </a:defRPr>
            </a:lvl2pPr>
            <a:lvl3pPr>
              <a:defRPr sz="2400"/>
            </a:lvl3pPr>
            <a:lvl4pPr>
              <a:defRPr sz="2000"/>
            </a:lvl4pPr>
            <a:lvl5pPr>
              <a:defRPr sz="2000"/>
            </a:lvl5pPr>
          </a:lstStyle>
          <a:p>
            <a:pPr marL="361950" lvl="1" indent="-361950" algn="l" defTabSz="914400" rtl="0" eaLnBrk="1" latinLnBrk="0" hangingPunct="1">
              <a:lnSpc>
                <a:spcPct val="90000"/>
              </a:lnSpc>
              <a:spcBef>
                <a:spcPts val="500"/>
              </a:spcBef>
              <a:buClr>
                <a:srgbClr val="C00000"/>
              </a:buClr>
              <a:buFont typeface="Wingdings" panose="05000000000000000000" pitchFamily="2" charset="2"/>
              <a:buChar char="§"/>
            </a:pPr>
            <a:r>
              <a:rPr lang="en-US"/>
              <a:t>Click to edit Master text styles</a:t>
            </a:r>
          </a:p>
          <a:p>
            <a:pPr lvl="0"/>
            <a:endParaRPr lang="en-US"/>
          </a:p>
        </p:txBody>
      </p:sp>
      <p:sp>
        <p:nvSpPr>
          <p:cNvPr id="6" name="Title 5"/>
          <p:cNvSpPr>
            <a:spLocks noGrp="1"/>
          </p:cNvSpPr>
          <p:nvPr>
            <p:ph type="title" hasCustomPrompt="1"/>
          </p:nvPr>
        </p:nvSpPr>
        <p:spPr/>
        <p:txBody>
          <a:bodyPr/>
          <a:lstStyle>
            <a:lvl1pPr>
              <a:defRPr baseline="0"/>
            </a:lvl1pPr>
          </a:lstStyle>
          <a:p>
            <a:r>
              <a:rPr lang="en-US"/>
              <a:t>Bullets – 1st Level only (bullets)</a:t>
            </a:r>
            <a:endParaRPr lang="en-GB"/>
          </a:p>
        </p:txBody>
      </p:sp>
    </p:spTree>
    <p:extLst>
      <p:ext uri="{BB962C8B-B14F-4D97-AF65-F5344CB8AC3E}">
        <p14:creationId xmlns:p14="http://schemas.microsoft.com/office/powerpoint/2010/main" val="2858119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lvl1pPr>
          </a:lstStyle>
          <a:p>
            <a:r>
              <a:rPr lang="en-US"/>
              <a:t>Graduated Background Header</a:t>
            </a:r>
            <a:endParaRPr lang="en-GB"/>
          </a:p>
        </p:txBody>
      </p:sp>
    </p:spTree>
    <p:extLst>
      <p:ext uri="{BB962C8B-B14F-4D97-AF65-F5344CB8AC3E}">
        <p14:creationId xmlns:p14="http://schemas.microsoft.com/office/powerpoint/2010/main" val="175776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lvl1pPr>
          </a:lstStyle>
          <a:p>
            <a:r>
              <a:rPr lang="en-US"/>
              <a:t>Graduated Background Header</a:t>
            </a:r>
            <a:endParaRPr lang="en-GB"/>
          </a:p>
        </p:txBody>
      </p:sp>
    </p:spTree>
    <p:extLst>
      <p:ext uri="{BB962C8B-B14F-4D97-AF65-F5344CB8AC3E}">
        <p14:creationId xmlns:p14="http://schemas.microsoft.com/office/powerpoint/2010/main" val="3790515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solidFill>
                  <a:schemeClr val="bg1"/>
                </a:solidFill>
              </a:defRPr>
            </a:lvl1pPr>
          </a:lstStyle>
          <a:p>
            <a:r>
              <a:rPr lang="en-US"/>
              <a:t>Red Background Header</a:t>
            </a:r>
            <a:endParaRPr lang="en-GB"/>
          </a:p>
        </p:txBody>
      </p:sp>
    </p:spTree>
    <p:extLst>
      <p:ext uri="{BB962C8B-B14F-4D97-AF65-F5344CB8AC3E}">
        <p14:creationId xmlns:p14="http://schemas.microsoft.com/office/powerpoint/2010/main" val="4129459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solidFill>
                  <a:srgbClr val="9F373A"/>
                </a:solidFill>
              </a:defRPr>
            </a:lvl1pPr>
          </a:lstStyle>
          <a:p>
            <a:r>
              <a:rPr lang="en-US"/>
              <a:t>Mauve Background Header</a:t>
            </a:r>
            <a:endParaRPr lang="en-GB"/>
          </a:p>
        </p:txBody>
      </p:sp>
    </p:spTree>
    <p:extLst>
      <p:ext uri="{BB962C8B-B14F-4D97-AF65-F5344CB8AC3E}">
        <p14:creationId xmlns:p14="http://schemas.microsoft.com/office/powerpoint/2010/main" val="2010956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a:p>
        </p:txBody>
      </p:sp>
      <p:sp>
        <p:nvSpPr>
          <p:cNvPr id="4" name="Rectangle 3">
            <a:extLst>
              <a:ext uri="{FF2B5EF4-FFF2-40B4-BE49-F238E27FC236}">
                <a16:creationId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16B1102-04E5-466D-B140-62070A53BE0F}"/>
              </a:ext>
            </a:extLst>
          </p:cNvPr>
          <p:cNvSpPr>
            <a:spLocks noGrp="1"/>
          </p:cNvSpPr>
          <p:nvPr>
            <p:ph sz="quarter" idx="11" hasCustomPrompt="1"/>
          </p:nvPr>
        </p:nvSpPr>
        <p:spPr>
          <a:xfrm>
            <a:off x="3206187" y="2511425"/>
            <a:ext cx="5937813" cy="1839913"/>
          </a:xfrm>
          <a:prstGeom prst="rect">
            <a:avLst/>
          </a:prstGeom>
        </p:spPr>
        <p:txBody>
          <a:bodyPr/>
          <a:lstStyle>
            <a:lvl1pPr>
              <a:defRPr>
                <a:solidFill>
                  <a:srgbClr val="9F373A"/>
                </a:solidFill>
              </a:defRPr>
            </a:lvl1pPr>
          </a:lstStyle>
          <a:p>
            <a:pPr lvl="0"/>
            <a:r>
              <a:rPr lang="en-US"/>
              <a:t>Some content</a:t>
            </a:r>
          </a:p>
        </p:txBody>
      </p:sp>
    </p:spTree>
    <p:extLst>
      <p:ext uri="{BB962C8B-B14F-4D97-AF65-F5344CB8AC3E}">
        <p14:creationId xmlns:p14="http://schemas.microsoft.com/office/powerpoint/2010/main" val="3702793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a:p>
        </p:txBody>
      </p:sp>
      <p:sp>
        <p:nvSpPr>
          <p:cNvPr id="4" name="Rectangle 3">
            <a:extLst>
              <a:ext uri="{FF2B5EF4-FFF2-40B4-BE49-F238E27FC236}">
                <a16:creationId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4">
            <a:extLst>
              <a:ext uri="{FF2B5EF4-FFF2-40B4-BE49-F238E27FC236}">
                <a16:creationId xmlns:a16="http://schemas.microsoft.com/office/drawing/2014/main" id="{E5323DD1-94A1-40C4-85D1-47D6778B612E}"/>
              </a:ext>
            </a:extLst>
          </p:cNvPr>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8861" y="1279466"/>
            <a:ext cx="8294277" cy="3749733"/>
          </a:xfrm>
          <a:prstGeom prst="rect">
            <a:avLst/>
          </a:prstGeom>
        </p:spPr>
      </p:pic>
    </p:spTree>
    <p:extLst>
      <p:ext uri="{BB962C8B-B14F-4D97-AF65-F5344CB8AC3E}">
        <p14:creationId xmlns:p14="http://schemas.microsoft.com/office/powerpoint/2010/main" val="856127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hasCustomPrompt="1"/>
          </p:nvPr>
        </p:nvSpPr>
        <p:spPr/>
        <p:txBody>
          <a:bodyPr/>
          <a:lstStyle>
            <a:lvl1pPr>
              <a:defRPr/>
            </a:lvl1pPr>
          </a:lstStyle>
          <a:p>
            <a:r>
              <a:rPr lang="en-US"/>
              <a:t>www.zdmp.eu</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a:p>
        </p:txBody>
      </p:sp>
      <p:pic>
        <p:nvPicPr>
          <p:cNvPr id="5" name="Graphic 4">
            <a:extLst>
              <a:ext uri="{FF2B5EF4-FFF2-40B4-BE49-F238E27FC236}">
                <a16:creationId xmlns:a16="http://schemas.microsoft.com/office/drawing/2014/main" id="{70AC9BC2-50F3-4584-A3B9-7671FD40F61D}"/>
              </a:ext>
            </a:extLst>
          </p:cNvPr>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8861" y="1279466"/>
            <a:ext cx="8294277" cy="3749733"/>
          </a:xfrm>
          <a:prstGeom prst="rect">
            <a:avLst/>
          </a:prstGeom>
        </p:spPr>
      </p:pic>
    </p:spTree>
    <p:extLst>
      <p:ext uri="{BB962C8B-B14F-4D97-AF65-F5344CB8AC3E}">
        <p14:creationId xmlns:p14="http://schemas.microsoft.com/office/powerpoint/2010/main" val="3423951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2" name="Title 1"/>
          <p:cNvSpPr>
            <a:spLocks noGrp="1"/>
          </p:cNvSpPr>
          <p:nvPr>
            <p:ph type="title" hasCustomPrompt="1"/>
          </p:nvPr>
        </p:nvSpPr>
        <p:spPr/>
        <p:txBody>
          <a:bodyPr/>
          <a:lstStyle>
            <a:lvl1pPr>
              <a:defRPr/>
            </a:lvl1pPr>
          </a:lstStyle>
          <a:p>
            <a:r>
              <a:rPr lang="en-US"/>
              <a:t>2 Columns</a:t>
            </a:r>
            <a:endParaRPr lang="en-GB"/>
          </a:p>
        </p:txBody>
      </p:sp>
      <p:sp>
        <p:nvSpPr>
          <p:cNvPr id="6" name="Content Placeholder 10">
            <a:extLst>
              <a:ext uri="{FF2B5EF4-FFF2-40B4-BE49-F238E27FC236}">
                <a16:creationId xmlns:a16="http://schemas.microsoft.com/office/drawing/2014/main" id="{3353F3EB-BE62-4EDC-A231-388F76EE327B}"/>
              </a:ext>
            </a:extLst>
          </p:cNvPr>
          <p:cNvSpPr>
            <a:spLocks noGrp="1"/>
          </p:cNvSpPr>
          <p:nvPr>
            <p:ph sz="quarter" idx="11"/>
          </p:nvPr>
        </p:nvSpPr>
        <p:spPr>
          <a:xfrm>
            <a:off x="390618"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solidFill>
                  <a:srgbClr val="9F373A"/>
                </a:solidFill>
                <a:latin typeface="Calibri" panose="020F0502020204030204" pitchFamily="34" charset="0"/>
              </a:defRPr>
            </a:lvl2pPr>
            <a:lvl3pPr>
              <a:buClr>
                <a:srgbClr val="9F373A"/>
              </a:buClr>
              <a:defRPr sz="2400">
                <a:solidFill>
                  <a:srgbClr val="9F373A"/>
                </a:solidFill>
                <a:latin typeface="Calibri" panose="020F0502020204030204" pitchFamily="34" charset="0"/>
              </a:defRPr>
            </a:lvl3pPr>
            <a:lvl4pPr>
              <a:buClr>
                <a:srgbClr val="9F373A"/>
              </a:buClr>
              <a:defRPr sz="2000">
                <a:solidFill>
                  <a:srgbClr val="9F373A"/>
                </a:solidFill>
                <a:latin typeface="Calibri" panose="020F0502020204030204" pitchFamily="34" charset="0"/>
              </a:defRPr>
            </a:lvl4pPr>
            <a:lvl5pPr>
              <a:buClr>
                <a:srgbClr val="9F373A"/>
              </a:buClr>
              <a:defRPr sz="2000">
                <a:solidFill>
                  <a:srgbClr val="9F373A"/>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0">
            <a:extLst>
              <a:ext uri="{FF2B5EF4-FFF2-40B4-BE49-F238E27FC236}">
                <a16:creationId xmlns:a16="http://schemas.microsoft.com/office/drawing/2014/main" id="{136DB6F5-CF81-4ADE-B701-794D3FF2E6C7}"/>
              </a:ext>
            </a:extLst>
          </p:cNvPr>
          <p:cNvSpPr>
            <a:spLocks noGrp="1"/>
          </p:cNvSpPr>
          <p:nvPr>
            <p:ph sz="quarter" idx="12"/>
          </p:nvPr>
        </p:nvSpPr>
        <p:spPr>
          <a:xfrm>
            <a:off x="6192012"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latin typeface="Calibri" panose="020F0502020204030204" pitchFamily="34" charset="0"/>
              </a:defRPr>
            </a:lvl2pPr>
            <a:lvl3pPr>
              <a:buClr>
                <a:srgbClr val="9F373A"/>
              </a:buClr>
              <a:defRPr sz="2400">
                <a:latin typeface="Calibri" panose="020F0502020204030204" pitchFamily="34" charset="0"/>
              </a:defRPr>
            </a:lvl3pPr>
            <a:lvl4pPr>
              <a:buClr>
                <a:srgbClr val="9F373A"/>
              </a:buClr>
              <a:defRPr sz="2000">
                <a:latin typeface="Calibri" panose="020F0502020204030204" pitchFamily="34" charset="0"/>
              </a:defRPr>
            </a:lvl4pPr>
            <a:lvl5pPr>
              <a:buClr>
                <a:srgbClr val="9F373A"/>
              </a:buClr>
              <a:defRPr sz="200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2914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2" name="Title 1"/>
          <p:cNvSpPr>
            <a:spLocks noGrp="1"/>
          </p:cNvSpPr>
          <p:nvPr>
            <p:ph type="title" hasCustomPrompt="1"/>
          </p:nvPr>
        </p:nvSpPr>
        <p:spPr/>
        <p:txBody>
          <a:bodyPr/>
          <a:lstStyle>
            <a:lvl1pPr>
              <a:defRPr/>
            </a:lvl1pPr>
          </a:lstStyle>
          <a:p>
            <a:r>
              <a:rPr lang="en-US"/>
              <a:t>Table – Simple1 – All Borders</a:t>
            </a:r>
            <a:endParaRPr lang="en-GB"/>
          </a:p>
        </p:txBody>
      </p:sp>
      <p:sp>
        <p:nvSpPr>
          <p:cNvPr id="10" name="Content Placeholder 10">
            <a:extLst>
              <a:ext uri="{FF2B5EF4-FFF2-40B4-BE49-F238E27FC236}">
                <a16:creationId xmlns:a16="http://schemas.microsoft.com/office/drawing/2014/main" id="{8BBA03D6-F29F-4C59-96A9-CD198F5AEC01}"/>
              </a:ext>
            </a:extLst>
          </p:cNvPr>
          <p:cNvSpPr>
            <a:spLocks noGrp="1"/>
          </p:cNvSpPr>
          <p:nvPr>
            <p:ph sz="quarter" idx="11"/>
          </p:nvPr>
        </p:nvSpPr>
        <p:spPr>
          <a:xfrm>
            <a:off x="390617" y="1412776"/>
            <a:ext cx="11409800" cy="504056"/>
          </a:xfrm>
          <a:prstGeom prst="rect">
            <a:avLst/>
          </a:prstGeom>
        </p:spPr>
        <p:txBody>
          <a:bodyPr/>
          <a:lstStyle>
            <a:lvl1pPr marL="361950" indent="-361950">
              <a:buFont typeface="Wingdings" panose="05000000000000000000" pitchFamily="2" charset="2"/>
              <a:buChar char="§"/>
              <a:defRPr sz="3200">
                <a:solidFill>
                  <a:srgbClr val="9F373A"/>
                </a:solidFill>
                <a:latin typeface="Calibri" panose="020F0502020204030204" pitchFamily="34" charset="0"/>
              </a:defRPr>
            </a:lvl1pPr>
            <a:lvl2pPr>
              <a:defRPr sz="2800"/>
            </a:lvl2pPr>
            <a:lvl3pPr>
              <a:defRPr sz="2400"/>
            </a:lvl3pPr>
            <a:lvl4pPr>
              <a:defRPr sz="2000"/>
            </a:lvl4pPr>
            <a:lvl5pPr>
              <a:defRPr sz="2000"/>
            </a:lvl5pPr>
          </a:lstStyle>
          <a:p>
            <a:pPr lvl="0"/>
            <a:r>
              <a:rPr lang="en-US"/>
              <a:t>Click to edit Master text styles</a:t>
            </a:r>
          </a:p>
          <a:p>
            <a:pPr lvl="0"/>
            <a:endParaRPr lang="en-US"/>
          </a:p>
        </p:txBody>
      </p:sp>
      <p:sp>
        <p:nvSpPr>
          <p:cNvPr id="6" name="Table Placeholder 5">
            <a:extLst>
              <a:ext uri="{FF2B5EF4-FFF2-40B4-BE49-F238E27FC236}">
                <a16:creationId xmlns:a16="http://schemas.microsoft.com/office/drawing/2014/main" id="{7C41392A-9597-42C8-BBF7-21A6E288F925}"/>
              </a:ext>
            </a:extLst>
          </p:cNvPr>
          <p:cNvSpPr>
            <a:spLocks noGrp="1"/>
          </p:cNvSpPr>
          <p:nvPr>
            <p:ph type="tbl" sz="quarter" idx="12" hasCustomPrompt="1"/>
          </p:nvPr>
        </p:nvSpPr>
        <p:spPr>
          <a:xfrm>
            <a:off x="390525" y="2363207"/>
            <a:ext cx="11409363" cy="1047750"/>
          </a:xfrm>
          <a:prstGeom prst="rect">
            <a:avLst/>
          </a:prstGeom>
        </p:spPr>
        <p:txBody>
          <a:bodyPr/>
          <a:lstStyle>
            <a:lvl1pPr>
              <a:defRPr>
                <a:solidFill>
                  <a:srgbClr val="9F373A"/>
                </a:solidFill>
              </a:defRPr>
            </a:lvl1pPr>
          </a:lstStyle>
          <a:p>
            <a:r>
              <a:rPr lang="en-GB"/>
              <a:t>Table – Sorry MS PPT Doesn’t support styles in template tables!</a:t>
            </a:r>
          </a:p>
        </p:txBody>
      </p:sp>
    </p:spTree>
    <p:extLst>
      <p:ext uri="{BB962C8B-B14F-4D97-AF65-F5344CB8AC3E}">
        <p14:creationId xmlns:p14="http://schemas.microsoft.com/office/powerpoint/2010/main" val="1600031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imary Hea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719403" y="3717032"/>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4648496"/>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5630292"/>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pic>
        <p:nvPicPr>
          <p:cNvPr id="9" name="Graphic 4">
            <a:extLst>
              <a:ext uri="{FF2B5EF4-FFF2-40B4-BE49-F238E27FC236}">
                <a16:creationId xmlns:a16="http://schemas.microsoft.com/office/drawing/2014/main" id="{86D88D77-C438-4326-B9E9-CA54AE81ED96}"/>
              </a:ext>
            </a:extLst>
          </p:cNvPr>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50" y="1393856"/>
            <a:ext cx="4147138" cy="1874866"/>
          </a:xfrm>
          <a:prstGeom prst="rect">
            <a:avLst/>
          </a:prstGeom>
        </p:spPr>
      </p:pic>
    </p:spTree>
    <p:extLst>
      <p:ext uri="{BB962C8B-B14F-4D97-AF65-F5344CB8AC3E}">
        <p14:creationId xmlns:p14="http://schemas.microsoft.com/office/powerpoint/2010/main" val="761169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lternate 1 Navigation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335360" y="3974108"/>
            <a:ext cx="11521280" cy="823044"/>
          </a:xfrm>
          <a:prstGeom prst="rect">
            <a:avLst/>
          </a:prstGeom>
        </p:spPr>
        <p:txBody>
          <a:bodyPr/>
          <a:lstStyle>
            <a:lvl1pPr algn="ctr">
              <a:defRPr lang="en-US" sz="9600" b="1"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 [MONDAY]&gt;</a:t>
            </a:r>
          </a:p>
        </p:txBody>
      </p:sp>
      <p:pic>
        <p:nvPicPr>
          <p:cNvPr id="8" name="Graphic 4">
            <a:extLst>
              <a:ext uri="{FF2B5EF4-FFF2-40B4-BE49-F238E27FC236}">
                <a16:creationId xmlns:a16="http://schemas.microsoft.com/office/drawing/2014/main" id="{6EA039CD-D63B-4B71-920E-F6B63D9300B9}"/>
              </a:ext>
            </a:extLst>
          </p:cNvPr>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50" y="1393856"/>
            <a:ext cx="4147138" cy="1874866"/>
          </a:xfrm>
          <a:prstGeom prst="rect">
            <a:avLst/>
          </a:prstGeom>
        </p:spPr>
      </p:pic>
    </p:spTree>
    <p:extLst>
      <p:ext uri="{BB962C8B-B14F-4D97-AF65-F5344CB8AC3E}">
        <p14:creationId xmlns:p14="http://schemas.microsoft.com/office/powerpoint/2010/main" val="3479046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lternate Heade -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sp>
        <p:nvSpPr>
          <p:cNvPr id="2" name="Title 1"/>
          <p:cNvSpPr>
            <a:spLocks noGrp="1"/>
          </p:cNvSpPr>
          <p:nvPr>
            <p:ph type="title" hasCustomPrompt="1"/>
          </p:nvPr>
        </p:nvSpPr>
        <p:spPr/>
        <p:txBody>
          <a:bodyPr/>
          <a:lstStyle>
            <a:lvl1pPr>
              <a:defRPr/>
            </a:lvl1pPr>
          </a:lstStyle>
          <a:p>
            <a:r>
              <a:rPr lang="en-US" sz="3600">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338974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solidFill>
                  <a:schemeClr val="bg1"/>
                </a:solidFill>
              </a:defRPr>
            </a:lvl1pPr>
          </a:lstStyle>
          <a:p>
            <a:r>
              <a:rPr lang="en-US"/>
              <a:t>Red Background Header</a:t>
            </a:r>
            <a:endParaRPr lang="en-GB"/>
          </a:p>
        </p:txBody>
      </p:sp>
    </p:spTree>
    <p:extLst>
      <p:ext uri="{BB962C8B-B14F-4D97-AF65-F5344CB8AC3E}">
        <p14:creationId xmlns:p14="http://schemas.microsoft.com/office/powerpoint/2010/main" val="897570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lternate Heade - Blu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3366758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lternate Heade - Purpl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a:t>&lt;eg [</a:t>
            </a:r>
            <a:r>
              <a:rPr lang="en-US" err="1"/>
              <a:t>yyyy</a:t>
            </a:r>
            <a:r>
              <a:rPr lang="en-US"/>
              <a:t>-mm-</a:t>
            </a:r>
            <a:r>
              <a:rPr lang="en-US" err="1"/>
              <a:t>dd</a:t>
            </a:r>
            <a:r>
              <a:rPr lang="en-US"/>
              <a:t>/</a:t>
            </a:r>
            <a:r>
              <a:rPr lang="en-US" err="1"/>
              <a:t>yy</a:t>
            </a:r>
            <a:r>
              <a:rPr lang="en-US"/>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bg1"/>
                </a:solidFill>
                <a:latin typeface="Calibri" panose="020F0502020204030204" pitchFamily="34" charset="0"/>
                <a:ea typeface="+mn-ea"/>
                <a:cs typeface="Arial" panose="020B0604020202020204" pitchFamily="34" charset="0"/>
              </a:defRPr>
            </a:lvl1pPr>
          </a:lstStyle>
          <a:p>
            <a:pPr lvl="0"/>
            <a:r>
              <a:rPr lang="en-US"/>
              <a:t>&lt;eg [Speakers Name]</a:t>
            </a:r>
            <a:br>
              <a:rPr lang="en-US"/>
            </a:br>
            <a:r>
              <a:rPr lang="en-US"/>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3365972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pace (for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2" name="Title 1"/>
          <p:cNvSpPr>
            <a:spLocks noGrp="1"/>
          </p:cNvSpPr>
          <p:nvPr>
            <p:ph type="title" hasCustomPrompt="1"/>
          </p:nvPr>
        </p:nvSpPr>
        <p:spPr/>
        <p:txBody>
          <a:bodyPr/>
          <a:lstStyle>
            <a:lvl1pPr>
              <a:defRPr baseline="0"/>
            </a:lvl1pPr>
          </a:lstStyle>
          <a:p>
            <a:r>
              <a:rPr lang="en-US"/>
              <a:t>Blank For Images</a:t>
            </a:r>
            <a:endParaRPr lang="en-GB"/>
          </a:p>
        </p:txBody>
      </p:sp>
    </p:spTree>
    <p:extLst>
      <p:ext uri="{BB962C8B-B14F-4D97-AF65-F5344CB8AC3E}">
        <p14:creationId xmlns:p14="http://schemas.microsoft.com/office/powerpoint/2010/main" val="1107447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78381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rgbClr val="9F373A"/>
                </a:solidFill>
                <a:latin typeface="Calibri" panose="020F0502020204030204" pitchFamily="34" charset="0"/>
              </a:defRPr>
            </a:lvl2pPr>
            <a:lvl3pPr>
              <a:buClr>
                <a:srgbClr val="C00000"/>
              </a:buClr>
              <a:defRPr sz="2400">
                <a:solidFill>
                  <a:srgbClr val="9F373A"/>
                </a:solidFill>
                <a:latin typeface="Calibri" panose="020F0502020204030204" pitchFamily="34" charset="0"/>
              </a:defRPr>
            </a:lvl3pPr>
            <a:lvl4pPr>
              <a:buClr>
                <a:srgbClr val="C00000"/>
              </a:buClr>
              <a:defRPr sz="2000">
                <a:solidFill>
                  <a:srgbClr val="9F373A"/>
                </a:solidFill>
                <a:latin typeface="Calibri" panose="020F0502020204030204" pitchFamily="34" charset="0"/>
              </a:defRPr>
            </a:lvl4pPr>
            <a:lvl5pPr>
              <a:buClr>
                <a:srgbClr val="C00000"/>
              </a:buClr>
              <a:defRPr sz="2000">
                <a:solidFill>
                  <a:srgbClr val="9F373A"/>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lvl1pPr>
          </a:lstStyle>
          <a:p>
            <a:r>
              <a:rPr lang="en-US" dirty="0"/>
              <a:t>Fully Red Font Bullets</a:t>
            </a:r>
            <a:endParaRPr lang="en-GB" dirty="0"/>
          </a:p>
        </p:txBody>
      </p:sp>
    </p:spTree>
    <p:extLst>
      <p:ext uri="{BB962C8B-B14F-4D97-AF65-F5344CB8AC3E}">
        <p14:creationId xmlns:p14="http://schemas.microsoft.com/office/powerpoint/2010/main" val="2710285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vel 1 Bullets as 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340927-1F0A-4170-A325-ECD47848CDDE}"/>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marL="361950" indent="-361950">
              <a:buFont typeface="Wingdings" panose="05000000000000000000" pitchFamily="2" charset="2"/>
              <a:buChar char="§"/>
              <a:defRPr sz="3200">
                <a:latin typeface="Calibri" panose="020F0502020204030204" pitchFamily="34" charset="0"/>
              </a:defRPr>
            </a:lvl1pPr>
            <a:lvl2pPr>
              <a:defRPr lang="en-US" sz="2800" kern="1200" dirty="0">
                <a:solidFill>
                  <a:srgbClr val="9F373A"/>
                </a:solidFill>
                <a:latin typeface="Calibri" panose="020F0502020204030204" pitchFamily="34" charset="0"/>
                <a:ea typeface="+mn-ea"/>
                <a:cs typeface="Arial" panose="020B0604020202020204" pitchFamily="34" charset="0"/>
              </a:defRPr>
            </a:lvl2pPr>
            <a:lvl3pPr>
              <a:defRPr sz="2400"/>
            </a:lvl3pPr>
            <a:lvl4pPr>
              <a:defRPr sz="2000"/>
            </a:lvl4pPr>
            <a:lvl5pPr>
              <a:defRPr sz="2000"/>
            </a:lvl5pPr>
          </a:lstStyle>
          <a:p>
            <a:pPr marL="361950" lvl="1" indent="-361950" algn="l" defTabSz="914400" rtl="0" eaLnBrk="1" latinLnBrk="0" hangingPunct="1">
              <a:lnSpc>
                <a:spcPct val="90000"/>
              </a:lnSpc>
              <a:spcBef>
                <a:spcPts val="500"/>
              </a:spcBef>
              <a:buClr>
                <a:srgbClr val="C00000"/>
              </a:buClr>
              <a:buFont typeface="Wingdings" panose="05000000000000000000" pitchFamily="2" charset="2"/>
              <a:buChar char="§"/>
            </a:pPr>
            <a:r>
              <a:rPr lang="en-US" dirty="0"/>
              <a:t>Click to edit Master text styles</a:t>
            </a:r>
          </a:p>
          <a:p>
            <a:pPr lvl="0"/>
            <a:endParaRPr lang="en-US" dirty="0"/>
          </a:p>
        </p:txBody>
      </p:sp>
      <p:sp>
        <p:nvSpPr>
          <p:cNvPr id="6" name="Title 5"/>
          <p:cNvSpPr>
            <a:spLocks noGrp="1"/>
          </p:cNvSpPr>
          <p:nvPr>
            <p:ph type="title" hasCustomPrompt="1"/>
          </p:nvPr>
        </p:nvSpPr>
        <p:spPr/>
        <p:txBody>
          <a:bodyPr/>
          <a:lstStyle>
            <a:lvl1pPr>
              <a:defRPr baseline="0"/>
            </a:lvl1pPr>
          </a:lstStyle>
          <a:p>
            <a:r>
              <a:rPr lang="en-US" dirty="0"/>
              <a:t>Bullets – 1st Level only (bullets)</a:t>
            </a:r>
            <a:endParaRPr lang="en-GB" dirty="0"/>
          </a:p>
        </p:txBody>
      </p:sp>
    </p:spTree>
    <p:extLst>
      <p:ext uri="{BB962C8B-B14F-4D97-AF65-F5344CB8AC3E}">
        <p14:creationId xmlns:p14="http://schemas.microsoft.com/office/powerpoint/2010/main" val="9958530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lvl1pPr>
          </a:lstStyle>
          <a:p>
            <a:r>
              <a:rPr lang="en-US" dirty="0"/>
              <a:t>Graduated Background Header</a:t>
            </a:r>
            <a:endParaRPr lang="en-GB" dirty="0"/>
          </a:p>
        </p:txBody>
      </p:sp>
    </p:spTree>
    <p:extLst>
      <p:ext uri="{BB962C8B-B14F-4D97-AF65-F5344CB8AC3E}">
        <p14:creationId xmlns:p14="http://schemas.microsoft.com/office/powerpoint/2010/main" val="1912085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Red Background Header</a:t>
            </a:r>
            <a:endParaRPr lang="en-GB" dirty="0"/>
          </a:p>
        </p:txBody>
      </p:sp>
    </p:spTree>
    <p:extLst>
      <p:ext uri="{BB962C8B-B14F-4D97-AF65-F5344CB8AC3E}">
        <p14:creationId xmlns:p14="http://schemas.microsoft.com/office/powerpoint/2010/main" val="1661448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solidFill>
                  <a:srgbClr val="9F373A"/>
                </a:solidFill>
              </a:defRPr>
            </a:lvl1pPr>
          </a:lstStyle>
          <a:p>
            <a:r>
              <a:rPr lang="en-US" dirty="0"/>
              <a:t>Mauve Background Header</a:t>
            </a:r>
            <a:endParaRPr lang="en-GB" dirty="0"/>
          </a:p>
        </p:txBody>
      </p:sp>
    </p:spTree>
    <p:extLst>
      <p:ext uri="{BB962C8B-B14F-4D97-AF65-F5344CB8AC3E}">
        <p14:creationId xmlns:p14="http://schemas.microsoft.com/office/powerpoint/2010/main" val="15114691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sp>
        <p:nvSpPr>
          <p:cNvPr id="4" name="Rectangle 3">
            <a:extLst>
              <a:ext uri="{FF2B5EF4-FFF2-40B4-BE49-F238E27FC236}">
                <a16:creationId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16B1102-04E5-466D-B140-62070A53BE0F}"/>
              </a:ext>
            </a:extLst>
          </p:cNvPr>
          <p:cNvSpPr>
            <a:spLocks noGrp="1"/>
          </p:cNvSpPr>
          <p:nvPr>
            <p:ph sz="quarter" idx="11" hasCustomPrompt="1"/>
          </p:nvPr>
        </p:nvSpPr>
        <p:spPr>
          <a:xfrm>
            <a:off x="3206187" y="2511425"/>
            <a:ext cx="5937813" cy="1839913"/>
          </a:xfrm>
          <a:prstGeom prst="rect">
            <a:avLst/>
          </a:prstGeom>
        </p:spPr>
        <p:txBody>
          <a:bodyPr/>
          <a:lstStyle>
            <a:lvl1pPr>
              <a:defRPr>
                <a:solidFill>
                  <a:srgbClr val="9F373A"/>
                </a:solidFill>
              </a:defRPr>
            </a:lvl1pPr>
          </a:lstStyle>
          <a:p>
            <a:pPr lvl="0"/>
            <a:r>
              <a:rPr lang="en-US" dirty="0"/>
              <a:t>Some content</a:t>
            </a:r>
          </a:p>
        </p:txBody>
      </p:sp>
    </p:spTree>
    <p:extLst>
      <p:ext uri="{BB962C8B-B14F-4D97-AF65-F5344CB8AC3E}">
        <p14:creationId xmlns:p14="http://schemas.microsoft.com/office/powerpoint/2010/main" val="426886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5D5089-76AF-4A6E-A300-5EE7A4AB36C2}"/>
              </a:ext>
            </a:extLst>
          </p:cNvPr>
          <p:cNvSpPr/>
          <p:nvPr userDrawn="1"/>
        </p:nvSpPr>
        <p:spPr>
          <a:xfrm>
            <a:off x="0" y="-1"/>
            <a:ext cx="10867338" cy="855937"/>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solidFill>
                  <a:srgbClr val="9F373A"/>
                </a:solidFill>
              </a:defRPr>
            </a:lvl1pPr>
          </a:lstStyle>
          <a:p>
            <a:r>
              <a:rPr lang="en-US"/>
              <a:t>Mauve Background Header</a:t>
            </a:r>
            <a:endParaRPr lang="en-GB"/>
          </a:p>
        </p:txBody>
      </p:sp>
    </p:spTree>
    <p:extLst>
      <p:ext uri="{BB962C8B-B14F-4D97-AF65-F5344CB8AC3E}">
        <p14:creationId xmlns:p14="http://schemas.microsoft.com/office/powerpoint/2010/main" val="3989848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sp>
        <p:nvSpPr>
          <p:cNvPr id="4" name="Rectangle 3">
            <a:extLst>
              <a:ext uri="{FF2B5EF4-FFF2-40B4-BE49-F238E27FC236}">
                <a16:creationId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6C92B4-20A9-4022-BC19-F2EBF664A8A4}"/>
              </a:ext>
            </a:extLst>
          </p:cNvPr>
          <p:cNvPicPr>
            <a:picLocks noChangeAspect="1"/>
          </p:cNvPicPr>
          <p:nvPr userDrawn="1"/>
        </p:nvPicPr>
        <p:blipFill>
          <a:blip r:embed="rId2" cstate="print"/>
          <a:stretch>
            <a:fillRect/>
          </a:stretch>
        </p:blipFill>
        <p:spPr>
          <a:xfrm>
            <a:off x="1325937" y="1317515"/>
            <a:ext cx="9540125" cy="4222969"/>
          </a:xfrm>
          <a:prstGeom prst="rect">
            <a:avLst/>
          </a:prstGeom>
        </p:spPr>
      </p:pic>
    </p:spTree>
    <p:extLst>
      <p:ext uri="{BB962C8B-B14F-4D97-AF65-F5344CB8AC3E}">
        <p14:creationId xmlns:p14="http://schemas.microsoft.com/office/powerpoint/2010/main" val="10030800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hasCustomPrompt="1"/>
          </p:nvPr>
        </p:nvSpPr>
        <p:spPr/>
        <p:txBody>
          <a:bodyPr/>
          <a:lstStyle>
            <a:lvl1pPr>
              <a:defRPr/>
            </a:lvl1pPr>
          </a:lstStyle>
          <a:p>
            <a:r>
              <a:rPr lang="en-US" dirty="0"/>
              <a:t>www.zdmp.eu</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pic>
        <p:nvPicPr>
          <p:cNvPr id="6" name="Picture 5">
            <a:extLst>
              <a:ext uri="{FF2B5EF4-FFF2-40B4-BE49-F238E27FC236}">
                <a16:creationId xmlns:a16="http://schemas.microsoft.com/office/drawing/2014/main" id="{A26C92B4-20A9-4022-BC19-F2EBF664A8A4}"/>
              </a:ext>
            </a:extLst>
          </p:cNvPr>
          <p:cNvPicPr>
            <a:picLocks noChangeAspect="1"/>
          </p:cNvPicPr>
          <p:nvPr userDrawn="1"/>
        </p:nvPicPr>
        <p:blipFill>
          <a:blip r:embed="rId2" cstate="print"/>
          <a:stretch>
            <a:fillRect/>
          </a:stretch>
        </p:blipFill>
        <p:spPr>
          <a:xfrm>
            <a:off x="1325937" y="1317515"/>
            <a:ext cx="9540125" cy="4222969"/>
          </a:xfrm>
          <a:prstGeom prst="rect">
            <a:avLst/>
          </a:prstGeom>
        </p:spPr>
      </p:pic>
    </p:spTree>
    <p:extLst>
      <p:ext uri="{BB962C8B-B14F-4D97-AF65-F5344CB8AC3E}">
        <p14:creationId xmlns:p14="http://schemas.microsoft.com/office/powerpoint/2010/main" val="3342944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a:lvl1pPr>
          </a:lstStyle>
          <a:p>
            <a:r>
              <a:rPr lang="en-US" dirty="0"/>
              <a:t>2 Columns</a:t>
            </a:r>
            <a:endParaRPr lang="en-GB" dirty="0"/>
          </a:p>
        </p:txBody>
      </p:sp>
      <p:sp>
        <p:nvSpPr>
          <p:cNvPr id="6" name="Content Placeholder 10">
            <a:extLst>
              <a:ext uri="{FF2B5EF4-FFF2-40B4-BE49-F238E27FC236}">
                <a16:creationId xmlns:a16="http://schemas.microsoft.com/office/drawing/2014/main" id="{3353F3EB-BE62-4EDC-A231-388F76EE327B}"/>
              </a:ext>
            </a:extLst>
          </p:cNvPr>
          <p:cNvSpPr>
            <a:spLocks noGrp="1"/>
          </p:cNvSpPr>
          <p:nvPr>
            <p:ph sz="quarter" idx="11"/>
          </p:nvPr>
        </p:nvSpPr>
        <p:spPr>
          <a:xfrm>
            <a:off x="390618"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solidFill>
                  <a:srgbClr val="9F373A"/>
                </a:solidFill>
                <a:latin typeface="Calibri" panose="020F0502020204030204" pitchFamily="34" charset="0"/>
              </a:defRPr>
            </a:lvl2pPr>
            <a:lvl3pPr>
              <a:buClr>
                <a:srgbClr val="9F373A"/>
              </a:buClr>
              <a:defRPr sz="2400">
                <a:solidFill>
                  <a:srgbClr val="9F373A"/>
                </a:solidFill>
                <a:latin typeface="Calibri" panose="020F0502020204030204" pitchFamily="34" charset="0"/>
              </a:defRPr>
            </a:lvl3pPr>
            <a:lvl4pPr>
              <a:buClr>
                <a:srgbClr val="9F373A"/>
              </a:buClr>
              <a:defRPr sz="2000">
                <a:solidFill>
                  <a:srgbClr val="9F373A"/>
                </a:solidFill>
                <a:latin typeface="Calibri" panose="020F0502020204030204" pitchFamily="34" charset="0"/>
              </a:defRPr>
            </a:lvl4pPr>
            <a:lvl5pPr>
              <a:buClr>
                <a:srgbClr val="9F373A"/>
              </a:buClr>
              <a:defRPr sz="2000">
                <a:solidFill>
                  <a:srgbClr val="9F373A"/>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10">
            <a:extLst>
              <a:ext uri="{FF2B5EF4-FFF2-40B4-BE49-F238E27FC236}">
                <a16:creationId xmlns:a16="http://schemas.microsoft.com/office/drawing/2014/main" id="{136DB6F5-CF81-4ADE-B701-794D3FF2E6C7}"/>
              </a:ext>
            </a:extLst>
          </p:cNvPr>
          <p:cNvSpPr>
            <a:spLocks noGrp="1"/>
          </p:cNvSpPr>
          <p:nvPr>
            <p:ph sz="quarter" idx="12"/>
          </p:nvPr>
        </p:nvSpPr>
        <p:spPr>
          <a:xfrm>
            <a:off x="6192012"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latin typeface="Calibri" panose="020F0502020204030204" pitchFamily="34" charset="0"/>
              </a:defRPr>
            </a:lvl2pPr>
            <a:lvl3pPr>
              <a:buClr>
                <a:srgbClr val="9F373A"/>
              </a:buClr>
              <a:defRPr sz="2400">
                <a:latin typeface="Calibri" panose="020F0502020204030204" pitchFamily="34" charset="0"/>
              </a:defRPr>
            </a:lvl3pPr>
            <a:lvl4pPr>
              <a:buClr>
                <a:srgbClr val="9F373A"/>
              </a:buClr>
              <a:defRPr sz="2000">
                <a:latin typeface="Calibri" panose="020F0502020204030204" pitchFamily="34" charset="0"/>
              </a:defRPr>
            </a:lvl4pPr>
            <a:lvl5pPr>
              <a:buClr>
                <a:srgbClr val="9F373A"/>
              </a:buClr>
              <a:defRPr sz="20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47166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a:lvl1pPr>
          </a:lstStyle>
          <a:p>
            <a:r>
              <a:rPr lang="en-US" dirty="0"/>
              <a:t>Table – Simple1 – All Borders</a:t>
            </a:r>
            <a:endParaRPr lang="en-GB" dirty="0"/>
          </a:p>
        </p:txBody>
      </p:sp>
      <p:graphicFrame>
        <p:nvGraphicFramePr>
          <p:cNvPr id="9" name="Table 8">
            <a:extLst>
              <a:ext uri="{FF2B5EF4-FFF2-40B4-BE49-F238E27FC236}">
                <a16:creationId xmlns:a16="http://schemas.microsoft.com/office/drawing/2014/main" id="{DE4637FF-91B4-4579-A696-8E6A8CDF1E06}"/>
              </a:ext>
            </a:extLst>
          </p:cNvPr>
          <p:cNvGraphicFramePr>
            <a:graphicFrameLocks noGrp="1"/>
          </p:cNvGraphicFramePr>
          <p:nvPr userDrawn="1"/>
        </p:nvGraphicFramePr>
        <p:xfrm>
          <a:off x="402173" y="2183079"/>
          <a:ext cx="11398244" cy="1854200"/>
        </p:xfrm>
        <a:graphic>
          <a:graphicData uri="http://schemas.openxmlformats.org/drawingml/2006/table">
            <a:tbl>
              <a:tblPr firstRow="1" bandRow="1">
                <a:tableStyleId>{9DCAF9ED-07DC-4A11-8D7F-57B35C25682E}</a:tableStyleId>
              </a:tblPr>
              <a:tblGrid>
                <a:gridCol w="2849561">
                  <a:extLst>
                    <a:ext uri="{9D8B030D-6E8A-4147-A177-3AD203B41FA5}">
                      <a16:colId xmlns:a16="http://schemas.microsoft.com/office/drawing/2014/main" val="20000"/>
                    </a:ext>
                  </a:extLst>
                </a:gridCol>
                <a:gridCol w="2849561">
                  <a:extLst>
                    <a:ext uri="{9D8B030D-6E8A-4147-A177-3AD203B41FA5}">
                      <a16:colId xmlns:a16="http://schemas.microsoft.com/office/drawing/2014/main" val="20001"/>
                    </a:ext>
                  </a:extLst>
                </a:gridCol>
                <a:gridCol w="2849561">
                  <a:extLst>
                    <a:ext uri="{9D8B030D-6E8A-4147-A177-3AD203B41FA5}">
                      <a16:colId xmlns:a16="http://schemas.microsoft.com/office/drawing/2014/main" val="20002"/>
                    </a:ext>
                  </a:extLst>
                </a:gridCol>
                <a:gridCol w="2849561">
                  <a:extLst>
                    <a:ext uri="{9D8B030D-6E8A-4147-A177-3AD203B41FA5}">
                      <a16:colId xmlns:a16="http://schemas.microsoft.com/office/drawing/2014/main" val="20003"/>
                    </a:ext>
                  </a:extLst>
                </a:gridCol>
              </a:tblGrid>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Content Placeholder 10">
            <a:extLst>
              <a:ext uri="{FF2B5EF4-FFF2-40B4-BE49-F238E27FC236}">
                <a16:creationId xmlns:a16="http://schemas.microsoft.com/office/drawing/2014/main" id="{8BBA03D6-F29F-4C59-96A9-CD198F5AEC01}"/>
              </a:ext>
            </a:extLst>
          </p:cNvPr>
          <p:cNvSpPr>
            <a:spLocks noGrp="1"/>
          </p:cNvSpPr>
          <p:nvPr>
            <p:ph sz="quarter" idx="11"/>
          </p:nvPr>
        </p:nvSpPr>
        <p:spPr>
          <a:xfrm>
            <a:off x="390617" y="1412776"/>
            <a:ext cx="11409800" cy="504056"/>
          </a:xfrm>
          <a:prstGeom prst="rect">
            <a:avLst/>
          </a:prstGeom>
        </p:spPr>
        <p:txBody>
          <a:bodyPr/>
          <a:lstStyle>
            <a:lvl1pPr marL="361950" indent="-361950">
              <a:buFont typeface="Wingdings" panose="05000000000000000000" pitchFamily="2" charset="2"/>
              <a:buChar char="§"/>
              <a:defRPr sz="3200">
                <a:solidFill>
                  <a:srgbClr val="9F373A"/>
                </a:solidFill>
                <a:latin typeface="Calibri" panose="020F0502020204030204" pitchFamily="34" charset="0"/>
              </a:defRPr>
            </a:lvl1pPr>
            <a:lvl2pPr>
              <a:defRPr sz="2800"/>
            </a:lvl2pPr>
            <a:lvl3pPr>
              <a:defRPr sz="2400"/>
            </a:lvl3pPr>
            <a:lvl4pPr>
              <a:defRPr sz="2000"/>
            </a:lvl4pPr>
            <a:lvl5pPr>
              <a:defRPr sz="20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6353635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imary Hea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719403" y="3717032"/>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4648496"/>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5630292"/>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pic>
        <p:nvPicPr>
          <p:cNvPr id="8" name="Picture 7">
            <a:extLst>
              <a:ext uri="{FF2B5EF4-FFF2-40B4-BE49-F238E27FC236}">
                <a16:creationId xmlns:a16="http://schemas.microsoft.com/office/drawing/2014/main" id="{6C61CB30-8D53-443D-AA4A-856AC8B9D88B}"/>
              </a:ext>
            </a:extLst>
          </p:cNvPr>
          <p:cNvPicPr>
            <a:picLocks noChangeAspect="1"/>
          </p:cNvPicPr>
          <p:nvPr userDrawn="1"/>
        </p:nvPicPr>
        <p:blipFill>
          <a:blip r:embed="rId2" cstate="print"/>
          <a:stretch>
            <a:fillRect/>
          </a:stretch>
        </p:blipFill>
        <p:spPr>
          <a:xfrm>
            <a:off x="3894787" y="1381820"/>
            <a:ext cx="4402426" cy="1948749"/>
          </a:xfrm>
          <a:prstGeom prst="rect">
            <a:avLst/>
          </a:prstGeom>
        </p:spPr>
      </p:pic>
    </p:spTree>
    <p:extLst>
      <p:ext uri="{BB962C8B-B14F-4D97-AF65-F5344CB8AC3E}">
        <p14:creationId xmlns:p14="http://schemas.microsoft.com/office/powerpoint/2010/main" val="15331148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lternate 1 Navigation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335360" y="3974108"/>
            <a:ext cx="11521280" cy="823044"/>
          </a:xfrm>
          <a:prstGeom prst="rect">
            <a:avLst/>
          </a:prstGeom>
        </p:spPr>
        <p:txBody>
          <a:bodyPr/>
          <a:lstStyle>
            <a:lvl1pPr algn="ctr">
              <a:defRPr lang="en-US" sz="9600" b="1"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 [MONDAY]&gt;</a:t>
            </a:r>
          </a:p>
        </p:txBody>
      </p:sp>
      <p:pic>
        <p:nvPicPr>
          <p:cNvPr id="9" name="Picture 8">
            <a:extLst>
              <a:ext uri="{FF2B5EF4-FFF2-40B4-BE49-F238E27FC236}">
                <a16:creationId xmlns:a16="http://schemas.microsoft.com/office/drawing/2014/main" id="{8DD73922-30CA-453B-8485-94E9D9DBF621}"/>
              </a:ext>
            </a:extLst>
          </p:cNvPr>
          <p:cNvPicPr>
            <a:picLocks noChangeAspect="1"/>
          </p:cNvPicPr>
          <p:nvPr userDrawn="1"/>
        </p:nvPicPr>
        <p:blipFill rotWithShape="1">
          <a:blip r:embed="rId2" cstate="print"/>
          <a:srcRect t="21099" r="7504" b="7247"/>
          <a:stretch/>
        </p:blipFill>
        <p:spPr>
          <a:xfrm>
            <a:off x="3099529" y="1134804"/>
            <a:ext cx="5537843" cy="2545807"/>
          </a:xfrm>
          <a:prstGeom prst="rect">
            <a:avLst/>
          </a:prstGeom>
        </p:spPr>
      </p:pic>
    </p:spTree>
    <p:extLst>
      <p:ext uri="{BB962C8B-B14F-4D97-AF65-F5344CB8AC3E}">
        <p14:creationId xmlns:p14="http://schemas.microsoft.com/office/powerpoint/2010/main" val="29405113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lternate Heade -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2" name="Title 1"/>
          <p:cNvSpPr>
            <a:spLocks noGrp="1"/>
          </p:cNvSpPr>
          <p:nvPr>
            <p:ph type="title" hasCustomPrompt="1"/>
          </p:nvPr>
        </p:nvSpPr>
        <p:spPr/>
        <p:txBody>
          <a:bodyPr/>
          <a:lstStyle>
            <a:lvl1pPr>
              <a:defRPr/>
            </a:lvl1pPr>
          </a:lstStyle>
          <a:p>
            <a:r>
              <a:rPr lang="en-US" sz="3600" dirty="0">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3765935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ternate Heade - Blu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13353669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lternate Heade - Purpl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p14="http://schemas.microsoft.com/office/powerpoint/2010/main" val="36731582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Space (for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baseline="0"/>
            </a:lvl1pPr>
          </a:lstStyle>
          <a:p>
            <a:r>
              <a:rPr lang="en-US" dirty="0"/>
              <a:t>Blank For Images</a:t>
            </a:r>
            <a:endParaRPr lang="en-GB" dirty="0"/>
          </a:p>
        </p:txBody>
      </p:sp>
    </p:spTree>
    <p:extLst>
      <p:ext uri="{BB962C8B-B14F-4D97-AF65-F5344CB8AC3E}">
        <p14:creationId xmlns:p14="http://schemas.microsoft.com/office/powerpoint/2010/main" val="95304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a:p>
        </p:txBody>
      </p:sp>
      <p:sp>
        <p:nvSpPr>
          <p:cNvPr id="4" name="Rectangle 3">
            <a:extLst>
              <a:ext uri="{FF2B5EF4-FFF2-40B4-BE49-F238E27FC236}">
                <a16:creationId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16B1102-04E5-466D-B140-62070A53BE0F}"/>
              </a:ext>
            </a:extLst>
          </p:cNvPr>
          <p:cNvSpPr>
            <a:spLocks noGrp="1"/>
          </p:cNvSpPr>
          <p:nvPr>
            <p:ph sz="quarter" idx="11" hasCustomPrompt="1"/>
          </p:nvPr>
        </p:nvSpPr>
        <p:spPr>
          <a:xfrm>
            <a:off x="3206187" y="2511425"/>
            <a:ext cx="5937813" cy="1839913"/>
          </a:xfrm>
          <a:prstGeom prst="rect">
            <a:avLst/>
          </a:prstGeom>
        </p:spPr>
        <p:txBody>
          <a:bodyPr/>
          <a:lstStyle>
            <a:lvl1pPr>
              <a:defRPr>
                <a:solidFill>
                  <a:srgbClr val="9F373A"/>
                </a:solidFill>
              </a:defRPr>
            </a:lvl1pPr>
          </a:lstStyle>
          <a:p>
            <a:pPr lvl="0"/>
            <a:r>
              <a:rPr lang="en-US"/>
              <a:t>Some content</a:t>
            </a:r>
          </a:p>
        </p:txBody>
      </p:sp>
    </p:spTree>
    <p:extLst>
      <p:ext uri="{BB962C8B-B14F-4D97-AF65-F5344CB8AC3E}">
        <p14:creationId xmlns:p14="http://schemas.microsoft.com/office/powerpoint/2010/main" val="40270212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277090" y="1177637"/>
            <a:ext cx="11640511" cy="536170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27A4FC1-509F-42E8-9AE3-43E302174047}" type="slidenum">
              <a:rPr lang="en-GB" smtClean="0"/>
              <a:pPr/>
              <a:t>‹#›</a:t>
            </a:fld>
            <a:endParaRPr lang="en-GB"/>
          </a:p>
        </p:txBody>
      </p:sp>
    </p:spTree>
    <p:extLst>
      <p:ext uri="{BB962C8B-B14F-4D97-AF65-F5344CB8AC3E}">
        <p14:creationId xmlns:p14="http://schemas.microsoft.com/office/powerpoint/2010/main" val="1494770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F27A4FC1-509F-42E8-9AE3-43E302174047}" type="slidenum">
              <a:rPr lang="en-GB" smtClean="0"/>
              <a:pPr/>
              <a:t>‹#›</a:t>
            </a:fld>
            <a:endParaRPr lang="en-GB"/>
          </a:p>
        </p:txBody>
      </p:sp>
    </p:spTree>
    <p:extLst>
      <p:ext uri="{BB962C8B-B14F-4D97-AF65-F5344CB8AC3E}">
        <p14:creationId xmlns:p14="http://schemas.microsoft.com/office/powerpoint/2010/main" val="108092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a:p>
        </p:txBody>
      </p:sp>
      <p:sp>
        <p:nvSpPr>
          <p:cNvPr id="4" name="Rectangle 3">
            <a:extLst>
              <a:ext uri="{FF2B5EF4-FFF2-40B4-BE49-F238E27FC236}">
                <a16:creationId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6C92B4-20A9-4022-BC19-F2EBF664A8A4}"/>
              </a:ext>
            </a:extLst>
          </p:cNvPr>
          <p:cNvPicPr>
            <a:picLocks noChangeAspect="1"/>
          </p:cNvPicPr>
          <p:nvPr userDrawn="1"/>
        </p:nvPicPr>
        <p:blipFill>
          <a:blip r:embed="rId2" cstate="print"/>
          <a:stretch>
            <a:fillRect/>
          </a:stretch>
        </p:blipFill>
        <p:spPr>
          <a:xfrm>
            <a:off x="1325937" y="1317515"/>
            <a:ext cx="9540125" cy="4222969"/>
          </a:xfrm>
          <a:prstGeom prst="rect">
            <a:avLst/>
          </a:prstGeom>
        </p:spPr>
      </p:pic>
    </p:spTree>
    <p:extLst>
      <p:ext uri="{BB962C8B-B14F-4D97-AF65-F5344CB8AC3E}">
        <p14:creationId xmlns:p14="http://schemas.microsoft.com/office/powerpoint/2010/main" val="282410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3B6-39D4-414F-8F7F-B5839E02AE6E}"/>
              </a:ext>
            </a:extLst>
          </p:cNvPr>
          <p:cNvSpPr>
            <a:spLocks noGrp="1"/>
          </p:cNvSpPr>
          <p:nvPr>
            <p:ph type="title" hasCustomPrompt="1"/>
          </p:nvPr>
        </p:nvSpPr>
        <p:spPr/>
        <p:txBody>
          <a:bodyPr/>
          <a:lstStyle>
            <a:lvl1pPr>
              <a:defRPr/>
            </a:lvl1pPr>
          </a:lstStyle>
          <a:p>
            <a:r>
              <a:rPr lang="en-US"/>
              <a:t>www.zdmp.eu</a:t>
            </a:r>
          </a:p>
        </p:txBody>
      </p:sp>
      <p:sp>
        <p:nvSpPr>
          <p:cNvPr id="3" name="Slide Number Placeholder 2">
            <a:extLst>
              <a:ext uri="{FF2B5EF4-FFF2-40B4-BE49-F238E27FC236}">
                <a16:creationId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a:p>
        </p:txBody>
      </p:sp>
      <p:pic>
        <p:nvPicPr>
          <p:cNvPr id="6" name="Picture 5">
            <a:extLst>
              <a:ext uri="{FF2B5EF4-FFF2-40B4-BE49-F238E27FC236}">
                <a16:creationId xmlns:a16="http://schemas.microsoft.com/office/drawing/2014/main" id="{A26C92B4-20A9-4022-BC19-F2EBF664A8A4}"/>
              </a:ext>
            </a:extLst>
          </p:cNvPr>
          <p:cNvPicPr>
            <a:picLocks noChangeAspect="1"/>
          </p:cNvPicPr>
          <p:nvPr userDrawn="1"/>
        </p:nvPicPr>
        <p:blipFill>
          <a:blip r:embed="rId2" cstate="print"/>
          <a:stretch>
            <a:fillRect/>
          </a:stretch>
        </p:blipFill>
        <p:spPr>
          <a:xfrm>
            <a:off x="1325937" y="1317515"/>
            <a:ext cx="9540125" cy="4222969"/>
          </a:xfrm>
          <a:prstGeom prst="rect">
            <a:avLst/>
          </a:prstGeom>
        </p:spPr>
      </p:pic>
    </p:spTree>
    <p:extLst>
      <p:ext uri="{BB962C8B-B14F-4D97-AF65-F5344CB8AC3E}">
        <p14:creationId xmlns:p14="http://schemas.microsoft.com/office/powerpoint/2010/main" val="35656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5.sv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5.sv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6.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image" Target="../media/image9.pn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72EE3D-FCA6-4978-8F4D-BEEAF0753E65}"/>
              </a:ext>
            </a:extLst>
          </p:cNvPr>
          <p:cNvSpPr/>
          <p:nvPr userDrawn="1"/>
        </p:nvSpPr>
        <p:spPr>
          <a:xfrm>
            <a:off x="-1" y="1904"/>
            <a:ext cx="10867339" cy="85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F57912-BD13-4F38-BAD4-8102A6A7671F}"/>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12192000" cy="86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861002"/>
            <a:ext cx="12192000" cy="205798"/>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7" name="Rectangle 6"/>
          <p:cNvSpPr/>
          <p:nvPr userDrawn="1"/>
        </p:nvSpPr>
        <p:spPr>
          <a:xfrm>
            <a:off x="0" y="6652202"/>
            <a:ext cx="12192000" cy="205798"/>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p:cNvSpPr>
            <a:spLocks noGrp="1"/>
          </p:cNvSpPr>
          <p:nvPr>
            <p:ph type="sldNum" sz="quarter" idx="4"/>
          </p:nvPr>
        </p:nvSpPr>
        <p:spPr>
          <a:xfrm>
            <a:off x="11353801" y="6680934"/>
            <a:ext cx="718124" cy="182130"/>
          </a:xfrm>
          <a:prstGeom prst="rect">
            <a:avLst/>
          </a:prstGeom>
        </p:spPr>
        <p:txBody>
          <a:bodyPr anchor="b"/>
          <a:lstStyle>
            <a:lvl1pPr algn="r">
              <a:defRPr sz="900">
                <a:solidFill>
                  <a:schemeClr val="bg1"/>
                </a:solidFill>
                <a:latin typeface="Arial" panose="020B0604020202020204" pitchFamily="34" charset="0"/>
                <a:cs typeface="Arial" panose="020B0604020202020204" pitchFamily="34" charset="0"/>
              </a:defRPr>
            </a:lvl1pPr>
          </a:lstStyle>
          <a:p>
            <a:fld id="{1BDBE4D5-1906-465B-8652-0128494D8407}" type="slidenum">
              <a:rPr lang="en-US" smtClean="0"/>
              <a:pPr/>
              <a:t>‹#›</a:t>
            </a:fld>
            <a:endParaRPr lang="en-US"/>
          </a:p>
        </p:txBody>
      </p:sp>
      <p:sp>
        <p:nvSpPr>
          <p:cNvPr id="14" name="Rectangle 13"/>
          <p:cNvSpPr/>
          <p:nvPr userDrawn="1"/>
        </p:nvSpPr>
        <p:spPr>
          <a:xfrm>
            <a:off x="2" y="6652202"/>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59" name="Footer Placeholder 4"/>
          <p:cNvSpPr txBox="1">
            <a:spLocks/>
          </p:cNvSpPr>
          <p:nvPr userDrawn="1"/>
        </p:nvSpPr>
        <p:spPr>
          <a:xfrm>
            <a:off x="1281957" y="6685413"/>
            <a:ext cx="2907145" cy="182129"/>
          </a:xfrm>
          <a:prstGeom prst="rect">
            <a:avLst/>
          </a:prstGeom>
        </p:spPr>
        <p:txBody>
          <a:bodyPr anchor="b"/>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latin typeface="Arial" panose="020B0604020202020204" pitchFamily="34" charset="0"/>
                <a:cs typeface="Arial" panose="020B0604020202020204" pitchFamily="34" charset="0"/>
              </a:rPr>
              <a:t>Zero Defects Manufacturing Platform</a:t>
            </a:r>
          </a:p>
        </p:txBody>
      </p:sp>
      <p:sp>
        <p:nvSpPr>
          <p:cNvPr id="15" name="Rectangle 14"/>
          <p:cNvSpPr/>
          <p:nvPr userDrawn="1"/>
        </p:nvSpPr>
        <p:spPr>
          <a:xfrm rot="16200000">
            <a:off x="-2792999" y="38598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58" name="Footer Placeholder 4"/>
          <p:cNvSpPr txBox="1">
            <a:spLocks/>
          </p:cNvSpPr>
          <p:nvPr userDrawn="1"/>
        </p:nvSpPr>
        <p:spPr>
          <a:xfrm>
            <a:off x="359181" y="6716236"/>
            <a:ext cx="1019562" cy="152364"/>
          </a:xfrm>
          <a:prstGeom prst="rect">
            <a:avLst/>
          </a:prstGeom>
        </p:spPr>
        <p:txBody>
          <a:bodyPr anchor="b"/>
          <a:lstStyle>
            <a:defPPr>
              <a:defRPr lang="en-US"/>
            </a:defPPr>
            <a:lvl1pPr>
              <a:defRPr sz="900">
                <a:solidFill>
                  <a:schemeClr val="bg1"/>
                </a:solidFill>
              </a:defRPr>
            </a:lvl1pPr>
          </a:lstStyle>
          <a:p>
            <a:pPr lvl="0" algn="r"/>
            <a:r>
              <a:rPr lang="en-US" sz="900" b="1">
                <a:solidFill>
                  <a:srgbClr val="9F373A"/>
                </a:solidFill>
                <a:latin typeface="Arial" panose="020B0604020202020204" pitchFamily="34" charset="0"/>
                <a:cs typeface="Arial" panose="020B0604020202020204" pitchFamily="34" charset="0"/>
              </a:rPr>
              <a:t>www.zdmp.eu</a:t>
            </a:r>
          </a:p>
        </p:txBody>
      </p:sp>
      <p:sp>
        <p:nvSpPr>
          <p:cNvPr id="16" name="Rectangle 15"/>
          <p:cNvSpPr/>
          <p:nvPr userDrawn="1"/>
        </p:nvSpPr>
        <p:spPr>
          <a:xfrm rot="10800000">
            <a:off x="10868123" y="861000"/>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17" name="Rectangle 16"/>
          <p:cNvSpPr/>
          <p:nvPr userDrawn="1"/>
        </p:nvSpPr>
        <p:spPr>
          <a:xfrm rot="5400000">
            <a:off x="9193800" y="36540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11" name="Title Placeholder 10"/>
          <p:cNvSpPr>
            <a:spLocks noGrp="1"/>
          </p:cNvSpPr>
          <p:nvPr userDrawn="1">
            <p:ph type="title"/>
          </p:nvPr>
        </p:nvSpPr>
        <p:spPr>
          <a:xfrm>
            <a:off x="1" y="141764"/>
            <a:ext cx="10607039" cy="586364"/>
          </a:xfrm>
          <a:prstGeom prst="rect">
            <a:avLst/>
          </a:prstGeom>
        </p:spPr>
        <p:txBody>
          <a:bodyPr vert="horz" lIns="91440" tIns="45720" rIns="91440" bIns="45720" rtlCol="0" anchor="ctr">
            <a:noAutofit/>
          </a:bodyPr>
          <a:lstStyle/>
          <a:p>
            <a:r>
              <a:rPr lang="en-US"/>
              <a:t>Calibri Main Text</a:t>
            </a:r>
            <a:endParaRPr lang="en-GB"/>
          </a:p>
        </p:txBody>
      </p:sp>
      <p:pic>
        <p:nvPicPr>
          <p:cNvPr id="19" name="Picture 18">
            <a:extLst>
              <a:ext uri="{FF2B5EF4-FFF2-40B4-BE49-F238E27FC236}">
                <a16:creationId xmlns:a16="http://schemas.microsoft.com/office/drawing/2014/main" id="{FE2807CF-90CF-4465-9DEA-8BBA13B693D2}"/>
              </a:ext>
            </a:extLst>
          </p:cNvPr>
          <p:cNvPicPr>
            <a:picLocks noChangeAspect="1"/>
          </p:cNvPicPr>
          <p:nvPr userDrawn="1"/>
        </p:nvPicPr>
        <p:blipFill>
          <a:blip r:embed="rId19" cstate="print"/>
          <a:stretch>
            <a:fillRect/>
          </a:stretch>
        </p:blipFill>
        <p:spPr>
          <a:xfrm>
            <a:off x="10905438" y="115774"/>
            <a:ext cx="1248462" cy="552636"/>
          </a:xfrm>
          <a:prstGeom prst="rect">
            <a:avLst/>
          </a:prstGeom>
        </p:spPr>
      </p:pic>
    </p:spTree>
    <p:extLst>
      <p:ext uri="{BB962C8B-B14F-4D97-AF65-F5344CB8AC3E}">
        <p14:creationId xmlns:p14="http://schemas.microsoft.com/office/powerpoint/2010/main" val="1811027610"/>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2" r:id="rId3"/>
    <p:sldLayoutId id="2147483679" r:id="rId4"/>
    <p:sldLayoutId id="2147483680" r:id="rId5"/>
    <p:sldLayoutId id="2147483681" r:id="rId6"/>
    <p:sldLayoutId id="2147483686" r:id="rId7"/>
    <p:sldLayoutId id="2147483687" r:id="rId8"/>
    <p:sldLayoutId id="2147483688" r:id="rId9"/>
    <p:sldLayoutId id="2147483682" r:id="rId10"/>
    <p:sldLayoutId id="2147483685" r:id="rId11"/>
    <p:sldLayoutId id="2147483670" r:id="rId12"/>
    <p:sldLayoutId id="2147483671" r:id="rId13"/>
    <p:sldLayoutId id="2147483673" r:id="rId14"/>
    <p:sldLayoutId id="2147483674" r:id="rId15"/>
    <p:sldLayoutId id="2147483675" r:id="rId16"/>
    <p:sldLayoutId id="2147483676" r:id="rId17"/>
  </p:sldLayoutIdLst>
  <p:hf hdr="0" dt="0"/>
  <p:txStyles>
    <p:titleStyle>
      <a:lvl1pPr algn="l" defTabSz="914400" rtl="0" eaLnBrk="1" latinLnBrk="0" hangingPunct="1">
        <a:lnSpc>
          <a:spcPct val="90000"/>
        </a:lnSpc>
        <a:spcBef>
          <a:spcPct val="0"/>
        </a:spcBef>
        <a:buNone/>
        <a:defRPr sz="3600" b="1" kern="1200" baseline="0">
          <a:solidFill>
            <a:srgbClr val="9F373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7030A0"/>
          </a:solidFill>
          <a:latin typeface="Arial" panose="020B060402020202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7030A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7030A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7030A0"/>
        </a:buClr>
        <a:buFont typeface="Wingdings" panose="05000000000000000000" pitchFamily="2" charset="2"/>
        <a:buChar char="§"/>
        <a:tabLst/>
        <a:defRPr sz="1800" kern="1200">
          <a:solidFill>
            <a:schemeClr val="tx1"/>
          </a:solidFill>
          <a:latin typeface="Arial" panose="020B060402020202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7030A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72EE3D-FCA6-4978-8F4D-BEEAF0753E65}"/>
              </a:ext>
            </a:extLst>
          </p:cNvPr>
          <p:cNvSpPr/>
          <p:nvPr userDrawn="1"/>
        </p:nvSpPr>
        <p:spPr>
          <a:xfrm>
            <a:off x="-1" y="1904"/>
            <a:ext cx="10867339" cy="85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F57912-BD13-4F38-BAD4-8102A6A7671F}"/>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12192000" cy="86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861002"/>
            <a:ext cx="12192000" cy="205798"/>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7" name="Rectangle 6"/>
          <p:cNvSpPr/>
          <p:nvPr userDrawn="1"/>
        </p:nvSpPr>
        <p:spPr>
          <a:xfrm>
            <a:off x="0" y="6652202"/>
            <a:ext cx="12192000" cy="205798"/>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p:cNvSpPr>
            <a:spLocks noGrp="1"/>
          </p:cNvSpPr>
          <p:nvPr>
            <p:ph type="sldNum" sz="quarter" idx="4"/>
          </p:nvPr>
        </p:nvSpPr>
        <p:spPr>
          <a:xfrm>
            <a:off x="11353801" y="6680934"/>
            <a:ext cx="718124" cy="182130"/>
          </a:xfrm>
          <a:prstGeom prst="rect">
            <a:avLst/>
          </a:prstGeom>
        </p:spPr>
        <p:txBody>
          <a:bodyPr anchor="b"/>
          <a:lstStyle>
            <a:lvl1pPr algn="r">
              <a:defRPr sz="900">
                <a:solidFill>
                  <a:schemeClr val="bg1"/>
                </a:solidFill>
                <a:latin typeface="Arial" panose="020B0604020202020204" pitchFamily="34" charset="0"/>
                <a:cs typeface="Arial" panose="020B0604020202020204" pitchFamily="34" charset="0"/>
              </a:defRPr>
            </a:lvl1pPr>
          </a:lstStyle>
          <a:p>
            <a:fld id="{1BDBE4D5-1906-465B-8652-0128494D8407}" type="slidenum">
              <a:rPr lang="en-US" smtClean="0"/>
              <a:pPr/>
              <a:t>‹#›</a:t>
            </a:fld>
            <a:endParaRPr lang="en-US"/>
          </a:p>
        </p:txBody>
      </p:sp>
      <p:sp>
        <p:nvSpPr>
          <p:cNvPr id="14" name="Rectangle 13"/>
          <p:cNvSpPr/>
          <p:nvPr userDrawn="1"/>
        </p:nvSpPr>
        <p:spPr>
          <a:xfrm>
            <a:off x="2" y="6652202"/>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59" name="Footer Placeholder 4"/>
          <p:cNvSpPr txBox="1">
            <a:spLocks/>
          </p:cNvSpPr>
          <p:nvPr userDrawn="1"/>
        </p:nvSpPr>
        <p:spPr>
          <a:xfrm>
            <a:off x="1281957" y="6685413"/>
            <a:ext cx="2907145" cy="182129"/>
          </a:xfrm>
          <a:prstGeom prst="rect">
            <a:avLst/>
          </a:prstGeom>
        </p:spPr>
        <p:txBody>
          <a:bodyPr anchor="b"/>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latin typeface="Arial" panose="020B0604020202020204" pitchFamily="34" charset="0"/>
                <a:cs typeface="Arial" panose="020B0604020202020204" pitchFamily="34" charset="0"/>
              </a:rPr>
              <a:t>Zero Defects Manufacturing Platform</a:t>
            </a:r>
          </a:p>
        </p:txBody>
      </p:sp>
      <p:sp>
        <p:nvSpPr>
          <p:cNvPr id="15" name="Rectangle 14"/>
          <p:cNvSpPr/>
          <p:nvPr userDrawn="1"/>
        </p:nvSpPr>
        <p:spPr>
          <a:xfrm rot="16200000">
            <a:off x="-2792999" y="38598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58" name="Footer Placeholder 4"/>
          <p:cNvSpPr txBox="1">
            <a:spLocks/>
          </p:cNvSpPr>
          <p:nvPr userDrawn="1"/>
        </p:nvSpPr>
        <p:spPr>
          <a:xfrm>
            <a:off x="359181" y="6716236"/>
            <a:ext cx="1019562" cy="152364"/>
          </a:xfrm>
          <a:prstGeom prst="rect">
            <a:avLst/>
          </a:prstGeom>
        </p:spPr>
        <p:txBody>
          <a:bodyPr anchor="b"/>
          <a:lstStyle>
            <a:defPPr>
              <a:defRPr lang="en-US"/>
            </a:defPPr>
            <a:lvl1pPr>
              <a:defRPr sz="900">
                <a:solidFill>
                  <a:schemeClr val="bg1"/>
                </a:solidFill>
              </a:defRPr>
            </a:lvl1pPr>
          </a:lstStyle>
          <a:p>
            <a:pPr lvl="0" algn="r"/>
            <a:r>
              <a:rPr lang="en-US" sz="900" b="1">
                <a:solidFill>
                  <a:srgbClr val="9F373A"/>
                </a:solidFill>
                <a:latin typeface="Arial" panose="020B0604020202020204" pitchFamily="34" charset="0"/>
                <a:cs typeface="Arial" panose="020B0604020202020204" pitchFamily="34" charset="0"/>
              </a:rPr>
              <a:t>www.zdmp.eu</a:t>
            </a:r>
          </a:p>
        </p:txBody>
      </p:sp>
      <p:sp>
        <p:nvSpPr>
          <p:cNvPr id="16" name="Rectangle 15"/>
          <p:cNvSpPr/>
          <p:nvPr userDrawn="1"/>
        </p:nvSpPr>
        <p:spPr>
          <a:xfrm rot="10800000">
            <a:off x="10868123" y="861000"/>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17" name="Rectangle 16"/>
          <p:cNvSpPr/>
          <p:nvPr userDrawn="1"/>
        </p:nvSpPr>
        <p:spPr>
          <a:xfrm rot="5400000">
            <a:off x="9193800" y="36540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11" name="Title Placeholder 10"/>
          <p:cNvSpPr>
            <a:spLocks noGrp="1"/>
          </p:cNvSpPr>
          <p:nvPr userDrawn="1">
            <p:ph type="title"/>
          </p:nvPr>
        </p:nvSpPr>
        <p:spPr>
          <a:xfrm>
            <a:off x="1" y="141764"/>
            <a:ext cx="10607039" cy="586364"/>
          </a:xfrm>
          <a:prstGeom prst="rect">
            <a:avLst/>
          </a:prstGeom>
        </p:spPr>
        <p:txBody>
          <a:bodyPr vert="horz" lIns="91440" tIns="45720" rIns="91440" bIns="45720" rtlCol="0" anchor="ctr">
            <a:noAutofit/>
          </a:bodyPr>
          <a:lstStyle/>
          <a:p>
            <a:r>
              <a:rPr lang="en-US"/>
              <a:t>Calibri Main Text</a:t>
            </a:r>
            <a:endParaRPr lang="en-GB"/>
          </a:p>
        </p:txBody>
      </p:sp>
      <p:pic>
        <p:nvPicPr>
          <p:cNvPr id="20" name="Graphic 17">
            <a:extLst>
              <a:ext uri="{FF2B5EF4-FFF2-40B4-BE49-F238E27FC236}">
                <a16:creationId xmlns:a16="http://schemas.microsoft.com/office/drawing/2014/main" id="{36D1E12E-1001-4785-88EE-81597371E52C}"/>
              </a:ext>
            </a:extLst>
          </p:cNvPr>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09128" y="116216"/>
            <a:ext cx="1324662" cy="573301"/>
          </a:xfrm>
          <a:prstGeom prst="rect">
            <a:avLst/>
          </a:prstGeom>
        </p:spPr>
      </p:pic>
    </p:spTree>
    <p:extLst>
      <p:ext uri="{BB962C8B-B14F-4D97-AF65-F5344CB8AC3E}">
        <p14:creationId xmlns:p14="http://schemas.microsoft.com/office/powerpoint/2010/main" val="8131775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hf hdr="0" ftr="0" dt="0"/>
  <p:txStyles>
    <p:titleStyle>
      <a:lvl1pPr algn="l" defTabSz="914400" rtl="0" eaLnBrk="1" latinLnBrk="0" hangingPunct="1">
        <a:lnSpc>
          <a:spcPct val="90000"/>
        </a:lnSpc>
        <a:spcBef>
          <a:spcPct val="0"/>
        </a:spcBef>
        <a:buNone/>
        <a:defRPr sz="3600" b="1" kern="1200" baseline="0">
          <a:solidFill>
            <a:srgbClr val="9F373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7030A0"/>
          </a:solidFill>
          <a:latin typeface="Arial" panose="020B060402020202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7030A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7030A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7030A0"/>
        </a:buClr>
        <a:buFont typeface="Wingdings" panose="05000000000000000000" pitchFamily="2" charset="2"/>
        <a:buChar char="§"/>
        <a:tabLst/>
        <a:defRPr sz="1800" kern="1200">
          <a:solidFill>
            <a:schemeClr val="tx1"/>
          </a:solidFill>
          <a:latin typeface="Arial" panose="020B060402020202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7030A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72EE3D-FCA6-4978-8F4D-BEEAF0753E65}"/>
              </a:ext>
            </a:extLst>
          </p:cNvPr>
          <p:cNvSpPr/>
          <p:nvPr userDrawn="1"/>
        </p:nvSpPr>
        <p:spPr>
          <a:xfrm>
            <a:off x="-1" y="1904"/>
            <a:ext cx="10867339" cy="85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F57912-BD13-4F38-BAD4-8102A6A7671F}"/>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12192000" cy="86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861002"/>
            <a:ext cx="12192000" cy="205798"/>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7" name="Rectangle 6"/>
          <p:cNvSpPr/>
          <p:nvPr userDrawn="1"/>
        </p:nvSpPr>
        <p:spPr>
          <a:xfrm>
            <a:off x="0" y="6652202"/>
            <a:ext cx="12192000" cy="205798"/>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p:cNvSpPr>
            <a:spLocks noGrp="1"/>
          </p:cNvSpPr>
          <p:nvPr>
            <p:ph type="sldNum" sz="quarter" idx="4"/>
          </p:nvPr>
        </p:nvSpPr>
        <p:spPr>
          <a:xfrm>
            <a:off x="11353801" y="6680934"/>
            <a:ext cx="718124" cy="182130"/>
          </a:xfrm>
          <a:prstGeom prst="rect">
            <a:avLst/>
          </a:prstGeom>
        </p:spPr>
        <p:txBody>
          <a:bodyPr anchor="b"/>
          <a:lstStyle>
            <a:lvl1pPr algn="r">
              <a:defRPr sz="900">
                <a:solidFill>
                  <a:schemeClr val="bg1"/>
                </a:solidFill>
                <a:latin typeface="Arial" panose="020B0604020202020204" pitchFamily="34" charset="0"/>
                <a:cs typeface="Arial" panose="020B0604020202020204" pitchFamily="34" charset="0"/>
              </a:defRPr>
            </a:lvl1pPr>
          </a:lstStyle>
          <a:p>
            <a:fld id="{1BDBE4D5-1906-465B-8652-0128494D8407}" type="slidenum">
              <a:rPr lang="en-US" smtClean="0"/>
              <a:pPr/>
              <a:t>‹#›</a:t>
            </a:fld>
            <a:endParaRPr lang="en-US"/>
          </a:p>
        </p:txBody>
      </p:sp>
      <p:sp>
        <p:nvSpPr>
          <p:cNvPr id="14" name="Rectangle 13"/>
          <p:cNvSpPr/>
          <p:nvPr userDrawn="1"/>
        </p:nvSpPr>
        <p:spPr>
          <a:xfrm>
            <a:off x="2" y="6652202"/>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59" name="Footer Placeholder 4"/>
          <p:cNvSpPr txBox="1">
            <a:spLocks/>
          </p:cNvSpPr>
          <p:nvPr userDrawn="1"/>
        </p:nvSpPr>
        <p:spPr>
          <a:xfrm>
            <a:off x="1281957" y="6685413"/>
            <a:ext cx="2907145" cy="182129"/>
          </a:xfrm>
          <a:prstGeom prst="rect">
            <a:avLst/>
          </a:prstGeom>
        </p:spPr>
        <p:txBody>
          <a:bodyPr anchor="b"/>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latin typeface="Arial" panose="020B0604020202020204" pitchFamily="34" charset="0"/>
                <a:cs typeface="Arial" panose="020B0604020202020204" pitchFamily="34" charset="0"/>
              </a:rPr>
              <a:t>Zero Defects Manufacturing Platform</a:t>
            </a:r>
          </a:p>
        </p:txBody>
      </p:sp>
      <p:sp>
        <p:nvSpPr>
          <p:cNvPr id="15" name="Rectangle 14"/>
          <p:cNvSpPr/>
          <p:nvPr userDrawn="1"/>
        </p:nvSpPr>
        <p:spPr>
          <a:xfrm rot="16200000">
            <a:off x="-2792999" y="38598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58" name="Footer Placeholder 4"/>
          <p:cNvSpPr txBox="1">
            <a:spLocks/>
          </p:cNvSpPr>
          <p:nvPr userDrawn="1"/>
        </p:nvSpPr>
        <p:spPr>
          <a:xfrm>
            <a:off x="359181" y="6716236"/>
            <a:ext cx="1019562" cy="152364"/>
          </a:xfrm>
          <a:prstGeom prst="rect">
            <a:avLst/>
          </a:prstGeom>
        </p:spPr>
        <p:txBody>
          <a:bodyPr anchor="b"/>
          <a:lstStyle>
            <a:defPPr>
              <a:defRPr lang="en-US"/>
            </a:defPPr>
            <a:lvl1pPr>
              <a:defRPr sz="900">
                <a:solidFill>
                  <a:schemeClr val="bg1"/>
                </a:solidFill>
              </a:defRPr>
            </a:lvl1pPr>
          </a:lstStyle>
          <a:p>
            <a:pPr lvl="0" algn="r"/>
            <a:r>
              <a:rPr lang="en-US" sz="900" b="1">
                <a:solidFill>
                  <a:srgbClr val="9F373A"/>
                </a:solidFill>
                <a:latin typeface="Arial" panose="020B0604020202020204" pitchFamily="34" charset="0"/>
                <a:cs typeface="Arial" panose="020B0604020202020204" pitchFamily="34" charset="0"/>
              </a:rPr>
              <a:t>www.zdmp.eu</a:t>
            </a:r>
          </a:p>
        </p:txBody>
      </p:sp>
      <p:sp>
        <p:nvSpPr>
          <p:cNvPr id="16" name="Rectangle 15"/>
          <p:cNvSpPr/>
          <p:nvPr userDrawn="1"/>
        </p:nvSpPr>
        <p:spPr>
          <a:xfrm rot="10800000">
            <a:off x="10868123" y="861000"/>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17" name="Rectangle 16"/>
          <p:cNvSpPr/>
          <p:nvPr userDrawn="1"/>
        </p:nvSpPr>
        <p:spPr>
          <a:xfrm rot="5400000">
            <a:off x="9193800" y="36540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11" name="Title Placeholder 10"/>
          <p:cNvSpPr>
            <a:spLocks noGrp="1"/>
          </p:cNvSpPr>
          <p:nvPr userDrawn="1">
            <p:ph type="title"/>
          </p:nvPr>
        </p:nvSpPr>
        <p:spPr>
          <a:xfrm>
            <a:off x="1" y="141764"/>
            <a:ext cx="10607039" cy="586364"/>
          </a:xfrm>
          <a:prstGeom prst="rect">
            <a:avLst/>
          </a:prstGeom>
        </p:spPr>
        <p:txBody>
          <a:bodyPr vert="horz" lIns="91440" tIns="45720" rIns="91440" bIns="45720" rtlCol="0" anchor="ctr">
            <a:noAutofit/>
          </a:bodyPr>
          <a:lstStyle/>
          <a:p>
            <a:r>
              <a:rPr lang="en-US"/>
              <a:t>Calibri Main Text</a:t>
            </a:r>
            <a:endParaRPr lang="en-GB"/>
          </a:p>
        </p:txBody>
      </p:sp>
      <p:pic>
        <p:nvPicPr>
          <p:cNvPr id="18" name="Graphic 4">
            <a:extLst>
              <a:ext uri="{FF2B5EF4-FFF2-40B4-BE49-F238E27FC236}">
                <a16:creationId xmlns:a16="http://schemas.microsoft.com/office/drawing/2014/main" id="{BF5586B2-BC1D-446D-A38C-A31DC492ECD7}"/>
              </a:ext>
            </a:extLst>
          </p:cNvPr>
          <p:cNvPicPr/>
          <p:nvPr userDrawn="1"/>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25299" y="110986"/>
            <a:ext cx="1275201" cy="576501"/>
          </a:xfrm>
          <a:prstGeom prst="rect">
            <a:avLst/>
          </a:prstGeom>
        </p:spPr>
      </p:pic>
    </p:spTree>
    <p:extLst>
      <p:ext uri="{BB962C8B-B14F-4D97-AF65-F5344CB8AC3E}">
        <p14:creationId xmlns:p14="http://schemas.microsoft.com/office/powerpoint/2010/main" val="26960893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914400" rtl="0" eaLnBrk="1" latinLnBrk="0" hangingPunct="1">
        <a:lnSpc>
          <a:spcPct val="90000"/>
        </a:lnSpc>
        <a:spcBef>
          <a:spcPct val="0"/>
        </a:spcBef>
        <a:buNone/>
        <a:defRPr sz="3600" b="1" kern="1200" baseline="0">
          <a:solidFill>
            <a:srgbClr val="9F373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7030A0"/>
          </a:solidFill>
          <a:latin typeface="Arial" panose="020B060402020202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7030A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7030A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7030A0"/>
        </a:buClr>
        <a:buFont typeface="Wingdings" panose="05000000000000000000" pitchFamily="2" charset="2"/>
        <a:buChar char="§"/>
        <a:tabLst/>
        <a:defRPr sz="1800" kern="1200">
          <a:solidFill>
            <a:schemeClr val="tx1"/>
          </a:solidFill>
          <a:latin typeface="Arial" panose="020B060402020202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7030A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72EE3D-FCA6-4978-8F4D-BEEAF0753E65}"/>
              </a:ext>
            </a:extLst>
          </p:cNvPr>
          <p:cNvSpPr/>
          <p:nvPr userDrawn="1"/>
        </p:nvSpPr>
        <p:spPr>
          <a:xfrm>
            <a:off x="-1" y="1904"/>
            <a:ext cx="10867339" cy="85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F57912-BD13-4F38-BAD4-8102A6A7671F}"/>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12192000" cy="86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0" y="861002"/>
            <a:ext cx="12192000" cy="205798"/>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7" name="Rectangle 6"/>
          <p:cNvSpPr/>
          <p:nvPr userDrawn="1"/>
        </p:nvSpPr>
        <p:spPr>
          <a:xfrm>
            <a:off x="0" y="6652202"/>
            <a:ext cx="12192000" cy="205798"/>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Slide Number Placeholder 5"/>
          <p:cNvSpPr>
            <a:spLocks noGrp="1"/>
          </p:cNvSpPr>
          <p:nvPr>
            <p:ph type="sldNum" sz="quarter" idx="4"/>
          </p:nvPr>
        </p:nvSpPr>
        <p:spPr>
          <a:xfrm>
            <a:off x="11353801" y="6680934"/>
            <a:ext cx="718124" cy="182130"/>
          </a:xfrm>
          <a:prstGeom prst="rect">
            <a:avLst/>
          </a:prstGeom>
        </p:spPr>
        <p:txBody>
          <a:bodyPr anchor="b"/>
          <a:lstStyle>
            <a:lvl1pPr algn="r">
              <a:defRPr sz="900">
                <a:solidFill>
                  <a:schemeClr val="bg1"/>
                </a:solidFill>
                <a:latin typeface="Arial" panose="020B0604020202020204" pitchFamily="34" charset="0"/>
                <a:cs typeface="Arial" panose="020B0604020202020204" pitchFamily="34" charset="0"/>
              </a:defRPr>
            </a:lvl1pPr>
          </a:lstStyle>
          <a:p>
            <a:fld id="{1BDBE4D5-1906-465B-8652-0128494D8407}" type="slidenum">
              <a:rPr lang="en-US" smtClean="0"/>
              <a:pPr/>
              <a:t>‹#›</a:t>
            </a:fld>
            <a:endParaRPr lang="en-US" dirty="0"/>
          </a:p>
        </p:txBody>
      </p:sp>
      <p:sp>
        <p:nvSpPr>
          <p:cNvPr id="14" name="Rectangle 13"/>
          <p:cNvSpPr/>
          <p:nvPr userDrawn="1"/>
        </p:nvSpPr>
        <p:spPr>
          <a:xfrm>
            <a:off x="2" y="6652202"/>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59" name="Footer Placeholder 4"/>
          <p:cNvSpPr txBox="1">
            <a:spLocks/>
          </p:cNvSpPr>
          <p:nvPr userDrawn="1"/>
        </p:nvSpPr>
        <p:spPr>
          <a:xfrm>
            <a:off x="1281957" y="6685413"/>
            <a:ext cx="2907145" cy="182129"/>
          </a:xfrm>
          <a:prstGeom prst="rect">
            <a:avLst/>
          </a:prstGeom>
        </p:spPr>
        <p:txBody>
          <a:bodyPr anchor="b"/>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Zero Defects Manufacturing Platform</a:t>
            </a:r>
          </a:p>
        </p:txBody>
      </p:sp>
      <p:sp>
        <p:nvSpPr>
          <p:cNvPr id="15" name="Rectangle 14"/>
          <p:cNvSpPr/>
          <p:nvPr userDrawn="1"/>
        </p:nvSpPr>
        <p:spPr>
          <a:xfrm rot="16200000">
            <a:off x="-2792999" y="38598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58" name="Footer Placeholder 4"/>
          <p:cNvSpPr txBox="1">
            <a:spLocks/>
          </p:cNvSpPr>
          <p:nvPr userDrawn="1"/>
        </p:nvSpPr>
        <p:spPr>
          <a:xfrm>
            <a:off x="359181" y="6716236"/>
            <a:ext cx="1019562" cy="152364"/>
          </a:xfrm>
          <a:prstGeom prst="rect">
            <a:avLst/>
          </a:prstGeom>
        </p:spPr>
        <p:txBody>
          <a:bodyPr anchor="b"/>
          <a:lstStyle>
            <a:defPPr>
              <a:defRPr lang="en-US"/>
            </a:defPPr>
            <a:lvl1pPr>
              <a:defRPr sz="900">
                <a:solidFill>
                  <a:schemeClr val="bg1"/>
                </a:solidFill>
              </a:defRPr>
            </a:lvl1pPr>
          </a:lstStyle>
          <a:p>
            <a:pPr lvl="0" algn="r"/>
            <a:r>
              <a:rPr lang="en-US" sz="900" b="1" dirty="0">
                <a:solidFill>
                  <a:srgbClr val="9F373A"/>
                </a:solidFill>
                <a:latin typeface="Arial" panose="020B0604020202020204" pitchFamily="34" charset="0"/>
                <a:cs typeface="Arial" panose="020B0604020202020204" pitchFamily="34" charset="0"/>
              </a:rPr>
              <a:t>www.zdmp.eu</a:t>
            </a:r>
          </a:p>
        </p:txBody>
      </p:sp>
      <p:sp>
        <p:nvSpPr>
          <p:cNvPr id="16" name="Rectangle 15"/>
          <p:cNvSpPr/>
          <p:nvPr userDrawn="1"/>
        </p:nvSpPr>
        <p:spPr>
          <a:xfrm rot="10800000">
            <a:off x="10868123" y="861000"/>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7" name="Rectangle 16"/>
          <p:cNvSpPr/>
          <p:nvPr userDrawn="1"/>
        </p:nvSpPr>
        <p:spPr>
          <a:xfrm rot="5400000">
            <a:off x="9193800" y="36540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itle Placeholder 10"/>
          <p:cNvSpPr>
            <a:spLocks noGrp="1"/>
          </p:cNvSpPr>
          <p:nvPr userDrawn="1">
            <p:ph type="title"/>
          </p:nvPr>
        </p:nvSpPr>
        <p:spPr>
          <a:xfrm>
            <a:off x="1" y="141764"/>
            <a:ext cx="10607039" cy="586364"/>
          </a:xfrm>
          <a:prstGeom prst="rect">
            <a:avLst/>
          </a:prstGeom>
        </p:spPr>
        <p:txBody>
          <a:bodyPr vert="horz" lIns="91440" tIns="45720" rIns="91440" bIns="45720" rtlCol="0" anchor="ctr">
            <a:noAutofit/>
          </a:bodyPr>
          <a:lstStyle/>
          <a:p>
            <a:r>
              <a:rPr lang="en-US" dirty="0"/>
              <a:t>Calibri Main Text</a:t>
            </a:r>
            <a:endParaRPr lang="en-GB" dirty="0"/>
          </a:p>
        </p:txBody>
      </p:sp>
      <p:pic>
        <p:nvPicPr>
          <p:cNvPr id="18" name="Graphic 17">
            <a:extLst>
              <a:ext uri="{FF2B5EF4-FFF2-40B4-BE49-F238E27FC236}">
                <a16:creationId xmlns:a16="http://schemas.microsoft.com/office/drawing/2014/main" id="{B50D9A57-2150-4C5C-830B-47A9DF0D6677}"/>
              </a:ext>
            </a:extLst>
          </p:cNvPr>
          <p:cNvPicPr/>
          <p:nvPr userDrawn="1"/>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67338" y="0"/>
            <a:ext cx="1324662" cy="573301"/>
          </a:xfrm>
          <a:prstGeom prst="rect">
            <a:avLst/>
          </a:prstGeom>
        </p:spPr>
      </p:pic>
    </p:spTree>
    <p:extLst>
      <p:ext uri="{BB962C8B-B14F-4D97-AF65-F5344CB8AC3E}">
        <p14:creationId xmlns:p14="http://schemas.microsoft.com/office/powerpoint/2010/main" val="107652576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Lst>
  <p:hf hdr="0" ftr="0" dt="0"/>
  <p:txStyles>
    <p:titleStyle>
      <a:lvl1pPr algn="l" defTabSz="914400" rtl="0" eaLnBrk="1" latinLnBrk="0" hangingPunct="1">
        <a:lnSpc>
          <a:spcPct val="90000"/>
        </a:lnSpc>
        <a:spcBef>
          <a:spcPct val="0"/>
        </a:spcBef>
        <a:buNone/>
        <a:defRPr sz="3600" b="1" kern="1200" baseline="0">
          <a:solidFill>
            <a:srgbClr val="9F373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7030A0"/>
          </a:solidFill>
          <a:latin typeface="Arial" panose="020B060402020202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7030A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7030A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7030A0"/>
        </a:buClr>
        <a:buFont typeface="Wingdings" panose="05000000000000000000" pitchFamily="2" charset="2"/>
        <a:buChar char="§"/>
        <a:tabLst/>
        <a:defRPr sz="1800" kern="1200">
          <a:solidFill>
            <a:schemeClr val="tx1"/>
          </a:solidFill>
          <a:latin typeface="Arial" panose="020B060402020202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7030A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hyperlink" Target="zdmp.eu/ipr-for-subcall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hyperlink" Target="https://op.europa.eu/en/publication-detail/-/publication/e20da012-ec16-11e9-9c4e-01aa75ed71a1/language-en/format-PDF/source-164620712"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op.europa.eu/en/publication-detail/-/publication/bb7327c0-12a2-11eb-9a54-01aa75ed71a1/language-en/format-PDF/source-188386935" TargetMode="External"/><Relationship Id="rId5" Type="http://schemas.openxmlformats.org/officeDocument/2006/relationships/hyperlink" Target="https://www.zdmp.eu/ipr-for-subcalls" TargetMode="External"/><Relationship Id="rId4" Type="http://schemas.openxmlformats.org/officeDocument/2006/relationships/hyperlink" Target="https://www.zdmp.e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6.xml"/><Relationship Id="rId1" Type="http://schemas.openxmlformats.org/officeDocument/2006/relationships/tags" Target="../tags/tag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C60338-AA54-4244-BA9A-971F1D4AE7A4}"/>
              </a:ext>
            </a:extLst>
          </p:cNvPr>
          <p:cNvSpPr>
            <a:spLocks noGrp="1"/>
          </p:cNvSpPr>
          <p:nvPr>
            <p:ph type="sldNum" sz="quarter" idx="10"/>
          </p:nvPr>
        </p:nvSpPr>
        <p:spPr/>
        <p:txBody>
          <a:bodyPr/>
          <a:lstStyle/>
          <a:p>
            <a:fld id="{1BDBE4D5-1906-465B-8652-0128494D8407}" type="slidenum">
              <a:rPr lang="en-US" smtClean="0"/>
              <a:pPr/>
              <a:t>1</a:t>
            </a:fld>
            <a:endParaRPr lang="en-US"/>
          </a:p>
        </p:txBody>
      </p:sp>
      <p:sp>
        <p:nvSpPr>
          <p:cNvPr id="4" name="Title 3">
            <a:extLst>
              <a:ext uri="{FF2B5EF4-FFF2-40B4-BE49-F238E27FC236}">
                <a16:creationId xmlns:a16="http://schemas.microsoft.com/office/drawing/2014/main" id="{74084241-C3C9-477E-B466-0ABEDD369B35}"/>
              </a:ext>
            </a:extLst>
          </p:cNvPr>
          <p:cNvSpPr>
            <a:spLocks noGrp="1"/>
          </p:cNvSpPr>
          <p:nvPr>
            <p:ph type="title"/>
          </p:nvPr>
        </p:nvSpPr>
        <p:spPr>
          <a:xfrm>
            <a:off x="792480" y="4359425"/>
            <a:ext cx="10607039" cy="586364"/>
          </a:xfrm>
        </p:spPr>
        <p:txBody>
          <a:bodyPr/>
          <a:lstStyle/>
          <a:p>
            <a:pPr algn="ctr"/>
            <a:r>
              <a:rPr lang="en-US" dirty="0">
                <a:latin typeface="Arial"/>
                <a:cs typeface="Arial"/>
              </a:rPr>
              <a:t>Business Exploitation of a </a:t>
            </a:r>
            <a:r>
              <a:rPr lang="en-US" dirty="0" err="1">
                <a:latin typeface="Arial"/>
                <a:cs typeface="Arial"/>
              </a:rPr>
              <a:t>zAsset</a:t>
            </a:r>
            <a:r>
              <a:rPr lang="en-US" dirty="0">
                <a:latin typeface="Arial"/>
                <a:cs typeface="Arial"/>
              </a:rPr>
              <a:t> for </a:t>
            </a:r>
            <a:r>
              <a:rPr lang="en-US" dirty="0" err="1">
                <a:latin typeface="Arial"/>
                <a:cs typeface="Arial"/>
              </a:rPr>
              <a:t>subcalls</a:t>
            </a:r>
            <a:endParaRPr lang="en-US" dirty="0" err="1"/>
          </a:p>
        </p:txBody>
      </p:sp>
      <p:pic>
        <p:nvPicPr>
          <p:cNvPr id="3" name="Imagem 2">
            <a:extLst>
              <a:ext uri="{FF2B5EF4-FFF2-40B4-BE49-F238E27FC236}">
                <a16:creationId xmlns:a16="http://schemas.microsoft.com/office/drawing/2014/main" id="{91F8F601-03B0-4A3C-962B-E3CA587D2BBA}"/>
              </a:ext>
            </a:extLst>
          </p:cNvPr>
          <p:cNvPicPr>
            <a:picLocks noChangeAspect="1"/>
          </p:cNvPicPr>
          <p:nvPr/>
        </p:nvPicPr>
        <p:blipFill>
          <a:blip r:embed="rId4" cstate="print"/>
          <a:stretch>
            <a:fillRect/>
          </a:stretch>
        </p:blipFill>
        <p:spPr>
          <a:xfrm>
            <a:off x="2768711" y="0"/>
            <a:ext cx="6120914" cy="835224"/>
          </a:xfrm>
          <a:prstGeom prst="rect">
            <a:avLst/>
          </a:prstGeom>
        </p:spPr>
      </p:pic>
      <p:pic>
        <p:nvPicPr>
          <p:cNvPr id="7" name="Imagem 6">
            <a:extLst>
              <a:ext uri="{FF2B5EF4-FFF2-40B4-BE49-F238E27FC236}">
                <a16:creationId xmlns:a16="http://schemas.microsoft.com/office/drawing/2014/main" id="{2233EE90-A3C3-48FE-A3B9-83BB2ED5A5F4}"/>
              </a:ext>
            </a:extLst>
          </p:cNvPr>
          <p:cNvPicPr>
            <a:picLocks noChangeAspect="1"/>
          </p:cNvPicPr>
          <p:nvPr/>
        </p:nvPicPr>
        <p:blipFill>
          <a:blip r:embed="rId5" cstate="print"/>
          <a:stretch>
            <a:fillRect/>
          </a:stretch>
        </p:blipFill>
        <p:spPr>
          <a:xfrm>
            <a:off x="9754791" y="1318537"/>
            <a:ext cx="1971225" cy="1838196"/>
          </a:xfrm>
          <a:prstGeom prst="rect">
            <a:avLst/>
          </a:prstGeom>
        </p:spPr>
      </p:pic>
      <p:pic>
        <p:nvPicPr>
          <p:cNvPr id="8" name="Picture 7">
            <a:extLst>
              <a:ext uri="{FF2B5EF4-FFF2-40B4-BE49-F238E27FC236}">
                <a16:creationId xmlns:a16="http://schemas.microsoft.com/office/drawing/2014/main" id="{7C74F222-5FDC-4640-91F4-8EDFA0B9F266}"/>
              </a:ext>
            </a:extLst>
          </p:cNvPr>
          <p:cNvPicPr>
            <a:picLocks noChangeAspect="1"/>
          </p:cNvPicPr>
          <p:nvPr/>
        </p:nvPicPr>
        <p:blipFill>
          <a:blip r:embed="rId6" cstate="print"/>
          <a:stretch>
            <a:fillRect/>
          </a:stretch>
        </p:blipFill>
        <p:spPr>
          <a:xfrm>
            <a:off x="309523" y="1318537"/>
            <a:ext cx="5048250" cy="2314575"/>
          </a:xfrm>
          <a:prstGeom prst="rect">
            <a:avLst/>
          </a:prstGeom>
        </p:spPr>
      </p:pic>
    </p:spTree>
    <p:custDataLst>
      <p:tags r:id="rId1"/>
    </p:custDataLst>
    <p:extLst>
      <p:ext uri="{BB962C8B-B14F-4D97-AF65-F5344CB8AC3E}">
        <p14:creationId xmlns:p14="http://schemas.microsoft.com/office/powerpoint/2010/main" val="71480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9A17723-35BC-904E-837D-17DB1E485621}"/>
              </a:ext>
            </a:extLst>
          </p:cNvPr>
          <p:cNvSpPr>
            <a:spLocks noGrp="1"/>
          </p:cNvSpPr>
          <p:nvPr>
            <p:ph type="title"/>
          </p:nvPr>
        </p:nvSpPr>
        <p:spPr>
          <a:xfrm>
            <a:off x="966952" y="1204108"/>
            <a:ext cx="2669406" cy="1825695"/>
          </a:xfrm>
        </p:spPr>
        <p:txBody>
          <a:bodyPr vert="horz" lIns="91440" tIns="45720" rIns="91440" bIns="45720" rtlCol="0" anchor="ctr">
            <a:noAutofit/>
          </a:bodyPr>
          <a:lstStyle/>
          <a:p>
            <a:r>
              <a:rPr lang="en-US" sz="1800" dirty="0">
                <a:solidFill>
                  <a:srgbClr val="FFFFFF"/>
                </a:solidFill>
                <a:latin typeface="+mj-lt"/>
                <a:cs typeface="+mj-cs"/>
              </a:rPr>
              <a:t>ZDMP is a wide platform and is thus a suite of components that deploys and enables the ecosystem functionalities</a:t>
            </a:r>
            <a:br>
              <a:rPr lang="en-US" sz="1800" dirty="0">
                <a:solidFill>
                  <a:srgbClr val="FFFFFF"/>
                </a:solidFill>
                <a:latin typeface="+mj-lt"/>
                <a:cs typeface="+mj-cs"/>
              </a:rPr>
            </a:br>
            <a:r>
              <a:rPr lang="en-US" sz="1800" dirty="0">
                <a:solidFill>
                  <a:srgbClr val="FFFFFF"/>
                </a:solidFill>
                <a:latin typeface="+mj-lt"/>
                <a:cs typeface="+mj-cs"/>
              </a:rPr>
              <a:t> </a:t>
            </a:r>
          </a:p>
        </p:txBody>
      </p:sp>
      <p:pic>
        <p:nvPicPr>
          <p:cNvPr id="6" name="Content Placeholder 5" descr="Graphical user interface&#10;&#10;Description automatically generated">
            <a:extLst>
              <a:ext uri="{FF2B5EF4-FFF2-40B4-BE49-F238E27FC236}">
                <a16:creationId xmlns:a16="http://schemas.microsoft.com/office/drawing/2014/main" id="{94288259-595E-D142-843A-00377FD81D5B}"/>
              </a:ext>
            </a:extLst>
          </p:cNvPr>
          <p:cNvPicPr>
            <a:picLocks noGrp="1" noChangeAspect="1"/>
          </p:cNvPicPr>
          <p:nvPr>
            <p:ph sz="quarter" idx="11"/>
          </p:nvPr>
        </p:nvPicPr>
        <p:blipFill rotWithShape="1">
          <a:blip r:embed="rId3" cstate="print">
            <a:extLst>
              <a:ext uri="{28A0092B-C50C-407E-A947-70E740481C1C}">
                <a14:useLocalDpi xmlns:a14="http://schemas.microsoft.com/office/drawing/2010/main" val="0"/>
              </a:ext>
            </a:extLst>
          </a:blip>
          <a:srcRect l="54623" t="27945" r="8232" b="24097"/>
          <a:stretch/>
        </p:blipFill>
        <p:spPr>
          <a:xfrm>
            <a:off x="4059932" y="952500"/>
            <a:ext cx="7842842" cy="5695831"/>
          </a:xfrm>
          <a:prstGeom prst="rect">
            <a:avLst/>
          </a:prstGeom>
        </p:spPr>
      </p:pic>
      <p:sp>
        <p:nvSpPr>
          <p:cNvPr id="2" name="Slide Number Placeholder 1">
            <a:extLst>
              <a:ext uri="{FF2B5EF4-FFF2-40B4-BE49-F238E27FC236}">
                <a16:creationId xmlns:a16="http://schemas.microsoft.com/office/drawing/2014/main" id="{DD3E2E79-008F-AB47-9D63-40C66FEF107B}"/>
              </a:ext>
            </a:extLst>
          </p:cNvPr>
          <p:cNvSpPr>
            <a:spLocks noGrp="1"/>
          </p:cNvSpPr>
          <p:nvPr>
            <p:ph type="sldNum" sz="quarter" idx="10"/>
          </p:nvPr>
        </p:nvSpPr>
        <p:spPr>
          <a:xfrm>
            <a:off x="10325100" y="6356350"/>
            <a:ext cx="10287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BDBE4D5-1906-465B-8652-0128494D8407}" type="slidenum">
              <a:rPr kumimoji="0" lang="en-US" sz="1200" b="0" i="0" u="none" strike="noStrike" kern="1200" cap="none" spc="0" normalizeH="0" baseline="0" noProof="0">
                <a:ln>
                  <a:noFill/>
                </a:ln>
                <a:solidFill>
                  <a:prstClr val="black">
                    <a:tint val="75000"/>
                  </a:prstClr>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Arial" panose="020B0604020202020204" pitchFamily="34" charset="0"/>
            </a:endParaRPr>
          </a:p>
        </p:txBody>
      </p:sp>
      <p:sp>
        <p:nvSpPr>
          <p:cNvPr id="9" name="Title 3">
            <a:extLst>
              <a:ext uri="{FF2B5EF4-FFF2-40B4-BE49-F238E27FC236}">
                <a16:creationId xmlns:a16="http://schemas.microsoft.com/office/drawing/2014/main" id="{194B105A-1FDE-0A43-8908-2CDAC5DD71E2}"/>
              </a:ext>
            </a:extLst>
          </p:cNvPr>
          <p:cNvSpPr txBox="1">
            <a:spLocks/>
          </p:cNvSpPr>
          <p:nvPr/>
        </p:nvSpPr>
        <p:spPr>
          <a:xfrm>
            <a:off x="1" y="141764"/>
            <a:ext cx="10607039" cy="5863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baseline="0">
                <a:solidFill>
                  <a:srgbClr val="9F373A"/>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err="1">
                <a:ln>
                  <a:noFill/>
                </a:ln>
                <a:solidFill>
                  <a:srgbClr val="9F373A"/>
                </a:solidFill>
                <a:effectLst/>
                <a:uLnTx/>
                <a:uFillTx/>
                <a:latin typeface="Arial" panose="020B0604020202020204" pitchFamily="34" charset="0"/>
                <a:ea typeface="+mj-ea"/>
                <a:cs typeface="Arial" panose="020B0604020202020204" pitchFamily="34" charset="0"/>
              </a:rPr>
              <a:t>zComponents</a:t>
            </a:r>
            <a:r>
              <a:rPr kumimoji="0" lang="en-GB" sz="3200" b="1" i="0" u="none" strike="noStrike" kern="1200" cap="none" spc="0" normalizeH="0" baseline="0" noProof="0">
                <a:ln>
                  <a:noFill/>
                </a:ln>
                <a:solidFill>
                  <a:srgbClr val="9F373A"/>
                </a:solidFill>
                <a:effectLst/>
                <a:uLnTx/>
                <a:uFillTx/>
                <a:latin typeface="Arial" panose="020B0604020202020204" pitchFamily="34" charset="0"/>
                <a:ea typeface="+mj-ea"/>
                <a:cs typeface="Arial" panose="020B0604020202020204" pitchFamily="34" charset="0"/>
              </a:rPr>
              <a:t> building blocks</a:t>
            </a:r>
            <a:endParaRPr kumimoji="0" lang="x-none" sz="3200" b="1" i="0" u="none" strike="noStrike" kern="1200" cap="none" spc="0" normalizeH="0" baseline="0" noProof="0">
              <a:ln>
                <a:noFill/>
              </a:ln>
              <a:solidFill>
                <a:srgbClr val="9F373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20356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C57F90BE-1AD8-7640-9324-101C2E8E13FC}"/>
              </a:ext>
            </a:extLst>
          </p:cNvPr>
          <p:cNvSpPr>
            <a:spLocks noGrp="1"/>
          </p:cNvSpPr>
          <p:nvPr>
            <p:ph sz="quarter" idx="11"/>
          </p:nvPr>
        </p:nvSpPr>
        <p:spPr>
          <a:xfrm>
            <a:off x="391100" y="1258664"/>
            <a:ext cx="11409800" cy="5129312"/>
          </a:xfrm>
        </p:spPr>
        <p:txBody>
          <a:bodyPr lIns="91440" tIns="45720" rIns="91440" bIns="45720" anchor="t"/>
          <a:lstStyle/>
          <a:p>
            <a:pPr marL="457200" indent="-457200">
              <a:buFont typeface="Wingdings" panose="05000000000000000000" pitchFamily="2" charset="2"/>
              <a:buChar char="§"/>
            </a:pPr>
            <a:r>
              <a:rPr lang="es-ES" sz="2800" dirty="0">
                <a:latin typeface="Calibri"/>
                <a:cs typeface="Arial"/>
              </a:rPr>
              <a:t>A</a:t>
            </a:r>
            <a:r>
              <a:rPr lang="es-ES" sz="2400" dirty="0">
                <a:latin typeface="Calibri"/>
                <a:cs typeface="Arial"/>
              </a:rPr>
              <a:t> </a:t>
            </a:r>
            <a:r>
              <a:rPr lang="en-US" sz="2800" dirty="0">
                <a:latin typeface="Calibri"/>
                <a:cs typeface="Arial"/>
              </a:rPr>
              <a:t>software package, a web service, a web resource, or a module that encapsulates a set of related functions or data</a:t>
            </a:r>
            <a:endParaRPr lang="en-GB" sz="2800" dirty="0">
              <a:latin typeface="Calibri"/>
              <a:cs typeface="Arial"/>
            </a:endParaRPr>
          </a:p>
          <a:p>
            <a:pPr marL="457200" indent="-457200">
              <a:buFont typeface="Wingdings" panose="05000000000000000000" pitchFamily="2" charset="2"/>
              <a:buChar char="§"/>
            </a:pPr>
            <a:r>
              <a:rPr lang="en-US" sz="2800" dirty="0">
                <a:latin typeface="Calibri"/>
                <a:cs typeface="Arial"/>
              </a:rPr>
              <a:t>May run </a:t>
            </a:r>
            <a:r>
              <a:rPr lang="en-US" sz="2800" dirty="0" err="1">
                <a:latin typeface="Calibri"/>
                <a:cs typeface="Arial"/>
              </a:rPr>
              <a:t>OnPremise</a:t>
            </a:r>
            <a:r>
              <a:rPr lang="en-US" sz="2800" dirty="0">
                <a:latin typeface="Calibri"/>
                <a:cs typeface="Arial"/>
              </a:rPr>
              <a:t>, </a:t>
            </a:r>
            <a:r>
              <a:rPr lang="en-US" sz="2800" dirty="0" err="1">
                <a:latin typeface="Calibri"/>
                <a:cs typeface="Arial"/>
              </a:rPr>
              <a:t>InCloud</a:t>
            </a:r>
            <a:r>
              <a:rPr lang="en-US" sz="2800" dirty="0">
                <a:latin typeface="Calibri"/>
                <a:cs typeface="Arial"/>
              </a:rPr>
              <a:t>, or both</a:t>
            </a:r>
          </a:p>
          <a:p>
            <a:pPr marL="457200" indent="-457200">
              <a:buFont typeface="Wingdings" panose="05000000000000000000" pitchFamily="2" charset="2"/>
              <a:buChar char="§"/>
            </a:pPr>
            <a:r>
              <a:rPr lang="en-GB" sz="2800" dirty="0">
                <a:latin typeface="Calibri"/>
                <a:cs typeface="Arial"/>
              </a:rPr>
              <a:t>E</a:t>
            </a:r>
            <a:r>
              <a:rPr lang="en-US" sz="2800" dirty="0" err="1">
                <a:latin typeface="Calibri"/>
                <a:cs typeface="Arial"/>
              </a:rPr>
              <a:t>nable</a:t>
            </a:r>
            <a:r>
              <a:rPr lang="en-US" sz="2800" dirty="0">
                <a:latin typeface="Calibri"/>
                <a:cs typeface="Arial"/>
              </a:rPr>
              <a:t> re-usability such that programmers can design and implement software, both </a:t>
            </a:r>
            <a:r>
              <a:rPr lang="en-US" sz="2800" dirty="0" err="1">
                <a:latin typeface="Calibri"/>
                <a:cs typeface="Arial"/>
              </a:rPr>
              <a:t>zApps</a:t>
            </a:r>
            <a:r>
              <a:rPr lang="en-US" sz="2800" dirty="0">
                <a:latin typeface="Calibri"/>
                <a:cs typeface="Arial"/>
              </a:rPr>
              <a:t> and further components, in such a way that many different programs can reuse them </a:t>
            </a:r>
            <a:endParaRPr lang="en-GB" sz="2800"/>
          </a:p>
          <a:p>
            <a:pPr marL="457200" indent="-457200">
              <a:buFont typeface="Wingdings" panose="05000000000000000000" pitchFamily="2" charset="2"/>
              <a:buChar char="§"/>
            </a:pPr>
            <a:r>
              <a:rPr lang="en-US" sz="2800" dirty="0">
                <a:latin typeface="Calibri"/>
                <a:cs typeface="Arial"/>
              </a:rPr>
              <a:t>Modular and inked together via their API</a:t>
            </a:r>
            <a:r>
              <a:rPr lang="en-GB" sz="2800" dirty="0">
                <a:latin typeface="Calibri"/>
                <a:cs typeface="Arial"/>
              </a:rPr>
              <a:t> to </a:t>
            </a:r>
            <a:r>
              <a:rPr lang="en-US" sz="2800" dirty="0">
                <a:latin typeface="Calibri"/>
                <a:cs typeface="Arial"/>
              </a:rPr>
              <a:t>allow integration with 3rd party systems/services and provide interoperability with other platforms</a:t>
            </a:r>
            <a:endParaRPr lang="en-GB" sz="2800" dirty="0">
              <a:latin typeface="Calibri"/>
              <a:cs typeface="Arial"/>
            </a:endParaRPr>
          </a:p>
          <a:p>
            <a:pPr marL="457200" indent="-457200">
              <a:buFont typeface="Wingdings" panose="05000000000000000000" pitchFamily="2" charset="2"/>
              <a:buChar char="§"/>
            </a:pPr>
            <a:r>
              <a:rPr lang="en-US" sz="2800" dirty="0">
                <a:latin typeface="Calibri"/>
                <a:cs typeface="Arial"/>
              </a:rPr>
              <a:t>Whilst  ZDMP project provides an initial set of valuable components this set will be improved over time dependent on demand</a:t>
            </a:r>
            <a:r>
              <a:rPr lang="en-GB" sz="2800" dirty="0">
                <a:latin typeface="Calibri"/>
                <a:cs typeface="Arial"/>
              </a:rPr>
              <a:t> </a:t>
            </a:r>
            <a:endParaRPr lang="en-GB" sz="2800" dirty="0"/>
          </a:p>
        </p:txBody>
      </p:sp>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err="1"/>
              <a:t>What</a:t>
            </a:r>
            <a:r>
              <a:rPr lang="es-ES"/>
              <a:t> </a:t>
            </a:r>
            <a:r>
              <a:rPr lang="es-ES" err="1"/>
              <a:t>is</a:t>
            </a:r>
            <a:r>
              <a:rPr lang="es-ES"/>
              <a:t> a </a:t>
            </a:r>
            <a:r>
              <a:rPr lang="es-ES" err="1"/>
              <a:t>zComponent</a:t>
            </a:r>
            <a:endParaRPr lang="x-none"/>
          </a:p>
        </p:txBody>
      </p:sp>
    </p:spTree>
    <p:extLst>
      <p:ext uri="{BB962C8B-B14F-4D97-AF65-F5344CB8AC3E}">
        <p14:creationId xmlns:p14="http://schemas.microsoft.com/office/powerpoint/2010/main" val="34201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C57F90BE-1AD8-7640-9324-101C2E8E13FC}"/>
              </a:ext>
            </a:extLst>
          </p:cNvPr>
          <p:cNvSpPr>
            <a:spLocks noGrp="1"/>
          </p:cNvSpPr>
          <p:nvPr>
            <p:ph sz="quarter" idx="11"/>
          </p:nvPr>
        </p:nvSpPr>
        <p:spPr>
          <a:xfrm>
            <a:off x="391100" y="1258664"/>
            <a:ext cx="11409800" cy="5129312"/>
          </a:xfrm>
        </p:spPr>
        <p:txBody>
          <a:bodyPr/>
          <a:lstStyle/>
          <a:p>
            <a:pPr marL="457200" indent="-457200">
              <a:buFont typeface="Wingdings" panose="05000000000000000000" pitchFamily="2" charset="2"/>
              <a:buChar char="§"/>
            </a:pPr>
            <a:r>
              <a:rPr lang="en-GB" sz="2800"/>
              <a:t>To </a:t>
            </a:r>
            <a:r>
              <a:rPr lang="en-US" sz="2800"/>
              <a:t>build applications that monitor, manage, and control connected devices</a:t>
            </a:r>
            <a:endParaRPr lang="en-GB" sz="2800"/>
          </a:p>
          <a:p>
            <a:pPr marL="457200" indent="-457200">
              <a:buFont typeface="Wingdings" panose="05000000000000000000" pitchFamily="2" charset="2"/>
              <a:buChar char="§"/>
            </a:pPr>
            <a:r>
              <a:rPr lang="en-GB" sz="2800"/>
              <a:t>To </a:t>
            </a:r>
            <a:r>
              <a:rPr lang="en-US" sz="2800"/>
              <a:t>collect and </a:t>
            </a:r>
            <a:r>
              <a:rPr lang="en-US" sz="2800" err="1"/>
              <a:t>analyse</a:t>
            </a:r>
            <a:r>
              <a:rPr lang="en-US" sz="2800"/>
              <a:t> data from connected devices</a:t>
            </a:r>
            <a:endParaRPr lang="en-GB" sz="2800"/>
          </a:p>
          <a:p>
            <a:pPr marL="457200" indent="-457200">
              <a:buFont typeface="Wingdings" panose="05000000000000000000" pitchFamily="2" charset="2"/>
              <a:buChar char="§"/>
            </a:pPr>
            <a:r>
              <a:rPr lang="en-GB" sz="2800"/>
              <a:t>To </a:t>
            </a:r>
            <a:r>
              <a:rPr lang="en-US" sz="2800"/>
              <a:t>enable secure connectivity and privacy between devices and throughout the platform</a:t>
            </a:r>
            <a:endParaRPr lang="en-GB" sz="2800"/>
          </a:p>
          <a:p>
            <a:pPr marL="457200" indent="-457200">
              <a:buFont typeface="Wingdings" panose="05000000000000000000" pitchFamily="2" charset="2"/>
              <a:buChar char="§"/>
            </a:pPr>
            <a:r>
              <a:rPr lang="en-GB" sz="2800"/>
              <a:t>To </a:t>
            </a:r>
            <a:r>
              <a:rPr lang="en-US" sz="2800"/>
              <a:t>manage interconnectivity from device/sensors, to machines, to factories, to partners</a:t>
            </a:r>
            <a:r>
              <a:rPr lang="en-GB" sz="2800"/>
              <a:t> </a:t>
            </a:r>
          </a:p>
          <a:p>
            <a:pPr marL="457200" indent="-457200">
              <a:buFont typeface="Wingdings" panose="05000000000000000000" pitchFamily="2" charset="2"/>
              <a:buChar char="§"/>
            </a:pPr>
            <a:r>
              <a:rPr lang="en-GB" sz="2800"/>
              <a:t>To </a:t>
            </a:r>
            <a:r>
              <a:rPr lang="en-US" sz="2800"/>
              <a:t>offer core API services to facilitate use</a:t>
            </a:r>
            <a:endParaRPr lang="en-GB" sz="2800"/>
          </a:p>
          <a:p>
            <a:pPr marL="457200" indent="-457200">
              <a:buFont typeface="Wingdings" panose="05000000000000000000" pitchFamily="2" charset="2"/>
              <a:buChar char="§"/>
            </a:pPr>
            <a:r>
              <a:rPr lang="en-GB" sz="2800"/>
              <a:t>To </a:t>
            </a:r>
            <a:r>
              <a:rPr lang="en-US" sz="2800"/>
              <a:t>allow integration with 3rd party systems/services and provide interoperability with other platforms</a:t>
            </a:r>
            <a:endParaRPr lang="en-GB" sz="2800"/>
          </a:p>
          <a:p>
            <a:pPr marL="457200" indent="-457200">
              <a:buFont typeface="Wingdings" panose="05000000000000000000" pitchFamily="2" charset="2"/>
              <a:buChar char="§"/>
            </a:pPr>
            <a:r>
              <a:rPr lang="en-GB" sz="2800"/>
              <a:t>To </a:t>
            </a:r>
            <a:r>
              <a:rPr lang="en-US" sz="2800"/>
              <a:t>automate and provide services for the intelligent zero-defects ecosystem of the platform</a:t>
            </a:r>
            <a:r>
              <a:rPr lang="en-GB" sz="2800"/>
              <a:t>. </a:t>
            </a:r>
          </a:p>
        </p:txBody>
      </p:sp>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dirty="0" err="1">
                <a:latin typeface="Arial"/>
                <a:cs typeface="Arial"/>
              </a:rPr>
              <a:t>ZComponents</a:t>
            </a:r>
            <a:r>
              <a:rPr lang="es-ES" dirty="0">
                <a:latin typeface="Arial"/>
                <a:cs typeface="Arial"/>
              </a:rPr>
              <a:t> </a:t>
            </a:r>
            <a:r>
              <a:rPr lang="es-ES" dirty="0" err="1">
                <a:latin typeface="Arial"/>
                <a:cs typeface="Arial"/>
              </a:rPr>
              <a:t>examples</a:t>
            </a:r>
            <a:r>
              <a:rPr lang="es-ES" dirty="0">
                <a:latin typeface="Arial"/>
                <a:cs typeface="Arial"/>
              </a:rPr>
              <a:t> </a:t>
            </a:r>
            <a:r>
              <a:rPr lang="es-ES" dirty="0" err="1">
                <a:latin typeface="Arial"/>
                <a:cs typeface="Arial"/>
              </a:rPr>
              <a:t>of</a:t>
            </a:r>
            <a:r>
              <a:rPr lang="es-ES" dirty="0">
                <a:latin typeface="Arial"/>
                <a:cs typeface="Arial"/>
              </a:rPr>
              <a:t> </a:t>
            </a:r>
            <a:r>
              <a:rPr lang="es-ES" dirty="0" err="1">
                <a:latin typeface="Arial"/>
                <a:cs typeface="Arial"/>
              </a:rPr>
              <a:t>functionalities</a:t>
            </a:r>
            <a:endParaRPr lang="x-none" dirty="0" err="1"/>
          </a:p>
        </p:txBody>
      </p:sp>
    </p:spTree>
    <p:extLst>
      <p:ext uri="{BB962C8B-B14F-4D97-AF65-F5344CB8AC3E}">
        <p14:creationId xmlns:p14="http://schemas.microsoft.com/office/powerpoint/2010/main" val="192435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13</a:t>
            </a:fld>
            <a:endParaRPr lang="en-US"/>
          </a:p>
        </p:txBody>
      </p:sp>
      <p:sp>
        <p:nvSpPr>
          <p:cNvPr id="10" name="Marcador de Posição de Conteúdo 9">
            <a:extLst>
              <a:ext uri="{FF2B5EF4-FFF2-40B4-BE49-F238E27FC236}">
                <a16:creationId xmlns:a16="http://schemas.microsoft.com/office/drawing/2014/main" id="{899FE502-0074-41FF-AA11-42F72512ADA0}"/>
              </a:ext>
            </a:extLst>
          </p:cNvPr>
          <p:cNvSpPr>
            <a:spLocks noGrp="1"/>
          </p:cNvSpPr>
          <p:nvPr>
            <p:ph sz="quarter" idx="11"/>
          </p:nvPr>
        </p:nvSpPr>
        <p:spPr/>
        <p:txBody>
          <a:bodyPr/>
          <a:lstStyle/>
          <a:p>
            <a:pPr algn="ctr"/>
            <a:endParaRPr lang="pt-PT" sz="8800" b="1" dirty="0"/>
          </a:p>
          <a:p>
            <a:pPr algn="ctr"/>
            <a:r>
              <a:rPr lang="pt-PT" sz="8800" b="1" dirty="0"/>
              <a:t>What is a zApp?</a:t>
            </a:r>
          </a:p>
        </p:txBody>
      </p:sp>
      <p:sp>
        <p:nvSpPr>
          <p:cNvPr id="8" name="Título 3">
            <a:extLst>
              <a:ext uri="{FF2B5EF4-FFF2-40B4-BE49-F238E27FC236}">
                <a16:creationId xmlns:a16="http://schemas.microsoft.com/office/drawing/2014/main" id="{FABD55F9-D7E6-4867-9C45-71DA734D1D75}"/>
              </a:ext>
            </a:extLst>
          </p:cNvPr>
          <p:cNvSpPr>
            <a:spLocks noGrp="1"/>
          </p:cNvSpPr>
          <p:nvPr>
            <p:ph type="title"/>
          </p:nvPr>
        </p:nvSpPr>
        <p:spPr/>
        <p:txBody>
          <a:bodyPr/>
          <a:lstStyle/>
          <a:p>
            <a:r>
              <a:rPr lang="pt-PT"/>
              <a:t>ZDMP </a:t>
            </a:r>
          </a:p>
        </p:txBody>
      </p:sp>
    </p:spTree>
    <p:custDataLst>
      <p:tags r:id="rId1"/>
    </p:custDataLst>
    <p:extLst>
      <p:ext uri="{BB962C8B-B14F-4D97-AF65-F5344CB8AC3E}">
        <p14:creationId xmlns:p14="http://schemas.microsoft.com/office/powerpoint/2010/main" val="2609680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14</a:t>
            </a:fld>
            <a:endParaRPr lang="en-US"/>
          </a:p>
        </p:txBody>
      </p:sp>
      <p:sp>
        <p:nvSpPr>
          <p:cNvPr id="9" name="Marcador de Posição de Conteúdo 4">
            <a:extLst>
              <a:ext uri="{FF2B5EF4-FFF2-40B4-BE49-F238E27FC236}">
                <a16:creationId xmlns:a16="http://schemas.microsoft.com/office/drawing/2014/main" id="{91CA7EAC-030B-42EE-9F01-370D8F984DA0}"/>
              </a:ext>
            </a:extLst>
          </p:cNvPr>
          <p:cNvSpPr>
            <a:spLocks noGrp="1"/>
          </p:cNvSpPr>
          <p:nvPr>
            <p:ph sz="quarter" idx="11"/>
          </p:nvPr>
        </p:nvSpPr>
        <p:spPr/>
        <p:txBody>
          <a:bodyPr lIns="91440" tIns="45720" rIns="91440" bIns="45720" anchor="t"/>
          <a:lstStyle/>
          <a:p>
            <a:pPr marL="6462713" indent="-361950">
              <a:buFont typeface="Wingdings" panose="05000000000000000000" pitchFamily="2" charset="2"/>
              <a:buChar char="§"/>
            </a:pPr>
            <a:r>
              <a:rPr lang="en-US" sz="2600" dirty="0" err="1">
                <a:latin typeface="Calibri"/>
                <a:cs typeface="Arial"/>
              </a:rPr>
              <a:t>zApps</a:t>
            </a:r>
            <a:r>
              <a:rPr lang="en-US" sz="2600" dirty="0">
                <a:latin typeface="Calibri"/>
                <a:cs typeface="Arial"/>
              </a:rPr>
              <a:t> are end user solutions, running on factory servers, desktop or mobile clients</a:t>
            </a:r>
          </a:p>
          <a:p>
            <a:pPr marL="6462713" indent="-361950">
              <a:buFont typeface="Wingdings" panose="05000000000000000000" pitchFamily="2" charset="2"/>
              <a:buChar char="§"/>
            </a:pPr>
            <a:r>
              <a:rPr lang="en-US" sz="2600" dirty="0" err="1">
                <a:latin typeface="Calibri"/>
                <a:cs typeface="Arial"/>
              </a:rPr>
              <a:t>zApps</a:t>
            </a:r>
            <a:r>
              <a:rPr lang="en-US" sz="2600" dirty="0">
                <a:latin typeface="Calibri"/>
                <a:cs typeface="Arial"/>
              </a:rPr>
              <a:t> </a:t>
            </a:r>
            <a:r>
              <a:rPr lang="en-US" sz="2600" dirty="0" err="1">
                <a:latin typeface="Calibri"/>
                <a:cs typeface="Arial"/>
              </a:rPr>
              <a:t>InCloud</a:t>
            </a:r>
            <a:r>
              <a:rPr lang="en-US" sz="2600" dirty="0">
                <a:latin typeface="Calibri"/>
                <a:cs typeface="Arial"/>
              </a:rPr>
              <a:t> and/or </a:t>
            </a:r>
            <a:r>
              <a:rPr lang="en-US" sz="2600" dirty="0" err="1">
                <a:latin typeface="Calibri"/>
                <a:cs typeface="Arial"/>
              </a:rPr>
              <a:t>OnPremise</a:t>
            </a:r>
            <a:r>
              <a:rPr lang="en-US" sz="2600" dirty="0">
                <a:latin typeface="Calibri"/>
                <a:cs typeface="Arial"/>
              </a:rPr>
              <a:t> </a:t>
            </a:r>
            <a:endParaRPr lang="en-US" sz="2600" dirty="0"/>
          </a:p>
          <a:p>
            <a:pPr marL="6462713" indent="-361950">
              <a:buFont typeface="Wingdings" panose="05000000000000000000" pitchFamily="2" charset="2"/>
              <a:buChar char="§"/>
            </a:pPr>
            <a:r>
              <a:rPr lang="en-US" sz="2600" dirty="0">
                <a:latin typeface="Calibri"/>
                <a:cs typeface="Arial"/>
              </a:rPr>
              <a:t>Most usually </a:t>
            </a:r>
            <a:r>
              <a:rPr lang="en-US" sz="2600" dirty="0" err="1">
                <a:latin typeface="Calibri"/>
                <a:cs typeface="Arial"/>
              </a:rPr>
              <a:t>zApps</a:t>
            </a:r>
            <a:r>
              <a:rPr lang="en-US" sz="2600" dirty="0">
                <a:latin typeface="Calibri"/>
                <a:cs typeface="Arial"/>
              </a:rPr>
              <a:t> will include at least one ZDMP Component</a:t>
            </a:r>
          </a:p>
          <a:p>
            <a:pPr marL="6462713" indent="-361950">
              <a:buFont typeface="Wingdings" panose="05000000000000000000" pitchFamily="2" charset="2"/>
              <a:buChar char="§"/>
            </a:pPr>
            <a:r>
              <a:rPr lang="en-US" sz="2600" dirty="0">
                <a:latin typeface="Calibri"/>
                <a:cs typeface="Arial"/>
              </a:rPr>
              <a:t>To enable the functionality components will </a:t>
            </a:r>
            <a:r>
              <a:rPr lang="en-US" sz="2600" dirty="0" err="1">
                <a:latin typeface="Calibri"/>
                <a:cs typeface="Arial"/>
              </a:rPr>
              <a:t>tipically</a:t>
            </a:r>
            <a:r>
              <a:rPr lang="en-US" sz="2600" dirty="0">
                <a:latin typeface="Calibri"/>
                <a:cs typeface="Arial"/>
              </a:rPr>
              <a:t> include code and frontends (admin / user) although not compulsory, backends, databases</a:t>
            </a:r>
          </a:p>
          <a:p>
            <a:endParaRPr lang="pt-PT"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a:t>What is a zApp</a:t>
            </a:r>
          </a:p>
        </p:txBody>
      </p:sp>
      <p:pic>
        <p:nvPicPr>
          <p:cNvPr id="6" name="Picture 5">
            <a:extLst>
              <a:ext uri="{FF2B5EF4-FFF2-40B4-BE49-F238E27FC236}">
                <a16:creationId xmlns:a16="http://schemas.microsoft.com/office/drawing/2014/main" id="{D7064034-43A7-4591-9723-E9CBC94B3C78}"/>
              </a:ext>
            </a:extLst>
          </p:cNvPr>
          <p:cNvPicPr>
            <a:picLocks noChangeAspect="1"/>
          </p:cNvPicPr>
          <p:nvPr/>
        </p:nvPicPr>
        <p:blipFill>
          <a:blip r:embed="rId4" cstate="print"/>
          <a:stretch>
            <a:fillRect/>
          </a:stretch>
        </p:blipFill>
        <p:spPr>
          <a:xfrm>
            <a:off x="662476" y="1735996"/>
            <a:ext cx="5602728" cy="4482871"/>
          </a:xfrm>
          <a:prstGeom prst="rect">
            <a:avLst/>
          </a:prstGeom>
        </p:spPr>
      </p:pic>
    </p:spTree>
    <p:custDataLst>
      <p:tags r:id="rId1"/>
    </p:custDataLst>
    <p:extLst>
      <p:ext uri="{BB962C8B-B14F-4D97-AF65-F5344CB8AC3E}">
        <p14:creationId xmlns:p14="http://schemas.microsoft.com/office/powerpoint/2010/main" val="152452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Marcador de Posição de Conteúdo 4">
            <a:extLst>
              <a:ext uri="{FF2B5EF4-FFF2-40B4-BE49-F238E27FC236}">
                <a16:creationId xmlns:a16="http://schemas.microsoft.com/office/drawing/2014/main" id="{91CA7EAC-030B-42EE-9F01-370D8F984DA0}"/>
              </a:ext>
            </a:extLst>
          </p:cNvPr>
          <p:cNvSpPr>
            <a:spLocks noGrp="1"/>
          </p:cNvSpPr>
          <p:nvPr>
            <p:ph sz="quarter" idx="11"/>
          </p:nvPr>
        </p:nvSpPr>
        <p:spPr/>
        <p:txBody>
          <a:bodyPr/>
          <a:lstStyle/>
          <a:p>
            <a:pPr marL="6275388" indent="-263525">
              <a:buFont typeface="Wingdings" panose="05000000000000000000" pitchFamily="2" charset="2"/>
              <a:buChar char="§"/>
            </a:pPr>
            <a:r>
              <a:rPr lang="en-US" sz="2600" dirty="0" err="1"/>
              <a:t>zApps</a:t>
            </a:r>
            <a:r>
              <a:rPr lang="en-US" sz="2600" dirty="0"/>
              <a:t> are composed using the projects SDK and different components</a:t>
            </a:r>
          </a:p>
          <a:p>
            <a:pPr marL="6275388" indent="-263525">
              <a:buFont typeface="Wingdings" panose="05000000000000000000" pitchFamily="2" charset="2"/>
              <a:buChar char="§"/>
            </a:pPr>
            <a:r>
              <a:rPr lang="en-US" sz="2600" dirty="0"/>
              <a:t>Information is received from sensors/APIs and then processed the data</a:t>
            </a:r>
          </a:p>
          <a:p>
            <a:pPr marL="6275388" indent="-263525">
              <a:buFont typeface="Wingdings" panose="05000000000000000000" pitchFamily="2" charset="2"/>
              <a:buChar char="§"/>
            </a:pPr>
            <a:r>
              <a:rPr lang="en-US" sz="2600" dirty="0"/>
              <a:t>Data is processed through Process and Product Analytics Services which in turn feeds back to the Apps to complete the cycle reiterating until the system is optimized</a:t>
            </a:r>
          </a:p>
          <a:p>
            <a:endParaRPr lang="pt-PT" sz="2400" dirty="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a:t>How do zApps work?</a:t>
            </a:r>
          </a:p>
        </p:txBody>
      </p:sp>
      <p:pic>
        <p:nvPicPr>
          <p:cNvPr id="5" name="Imagen 4" descr="Imagen que contiene Texto&#10;&#10;Descripción generada automáticamente">
            <a:extLst>
              <a:ext uri="{FF2B5EF4-FFF2-40B4-BE49-F238E27FC236}">
                <a16:creationId xmlns:a16="http://schemas.microsoft.com/office/drawing/2014/main" id="{82561FC1-EA1B-4DF9-B8D3-9A83A22F2DD3}"/>
              </a:ext>
            </a:extLst>
          </p:cNvPr>
          <p:cNvPicPr>
            <a:picLocks noChangeAspect="1"/>
          </p:cNvPicPr>
          <p:nvPr/>
        </p:nvPicPr>
        <p:blipFill>
          <a:blip r:embed="rId4" cstate="print"/>
          <a:stretch>
            <a:fillRect/>
          </a:stretch>
        </p:blipFill>
        <p:spPr>
          <a:xfrm>
            <a:off x="581236" y="1735494"/>
            <a:ext cx="5715000" cy="4161453"/>
          </a:xfrm>
          <a:prstGeom prst="rect">
            <a:avLst/>
          </a:prstGeom>
        </p:spPr>
      </p:pic>
    </p:spTree>
    <p:custDataLst>
      <p:tags r:id="rId1"/>
    </p:custDataLst>
    <p:extLst>
      <p:ext uri="{BB962C8B-B14F-4D97-AF65-F5344CB8AC3E}">
        <p14:creationId xmlns:p14="http://schemas.microsoft.com/office/powerpoint/2010/main" val="1143657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Marcador de Posição de Conteúdo 9">
            <a:extLst>
              <a:ext uri="{FF2B5EF4-FFF2-40B4-BE49-F238E27FC236}">
                <a16:creationId xmlns:a16="http://schemas.microsoft.com/office/drawing/2014/main" id="{899FE502-0074-41FF-AA11-42F72512ADA0}"/>
              </a:ext>
            </a:extLst>
          </p:cNvPr>
          <p:cNvSpPr>
            <a:spLocks noGrp="1"/>
          </p:cNvSpPr>
          <p:nvPr>
            <p:ph sz="quarter" idx="11"/>
          </p:nvPr>
        </p:nvSpPr>
        <p:spPr/>
        <p:txBody>
          <a:bodyPr/>
          <a:lstStyle/>
          <a:p>
            <a:pPr algn="ctr"/>
            <a:r>
              <a:rPr lang="pt-PT" sz="8800" b="1"/>
              <a:t>Aspects to be considered before explotation</a:t>
            </a:r>
          </a:p>
        </p:txBody>
      </p:sp>
      <p:sp>
        <p:nvSpPr>
          <p:cNvPr id="8" name="Título 3">
            <a:extLst>
              <a:ext uri="{FF2B5EF4-FFF2-40B4-BE49-F238E27FC236}">
                <a16:creationId xmlns:a16="http://schemas.microsoft.com/office/drawing/2014/main" id="{FABD55F9-D7E6-4867-9C45-71DA734D1D75}"/>
              </a:ext>
            </a:extLst>
          </p:cNvPr>
          <p:cNvSpPr>
            <a:spLocks noGrp="1"/>
          </p:cNvSpPr>
          <p:nvPr>
            <p:ph type="title"/>
          </p:nvPr>
        </p:nvSpPr>
        <p:spPr/>
        <p:txBody>
          <a:bodyPr/>
          <a:lstStyle/>
          <a:p>
            <a:r>
              <a:rPr lang="pt-PT"/>
              <a:t>ZDMP </a:t>
            </a:r>
          </a:p>
        </p:txBody>
      </p:sp>
    </p:spTree>
    <p:custDataLst>
      <p:tags r:id="rId1"/>
    </p:custDataLst>
    <p:extLst>
      <p:ext uri="{BB962C8B-B14F-4D97-AF65-F5344CB8AC3E}">
        <p14:creationId xmlns:p14="http://schemas.microsoft.com/office/powerpoint/2010/main" val="3471927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40F5-843B-47F8-BA2B-2E3203167C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971C6E28-8EB1-4CEA-9905-874E7211BF76}"/>
              </a:ext>
            </a:extLst>
          </p:cNvPr>
          <p:cNvSpPr>
            <a:spLocks noGrp="1"/>
          </p:cNvSpPr>
          <p:nvPr>
            <p:ph type="title"/>
          </p:nvPr>
        </p:nvSpPr>
        <p:spPr/>
        <p:txBody>
          <a:bodyPr/>
          <a:lstStyle/>
          <a:p>
            <a:r>
              <a:rPr lang="en-GB" noProof="0"/>
              <a:t>Aspects to be considered before exploitation</a:t>
            </a:r>
          </a:p>
        </p:txBody>
      </p:sp>
      <p:sp>
        <p:nvSpPr>
          <p:cNvPr id="7" name="Content Placeholder 10">
            <a:extLst>
              <a:ext uri="{FF2B5EF4-FFF2-40B4-BE49-F238E27FC236}">
                <a16:creationId xmlns:a16="http://schemas.microsoft.com/office/drawing/2014/main" id="{57C03A94-A485-422D-8EB9-B04496B45D5A}"/>
              </a:ext>
            </a:extLst>
          </p:cNvPr>
          <p:cNvSpPr>
            <a:spLocks noGrp="1"/>
          </p:cNvSpPr>
          <p:nvPr>
            <p:ph sz="quarter" idx="11"/>
          </p:nvPr>
        </p:nvSpPr>
        <p:spPr>
          <a:xfrm>
            <a:off x="390617" y="1298476"/>
            <a:ext cx="11409800" cy="5216624"/>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1"/>
            <a:endParaRPr lang="es-ES">
              <a:solidFill>
                <a:srgbClr val="C00000"/>
              </a:solidFill>
            </a:endParaRPr>
          </a:p>
          <a:p>
            <a:pPr lvl="1"/>
            <a:r>
              <a:rPr lang="es-ES" err="1">
                <a:solidFill>
                  <a:srgbClr val="9F373A"/>
                </a:solidFill>
              </a:rPr>
              <a:t>How</a:t>
            </a:r>
            <a:r>
              <a:rPr lang="es-ES">
                <a:solidFill>
                  <a:srgbClr val="9F373A"/>
                </a:solidFill>
              </a:rPr>
              <a:t> are </a:t>
            </a:r>
            <a:r>
              <a:rPr lang="es-ES" err="1">
                <a:solidFill>
                  <a:srgbClr val="9F373A"/>
                </a:solidFill>
              </a:rPr>
              <a:t>you</a:t>
            </a:r>
            <a:r>
              <a:rPr lang="es-ES">
                <a:solidFill>
                  <a:srgbClr val="9F373A"/>
                </a:solidFill>
              </a:rPr>
              <a:t> </a:t>
            </a:r>
            <a:r>
              <a:rPr lang="es-ES" err="1">
                <a:solidFill>
                  <a:srgbClr val="9F373A"/>
                </a:solidFill>
              </a:rPr>
              <a:t>going</a:t>
            </a:r>
            <a:r>
              <a:rPr lang="es-ES">
                <a:solidFill>
                  <a:srgbClr val="9F373A"/>
                </a:solidFill>
              </a:rPr>
              <a:t> </a:t>
            </a:r>
            <a:r>
              <a:rPr lang="es-ES" err="1">
                <a:solidFill>
                  <a:srgbClr val="9F373A"/>
                </a:solidFill>
              </a:rPr>
              <a:t>to</a:t>
            </a:r>
            <a:r>
              <a:rPr lang="es-ES">
                <a:solidFill>
                  <a:srgbClr val="9F373A"/>
                </a:solidFill>
              </a:rPr>
              <a:t> </a:t>
            </a:r>
            <a:r>
              <a:rPr lang="es-ES" err="1">
                <a:solidFill>
                  <a:srgbClr val="9F373A"/>
                </a:solidFill>
              </a:rPr>
              <a:t>exploit</a:t>
            </a:r>
            <a:r>
              <a:rPr lang="es-ES">
                <a:solidFill>
                  <a:srgbClr val="9F373A"/>
                </a:solidFill>
              </a:rPr>
              <a:t> </a:t>
            </a:r>
            <a:r>
              <a:rPr lang="es-ES" err="1">
                <a:solidFill>
                  <a:srgbClr val="9F373A"/>
                </a:solidFill>
              </a:rPr>
              <a:t>the</a:t>
            </a:r>
            <a:r>
              <a:rPr lang="es-ES">
                <a:solidFill>
                  <a:srgbClr val="9F373A"/>
                </a:solidFill>
              </a:rPr>
              <a:t> </a:t>
            </a:r>
            <a:r>
              <a:rPr lang="es-ES" err="1">
                <a:solidFill>
                  <a:srgbClr val="9F373A"/>
                </a:solidFill>
              </a:rPr>
              <a:t>result</a:t>
            </a:r>
            <a:r>
              <a:rPr lang="es-ES">
                <a:solidFill>
                  <a:srgbClr val="9F373A"/>
                </a:solidFill>
              </a:rPr>
              <a:t> ( </a:t>
            </a:r>
            <a:r>
              <a:rPr lang="es-ES" err="1">
                <a:solidFill>
                  <a:srgbClr val="9F373A"/>
                </a:solidFill>
              </a:rPr>
              <a:t>research</a:t>
            </a:r>
            <a:r>
              <a:rPr lang="es-ES">
                <a:solidFill>
                  <a:srgbClr val="9F373A"/>
                </a:solidFill>
              </a:rPr>
              <a:t>, </a:t>
            </a:r>
            <a:r>
              <a:rPr lang="es-ES" err="1">
                <a:solidFill>
                  <a:srgbClr val="9F373A"/>
                </a:solidFill>
              </a:rPr>
              <a:t>education</a:t>
            </a:r>
            <a:r>
              <a:rPr lang="es-ES">
                <a:solidFill>
                  <a:srgbClr val="9F373A"/>
                </a:solidFill>
              </a:rPr>
              <a:t>, </a:t>
            </a:r>
            <a:r>
              <a:rPr lang="es-ES" err="1">
                <a:solidFill>
                  <a:srgbClr val="9F373A"/>
                </a:solidFill>
              </a:rPr>
              <a:t>market</a:t>
            </a:r>
            <a:r>
              <a:rPr lang="es-ES">
                <a:solidFill>
                  <a:srgbClr val="9F373A"/>
                </a:solidFill>
              </a:rPr>
              <a:t>, </a:t>
            </a:r>
            <a:r>
              <a:rPr lang="es-ES" err="1">
                <a:solidFill>
                  <a:srgbClr val="9F373A"/>
                </a:solidFill>
              </a:rPr>
              <a:t>service</a:t>
            </a:r>
            <a:r>
              <a:rPr lang="es-ES">
                <a:solidFill>
                  <a:srgbClr val="9F373A"/>
                </a:solidFill>
              </a:rPr>
              <a:t>, standard, </a:t>
            </a:r>
            <a:r>
              <a:rPr lang="es-ES" err="1">
                <a:solidFill>
                  <a:srgbClr val="9F373A"/>
                </a:solidFill>
              </a:rPr>
              <a:t>licensing</a:t>
            </a:r>
            <a:r>
              <a:rPr lang="es-ES">
                <a:solidFill>
                  <a:srgbClr val="9F373A"/>
                </a:solidFill>
              </a:rPr>
              <a:t>, </a:t>
            </a:r>
            <a:r>
              <a:rPr lang="es-ES" err="1">
                <a:solidFill>
                  <a:srgbClr val="9F373A"/>
                </a:solidFill>
              </a:rPr>
              <a:t>internally</a:t>
            </a:r>
            <a:r>
              <a:rPr lang="es-ES">
                <a:solidFill>
                  <a:srgbClr val="9F373A"/>
                </a:solidFill>
              </a:rPr>
              <a:t>)</a:t>
            </a:r>
          </a:p>
          <a:p>
            <a:pPr marL="0" lvl="1" indent="0">
              <a:buNone/>
            </a:pPr>
            <a:endParaRPr lang="en-GB">
              <a:solidFill>
                <a:srgbClr val="9F373A"/>
              </a:solidFill>
            </a:endParaRPr>
          </a:p>
          <a:p>
            <a:pPr lvl="1"/>
            <a:r>
              <a:rPr lang="en-GB">
                <a:solidFill>
                  <a:srgbClr val="9F373A"/>
                </a:solidFill>
              </a:rPr>
              <a:t>Customer segment expected to be reached </a:t>
            </a:r>
          </a:p>
          <a:p>
            <a:pPr lvl="1"/>
            <a:endParaRPr lang="en-GB">
              <a:solidFill>
                <a:srgbClr val="9F373A"/>
              </a:solidFill>
            </a:endParaRPr>
          </a:p>
          <a:p>
            <a:pPr lvl="1"/>
            <a:r>
              <a:rPr lang="en-GB" noProof="0">
                <a:solidFill>
                  <a:srgbClr val="9F373A"/>
                </a:solidFill>
                <a:cs typeface="Calibri" panose="020F0502020204030204" pitchFamily="34" charset="0"/>
              </a:rPr>
              <a:t>Geographical area </a:t>
            </a:r>
          </a:p>
          <a:p>
            <a:pPr lvl="1"/>
            <a:endParaRPr lang="en-GB" noProof="0">
              <a:solidFill>
                <a:srgbClr val="9F373A"/>
              </a:solidFill>
              <a:cs typeface="Calibri" panose="020F0502020204030204" pitchFamily="34" charset="0"/>
            </a:endParaRPr>
          </a:p>
          <a:p>
            <a:pPr lvl="1"/>
            <a:r>
              <a:rPr lang="en-GB">
                <a:solidFill>
                  <a:srgbClr val="9F373A"/>
                </a:solidFill>
                <a:cs typeface="Calibri" panose="020F0502020204030204" pitchFamily="34" charset="0"/>
              </a:rPr>
              <a:t>Customer characteristics (sector, size, etc) </a:t>
            </a:r>
            <a:endParaRPr lang="en-GB" noProof="0">
              <a:solidFill>
                <a:srgbClr val="9F373A"/>
              </a:solidFill>
              <a:cs typeface="Calibri" panose="020F0502020204030204" pitchFamily="34" charset="0"/>
            </a:endParaRPr>
          </a:p>
          <a:p>
            <a:pPr lvl="1"/>
            <a:endParaRPr lang="en-GB" noProof="0">
              <a:cs typeface="Calibri" panose="020F0502020204030204" pitchFamily="34" charset="0"/>
            </a:endParaRPr>
          </a:p>
        </p:txBody>
      </p:sp>
      <p:pic>
        <p:nvPicPr>
          <p:cNvPr id="8" name="Picture 23">
            <a:extLst>
              <a:ext uri="{FF2B5EF4-FFF2-40B4-BE49-F238E27FC236}">
                <a16:creationId xmlns:a16="http://schemas.microsoft.com/office/drawing/2014/main" id="{9DE1EF91-9BCB-4A94-A1C7-9F15C929942C}"/>
              </a:ext>
            </a:extLst>
          </p:cNvPr>
          <p:cNvPicPr>
            <a:picLocks noChangeAspect="1"/>
          </p:cNvPicPr>
          <p:nvPr/>
        </p:nvPicPr>
        <p:blipFill>
          <a:blip r:embed="rId3" cstate="print"/>
          <a:stretch>
            <a:fillRect/>
          </a:stretch>
        </p:blipFill>
        <p:spPr>
          <a:xfrm>
            <a:off x="11222998" y="1806280"/>
            <a:ext cx="489865" cy="489865"/>
          </a:xfrm>
          <a:prstGeom prst="rect">
            <a:avLst/>
          </a:prstGeom>
        </p:spPr>
      </p:pic>
      <p:pic>
        <p:nvPicPr>
          <p:cNvPr id="10" name="Picture 23">
            <a:extLst>
              <a:ext uri="{FF2B5EF4-FFF2-40B4-BE49-F238E27FC236}">
                <a16:creationId xmlns:a16="http://schemas.microsoft.com/office/drawing/2014/main" id="{F885646F-AF48-4F47-AF8D-9392722CB34C}"/>
              </a:ext>
            </a:extLst>
          </p:cNvPr>
          <p:cNvPicPr>
            <a:picLocks noChangeAspect="1"/>
          </p:cNvPicPr>
          <p:nvPr/>
        </p:nvPicPr>
        <p:blipFill>
          <a:blip r:embed="rId3" cstate="print"/>
          <a:stretch>
            <a:fillRect/>
          </a:stretch>
        </p:blipFill>
        <p:spPr>
          <a:xfrm>
            <a:off x="11222997" y="3038569"/>
            <a:ext cx="489865" cy="489865"/>
          </a:xfrm>
          <a:prstGeom prst="rect">
            <a:avLst/>
          </a:prstGeom>
        </p:spPr>
      </p:pic>
      <p:pic>
        <p:nvPicPr>
          <p:cNvPr id="11" name="Picture 23">
            <a:extLst>
              <a:ext uri="{FF2B5EF4-FFF2-40B4-BE49-F238E27FC236}">
                <a16:creationId xmlns:a16="http://schemas.microsoft.com/office/drawing/2014/main" id="{0D7C2B63-9A8B-415B-A683-1689ED44D28F}"/>
              </a:ext>
            </a:extLst>
          </p:cNvPr>
          <p:cNvPicPr>
            <a:picLocks noChangeAspect="1"/>
          </p:cNvPicPr>
          <p:nvPr/>
        </p:nvPicPr>
        <p:blipFill>
          <a:blip r:embed="rId3" cstate="print"/>
          <a:stretch>
            <a:fillRect/>
          </a:stretch>
        </p:blipFill>
        <p:spPr>
          <a:xfrm>
            <a:off x="11222996" y="4123275"/>
            <a:ext cx="489865" cy="489865"/>
          </a:xfrm>
          <a:prstGeom prst="rect">
            <a:avLst/>
          </a:prstGeom>
        </p:spPr>
      </p:pic>
      <p:pic>
        <p:nvPicPr>
          <p:cNvPr id="12" name="Picture 23">
            <a:extLst>
              <a:ext uri="{FF2B5EF4-FFF2-40B4-BE49-F238E27FC236}">
                <a16:creationId xmlns:a16="http://schemas.microsoft.com/office/drawing/2014/main" id="{0FF952CE-6E01-437E-9448-8CFD7FA785D0}"/>
              </a:ext>
            </a:extLst>
          </p:cNvPr>
          <p:cNvPicPr>
            <a:picLocks noChangeAspect="1"/>
          </p:cNvPicPr>
          <p:nvPr/>
        </p:nvPicPr>
        <p:blipFill>
          <a:blip r:embed="rId3" cstate="print"/>
          <a:stretch>
            <a:fillRect/>
          </a:stretch>
        </p:blipFill>
        <p:spPr>
          <a:xfrm>
            <a:off x="11222995" y="5002344"/>
            <a:ext cx="489865" cy="489865"/>
          </a:xfrm>
          <a:prstGeom prst="rect">
            <a:avLst/>
          </a:prstGeom>
        </p:spPr>
      </p:pic>
    </p:spTree>
    <p:extLst>
      <p:ext uri="{BB962C8B-B14F-4D97-AF65-F5344CB8AC3E}">
        <p14:creationId xmlns:p14="http://schemas.microsoft.com/office/powerpoint/2010/main" val="301700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40F5-843B-47F8-BA2B-2E3203167C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971C6E28-8EB1-4CEA-9905-874E7211BF76}"/>
              </a:ext>
            </a:extLst>
          </p:cNvPr>
          <p:cNvSpPr>
            <a:spLocks noGrp="1"/>
          </p:cNvSpPr>
          <p:nvPr>
            <p:ph type="title"/>
          </p:nvPr>
        </p:nvSpPr>
        <p:spPr/>
        <p:txBody>
          <a:bodyPr/>
          <a:lstStyle/>
          <a:p>
            <a:r>
              <a:rPr kumimoji="0" lang="en-GB" sz="3600" b="1" i="0" u="none" strike="noStrike" kern="1200" cap="none" spc="0" normalizeH="0" baseline="0" noProof="0">
                <a:ln>
                  <a:noFill/>
                </a:ln>
                <a:solidFill>
                  <a:srgbClr val="9F373A"/>
                </a:solidFill>
                <a:effectLst/>
                <a:uLnTx/>
                <a:uFillTx/>
                <a:latin typeface="Arial" panose="020B0604020202020204" pitchFamily="34" charset="0"/>
                <a:ea typeface="+mj-ea"/>
                <a:cs typeface="Arial" panose="020B0604020202020204" pitchFamily="34" charset="0"/>
              </a:rPr>
              <a:t>Aspects to be considered before exploitation</a:t>
            </a:r>
            <a:endParaRPr lang="en-GB" noProof="0"/>
          </a:p>
        </p:txBody>
      </p:sp>
      <p:sp>
        <p:nvSpPr>
          <p:cNvPr id="7" name="Content Placeholder 10">
            <a:extLst>
              <a:ext uri="{FF2B5EF4-FFF2-40B4-BE49-F238E27FC236}">
                <a16:creationId xmlns:a16="http://schemas.microsoft.com/office/drawing/2014/main" id="{57C03A94-A485-422D-8EB9-B04496B45D5A}"/>
              </a:ext>
            </a:extLst>
          </p:cNvPr>
          <p:cNvSpPr>
            <a:spLocks noGrp="1"/>
          </p:cNvSpPr>
          <p:nvPr>
            <p:ph sz="quarter" idx="11"/>
          </p:nvPr>
        </p:nvSpPr>
        <p:spPr>
          <a:xfrm>
            <a:off x="390617" y="1298476"/>
            <a:ext cx="11409800" cy="5216624"/>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1"/>
            <a:endParaRPr lang="es-ES"/>
          </a:p>
          <a:p>
            <a:pPr lvl="1"/>
            <a:r>
              <a:rPr lang="en-GB">
                <a:solidFill>
                  <a:srgbClr val="9F373A"/>
                </a:solidFill>
              </a:rPr>
              <a:t>Problems and needs of the </a:t>
            </a:r>
            <a:r>
              <a:rPr lang="en-GB" err="1">
                <a:solidFill>
                  <a:srgbClr val="9F373A"/>
                </a:solidFill>
              </a:rPr>
              <a:t>cutomers</a:t>
            </a:r>
            <a:r>
              <a:rPr lang="en-GB">
                <a:solidFill>
                  <a:srgbClr val="9F373A"/>
                </a:solidFill>
              </a:rPr>
              <a:t> that you are solving</a:t>
            </a:r>
          </a:p>
          <a:p>
            <a:pPr marL="0" lvl="1" indent="0">
              <a:buNone/>
            </a:pPr>
            <a:endParaRPr lang="en-GB">
              <a:solidFill>
                <a:srgbClr val="9F373A"/>
              </a:solidFill>
            </a:endParaRPr>
          </a:p>
          <a:p>
            <a:pPr lvl="1"/>
            <a:r>
              <a:rPr lang="en-GB">
                <a:solidFill>
                  <a:srgbClr val="9F373A"/>
                </a:solidFill>
              </a:rPr>
              <a:t>Value with regard to competitors (</a:t>
            </a:r>
            <a:r>
              <a:rPr lang="en-GB" err="1">
                <a:solidFill>
                  <a:srgbClr val="9F373A"/>
                </a:solidFill>
              </a:rPr>
              <a:t>eg</a:t>
            </a:r>
            <a:r>
              <a:rPr lang="en-GB">
                <a:solidFill>
                  <a:srgbClr val="9F373A"/>
                </a:solidFill>
              </a:rPr>
              <a:t> price, novelty, brand, quality, specific functionality, easy-to-use, customization, risk reduction)</a:t>
            </a:r>
          </a:p>
          <a:p>
            <a:pPr lvl="1"/>
            <a:endParaRPr lang="en-GB">
              <a:solidFill>
                <a:srgbClr val="9F373A"/>
              </a:solidFill>
            </a:endParaRPr>
          </a:p>
          <a:p>
            <a:pPr lvl="1"/>
            <a:r>
              <a:rPr lang="en-GB" noProof="0">
                <a:solidFill>
                  <a:srgbClr val="9F373A"/>
                </a:solidFill>
                <a:cs typeface="Calibri" panose="020F0502020204030204" pitchFamily="34" charset="0"/>
              </a:rPr>
              <a:t>Communication and distribution  channels to be used (</a:t>
            </a:r>
            <a:r>
              <a:rPr lang="en-GB" noProof="0" err="1">
                <a:solidFill>
                  <a:srgbClr val="9F373A"/>
                </a:solidFill>
                <a:cs typeface="Calibri" panose="020F0502020204030204" pitchFamily="34" charset="0"/>
              </a:rPr>
              <a:t>eg</a:t>
            </a:r>
            <a:r>
              <a:rPr lang="en-GB" noProof="0">
                <a:solidFill>
                  <a:srgbClr val="9F373A"/>
                </a:solidFill>
                <a:cs typeface="Calibri" panose="020F0502020204030204" pitchFamily="34" charset="0"/>
              </a:rPr>
              <a:t> sales force, website, prescribers)</a:t>
            </a:r>
          </a:p>
          <a:p>
            <a:pPr lvl="1"/>
            <a:endParaRPr lang="en-GB" noProof="0">
              <a:solidFill>
                <a:srgbClr val="9F373A"/>
              </a:solidFill>
              <a:cs typeface="Calibri" panose="020F0502020204030204" pitchFamily="34" charset="0"/>
            </a:endParaRPr>
          </a:p>
          <a:p>
            <a:pPr lvl="1"/>
            <a:r>
              <a:rPr lang="en-GB">
                <a:solidFill>
                  <a:srgbClr val="9F373A"/>
                </a:solidFill>
                <a:cs typeface="Calibri" panose="020F0502020204030204" pitchFamily="34" charset="0"/>
              </a:rPr>
              <a:t>Expected relationship with different customer segments (</a:t>
            </a:r>
            <a:r>
              <a:rPr lang="en-GB" err="1">
                <a:solidFill>
                  <a:srgbClr val="9F373A"/>
                </a:solidFill>
                <a:cs typeface="Calibri" panose="020F0502020204030204" pitchFamily="34" charset="0"/>
              </a:rPr>
              <a:t>eg</a:t>
            </a:r>
            <a:r>
              <a:rPr lang="en-GB">
                <a:solidFill>
                  <a:srgbClr val="9F373A"/>
                </a:solidFill>
                <a:cs typeface="Calibri" panose="020F0502020204030204" pitchFamily="34" charset="0"/>
              </a:rPr>
              <a:t> personal assistance, self-service, communities, fidelity programs, co-creation)</a:t>
            </a:r>
            <a:endParaRPr lang="en-GB" noProof="0">
              <a:solidFill>
                <a:srgbClr val="9F373A"/>
              </a:solidFill>
              <a:cs typeface="Calibri" panose="020F0502020204030204" pitchFamily="34" charset="0"/>
            </a:endParaRPr>
          </a:p>
          <a:p>
            <a:pPr lvl="1"/>
            <a:endParaRPr lang="en-GB" noProof="0">
              <a:cs typeface="Calibri" panose="020F0502020204030204" pitchFamily="34" charset="0"/>
            </a:endParaRPr>
          </a:p>
        </p:txBody>
      </p:sp>
      <p:pic>
        <p:nvPicPr>
          <p:cNvPr id="8" name="Picture 23">
            <a:extLst>
              <a:ext uri="{FF2B5EF4-FFF2-40B4-BE49-F238E27FC236}">
                <a16:creationId xmlns:a16="http://schemas.microsoft.com/office/drawing/2014/main" id="{9DE1EF91-9BCB-4A94-A1C7-9F15C929942C}"/>
              </a:ext>
            </a:extLst>
          </p:cNvPr>
          <p:cNvPicPr>
            <a:picLocks noChangeAspect="1"/>
          </p:cNvPicPr>
          <p:nvPr/>
        </p:nvPicPr>
        <p:blipFill>
          <a:blip r:embed="rId2" cstate="print"/>
          <a:stretch>
            <a:fillRect/>
          </a:stretch>
        </p:blipFill>
        <p:spPr>
          <a:xfrm>
            <a:off x="11222998" y="1806280"/>
            <a:ext cx="489865" cy="489865"/>
          </a:xfrm>
          <a:prstGeom prst="rect">
            <a:avLst/>
          </a:prstGeom>
        </p:spPr>
      </p:pic>
      <p:pic>
        <p:nvPicPr>
          <p:cNvPr id="10" name="Picture 23">
            <a:extLst>
              <a:ext uri="{FF2B5EF4-FFF2-40B4-BE49-F238E27FC236}">
                <a16:creationId xmlns:a16="http://schemas.microsoft.com/office/drawing/2014/main" id="{F885646F-AF48-4F47-AF8D-9392722CB34C}"/>
              </a:ext>
            </a:extLst>
          </p:cNvPr>
          <p:cNvPicPr>
            <a:picLocks noChangeAspect="1"/>
          </p:cNvPicPr>
          <p:nvPr/>
        </p:nvPicPr>
        <p:blipFill>
          <a:blip r:embed="rId2" cstate="print"/>
          <a:stretch>
            <a:fillRect/>
          </a:stretch>
        </p:blipFill>
        <p:spPr>
          <a:xfrm>
            <a:off x="11213883" y="3103304"/>
            <a:ext cx="489865" cy="489865"/>
          </a:xfrm>
          <a:prstGeom prst="rect">
            <a:avLst/>
          </a:prstGeom>
        </p:spPr>
      </p:pic>
      <p:pic>
        <p:nvPicPr>
          <p:cNvPr id="12" name="Picture 23">
            <a:extLst>
              <a:ext uri="{FF2B5EF4-FFF2-40B4-BE49-F238E27FC236}">
                <a16:creationId xmlns:a16="http://schemas.microsoft.com/office/drawing/2014/main" id="{0FF952CE-6E01-437E-9448-8CFD7FA785D0}"/>
              </a:ext>
            </a:extLst>
          </p:cNvPr>
          <p:cNvPicPr>
            <a:picLocks noChangeAspect="1"/>
          </p:cNvPicPr>
          <p:nvPr/>
        </p:nvPicPr>
        <p:blipFill>
          <a:blip r:embed="rId2" cstate="print"/>
          <a:stretch>
            <a:fillRect/>
          </a:stretch>
        </p:blipFill>
        <p:spPr>
          <a:xfrm>
            <a:off x="11213881" y="5393068"/>
            <a:ext cx="489865" cy="489865"/>
          </a:xfrm>
          <a:prstGeom prst="rect">
            <a:avLst/>
          </a:prstGeom>
        </p:spPr>
      </p:pic>
      <p:pic>
        <p:nvPicPr>
          <p:cNvPr id="9" name="Picture 23">
            <a:extLst>
              <a:ext uri="{FF2B5EF4-FFF2-40B4-BE49-F238E27FC236}">
                <a16:creationId xmlns:a16="http://schemas.microsoft.com/office/drawing/2014/main" id="{D7D0054C-9428-4935-BC2E-03232415681C}"/>
              </a:ext>
            </a:extLst>
          </p:cNvPr>
          <p:cNvPicPr>
            <a:picLocks noChangeAspect="1"/>
          </p:cNvPicPr>
          <p:nvPr/>
        </p:nvPicPr>
        <p:blipFill>
          <a:blip r:embed="rId2" cstate="print"/>
          <a:stretch>
            <a:fillRect/>
          </a:stretch>
        </p:blipFill>
        <p:spPr>
          <a:xfrm>
            <a:off x="11213881" y="4213279"/>
            <a:ext cx="489865" cy="489865"/>
          </a:xfrm>
          <a:prstGeom prst="rect">
            <a:avLst/>
          </a:prstGeom>
        </p:spPr>
      </p:pic>
    </p:spTree>
    <p:extLst>
      <p:ext uri="{BB962C8B-B14F-4D97-AF65-F5344CB8AC3E}">
        <p14:creationId xmlns:p14="http://schemas.microsoft.com/office/powerpoint/2010/main" val="341549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40F5-843B-47F8-BA2B-2E3203167C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971C6E28-8EB1-4CEA-9905-874E7211BF76}"/>
              </a:ext>
            </a:extLst>
          </p:cNvPr>
          <p:cNvSpPr>
            <a:spLocks noGrp="1"/>
          </p:cNvSpPr>
          <p:nvPr>
            <p:ph type="title"/>
          </p:nvPr>
        </p:nvSpPr>
        <p:spPr/>
        <p:txBody>
          <a:bodyPr/>
          <a:lstStyle/>
          <a:p>
            <a:r>
              <a:rPr kumimoji="0" lang="en-GB" sz="3600" b="1" i="0" u="none" strike="noStrike" kern="1200" cap="none" spc="0" normalizeH="0" baseline="0" noProof="0">
                <a:ln>
                  <a:noFill/>
                </a:ln>
                <a:solidFill>
                  <a:srgbClr val="9F373A"/>
                </a:solidFill>
                <a:effectLst/>
                <a:uLnTx/>
                <a:uFillTx/>
                <a:latin typeface="Arial" panose="020B0604020202020204" pitchFamily="34" charset="0"/>
                <a:ea typeface="+mj-ea"/>
                <a:cs typeface="Arial" panose="020B0604020202020204" pitchFamily="34" charset="0"/>
              </a:rPr>
              <a:t>Aspects to be considered before exploitation</a:t>
            </a:r>
            <a:endParaRPr lang="en-GB" noProof="0"/>
          </a:p>
        </p:txBody>
      </p:sp>
      <p:sp>
        <p:nvSpPr>
          <p:cNvPr id="7" name="Content Placeholder 10">
            <a:extLst>
              <a:ext uri="{FF2B5EF4-FFF2-40B4-BE49-F238E27FC236}">
                <a16:creationId xmlns:a16="http://schemas.microsoft.com/office/drawing/2014/main" id="{57C03A94-A485-422D-8EB9-B04496B45D5A}"/>
              </a:ext>
            </a:extLst>
          </p:cNvPr>
          <p:cNvSpPr>
            <a:spLocks noGrp="1"/>
          </p:cNvSpPr>
          <p:nvPr>
            <p:ph sz="quarter" idx="11"/>
          </p:nvPr>
        </p:nvSpPr>
        <p:spPr>
          <a:xfrm>
            <a:off x="390617" y="1298476"/>
            <a:ext cx="11409800" cy="5216624"/>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1"/>
            <a:endParaRPr lang="es-ES"/>
          </a:p>
          <a:p>
            <a:pPr lvl="1"/>
            <a:r>
              <a:rPr lang="en-GB">
                <a:solidFill>
                  <a:srgbClr val="9F373A"/>
                </a:solidFill>
              </a:rPr>
              <a:t>Pricing model </a:t>
            </a:r>
            <a:r>
              <a:rPr lang="en-US">
                <a:solidFill>
                  <a:srgbClr val="9F373A"/>
                </a:solidFill>
              </a:rPr>
              <a:t>(</a:t>
            </a:r>
            <a:r>
              <a:rPr lang="en-US" err="1">
                <a:solidFill>
                  <a:srgbClr val="9F373A"/>
                </a:solidFill>
              </a:rPr>
              <a:t>eg</a:t>
            </a:r>
            <a:r>
              <a:rPr lang="en-US">
                <a:solidFill>
                  <a:srgbClr val="9F373A"/>
                </a:solidFill>
              </a:rPr>
              <a:t> hourly rate, free, individual, and customized pricing, open-source license, fee based on spent effort, order contracts based on value offered, fixed price or offering per request</a:t>
            </a:r>
            <a:r>
              <a:rPr lang="es-ES">
                <a:solidFill>
                  <a:srgbClr val="9F373A"/>
                </a:solidFill>
              </a:rPr>
              <a:t>)</a:t>
            </a:r>
            <a:endParaRPr lang="en-GB">
              <a:solidFill>
                <a:srgbClr val="9F373A"/>
              </a:solidFill>
            </a:endParaRPr>
          </a:p>
          <a:p>
            <a:pPr lvl="1"/>
            <a:endParaRPr lang="en-GB" noProof="0">
              <a:solidFill>
                <a:srgbClr val="9F373A"/>
              </a:solidFill>
              <a:cs typeface="Calibri" panose="020F0502020204030204" pitchFamily="34" charset="0"/>
            </a:endParaRPr>
          </a:p>
          <a:p>
            <a:pPr lvl="1"/>
            <a:r>
              <a:rPr lang="en-US">
                <a:solidFill>
                  <a:srgbClr val="9F373A"/>
                </a:solidFill>
                <a:cs typeface="Calibri" panose="020F0502020204030204" pitchFamily="34" charset="0"/>
              </a:rPr>
              <a:t>Key activities needed for its commercialization, licensing, </a:t>
            </a:r>
            <a:r>
              <a:rPr lang="en-US" err="1">
                <a:solidFill>
                  <a:srgbClr val="9F373A"/>
                </a:solidFill>
                <a:cs typeface="Calibri" panose="020F0502020204030204" pitchFamily="34" charset="0"/>
              </a:rPr>
              <a:t>etc</a:t>
            </a:r>
            <a:endParaRPr lang="en-US">
              <a:solidFill>
                <a:srgbClr val="9F373A"/>
              </a:solidFill>
              <a:cs typeface="Calibri" panose="020F0502020204030204" pitchFamily="34" charset="0"/>
            </a:endParaRPr>
          </a:p>
          <a:p>
            <a:pPr lvl="1"/>
            <a:endParaRPr lang="en-US" noProof="0">
              <a:solidFill>
                <a:srgbClr val="9F373A"/>
              </a:solidFill>
              <a:cs typeface="Calibri" panose="020F0502020204030204" pitchFamily="34" charset="0"/>
            </a:endParaRPr>
          </a:p>
          <a:p>
            <a:pPr lvl="1"/>
            <a:r>
              <a:rPr lang="en-US">
                <a:solidFill>
                  <a:srgbClr val="9F373A"/>
                </a:solidFill>
                <a:cs typeface="Calibri" panose="020F0502020204030204" pitchFamily="34" charset="0"/>
              </a:rPr>
              <a:t>Key resources and costs required</a:t>
            </a:r>
            <a:endParaRPr lang="en-GB" noProof="0">
              <a:solidFill>
                <a:srgbClr val="9F373A"/>
              </a:solidFill>
              <a:cs typeface="Calibri" panose="020F0502020204030204" pitchFamily="34" charset="0"/>
            </a:endParaRPr>
          </a:p>
        </p:txBody>
      </p:sp>
      <p:pic>
        <p:nvPicPr>
          <p:cNvPr id="10" name="Picture 23">
            <a:extLst>
              <a:ext uri="{FF2B5EF4-FFF2-40B4-BE49-F238E27FC236}">
                <a16:creationId xmlns:a16="http://schemas.microsoft.com/office/drawing/2014/main" id="{F885646F-AF48-4F47-AF8D-9392722CB34C}"/>
              </a:ext>
            </a:extLst>
          </p:cNvPr>
          <p:cNvPicPr>
            <a:picLocks noChangeAspect="1"/>
          </p:cNvPicPr>
          <p:nvPr/>
        </p:nvPicPr>
        <p:blipFill>
          <a:blip r:embed="rId3" cstate="print"/>
          <a:stretch>
            <a:fillRect/>
          </a:stretch>
        </p:blipFill>
        <p:spPr>
          <a:xfrm>
            <a:off x="11212111" y="2518216"/>
            <a:ext cx="489865" cy="489865"/>
          </a:xfrm>
          <a:prstGeom prst="rect">
            <a:avLst/>
          </a:prstGeom>
        </p:spPr>
      </p:pic>
      <p:pic>
        <p:nvPicPr>
          <p:cNvPr id="12" name="Picture 23">
            <a:extLst>
              <a:ext uri="{FF2B5EF4-FFF2-40B4-BE49-F238E27FC236}">
                <a16:creationId xmlns:a16="http://schemas.microsoft.com/office/drawing/2014/main" id="{0FF952CE-6E01-437E-9448-8CFD7FA785D0}"/>
              </a:ext>
            </a:extLst>
          </p:cNvPr>
          <p:cNvPicPr>
            <a:picLocks noChangeAspect="1"/>
          </p:cNvPicPr>
          <p:nvPr/>
        </p:nvPicPr>
        <p:blipFill>
          <a:blip r:embed="rId3" cstate="print"/>
          <a:stretch>
            <a:fillRect/>
          </a:stretch>
        </p:blipFill>
        <p:spPr>
          <a:xfrm>
            <a:off x="11222998" y="3578429"/>
            <a:ext cx="489865" cy="489865"/>
          </a:xfrm>
          <a:prstGeom prst="rect">
            <a:avLst/>
          </a:prstGeom>
        </p:spPr>
      </p:pic>
      <p:pic>
        <p:nvPicPr>
          <p:cNvPr id="9" name="Picture 23">
            <a:extLst>
              <a:ext uri="{FF2B5EF4-FFF2-40B4-BE49-F238E27FC236}">
                <a16:creationId xmlns:a16="http://schemas.microsoft.com/office/drawing/2014/main" id="{7BD24E3D-5E73-401E-9F94-CCE04248313D}"/>
              </a:ext>
            </a:extLst>
          </p:cNvPr>
          <p:cNvPicPr>
            <a:picLocks noChangeAspect="1"/>
          </p:cNvPicPr>
          <p:nvPr/>
        </p:nvPicPr>
        <p:blipFill>
          <a:blip r:embed="rId3" cstate="print"/>
          <a:stretch>
            <a:fillRect/>
          </a:stretch>
        </p:blipFill>
        <p:spPr>
          <a:xfrm>
            <a:off x="11249436" y="4393709"/>
            <a:ext cx="489865" cy="489865"/>
          </a:xfrm>
          <a:prstGeom prst="rect">
            <a:avLst/>
          </a:prstGeom>
        </p:spPr>
      </p:pic>
    </p:spTree>
    <p:extLst>
      <p:ext uri="{BB962C8B-B14F-4D97-AF65-F5344CB8AC3E}">
        <p14:creationId xmlns:p14="http://schemas.microsoft.com/office/powerpoint/2010/main" val="203698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C57F90BE-1AD8-7640-9324-101C2E8E13FC}"/>
              </a:ext>
            </a:extLst>
          </p:cNvPr>
          <p:cNvSpPr>
            <a:spLocks noGrp="1"/>
          </p:cNvSpPr>
          <p:nvPr>
            <p:ph sz="quarter" idx="11"/>
          </p:nvPr>
        </p:nvSpPr>
        <p:spPr>
          <a:xfrm>
            <a:off x="391100" y="1258664"/>
            <a:ext cx="11409800" cy="5129312"/>
          </a:xfrm>
        </p:spPr>
        <p:txBody>
          <a:bodyPr/>
          <a:lstStyle/>
          <a:p>
            <a:pPr marL="457200" indent="-457200">
              <a:buFont typeface="Wingdings" panose="05000000000000000000" pitchFamily="2" charset="2"/>
              <a:buChar char="§"/>
            </a:pPr>
            <a:r>
              <a:rPr lang="en-GB" sz="2800"/>
              <a:t>Objectives of the course</a:t>
            </a:r>
          </a:p>
          <a:p>
            <a:pPr marL="457200" indent="-457200">
              <a:buFont typeface="Wingdings" panose="05000000000000000000" pitchFamily="2" charset="2"/>
              <a:buChar char="§"/>
            </a:pPr>
            <a:r>
              <a:rPr lang="en-GB" sz="2800"/>
              <a:t>What is ZDMP and what can offer to the stakeholders </a:t>
            </a:r>
          </a:p>
          <a:p>
            <a:pPr marL="457200" indent="-457200">
              <a:buFont typeface="Wingdings" panose="05000000000000000000" pitchFamily="2" charset="2"/>
              <a:buChar char="§"/>
            </a:pPr>
            <a:r>
              <a:rPr lang="en-GB" sz="2800"/>
              <a:t>What is a </a:t>
            </a:r>
            <a:r>
              <a:rPr lang="en-GB" sz="2800" err="1"/>
              <a:t>zComponent</a:t>
            </a:r>
            <a:endParaRPr lang="en-GB" sz="2800"/>
          </a:p>
          <a:p>
            <a:pPr marL="457200" indent="-457200">
              <a:buFont typeface="Wingdings" panose="05000000000000000000" pitchFamily="2" charset="2"/>
              <a:buChar char="§"/>
            </a:pPr>
            <a:r>
              <a:rPr lang="en-GB" sz="2800"/>
              <a:t>What is a </a:t>
            </a:r>
            <a:r>
              <a:rPr lang="en-GB" sz="2800" err="1"/>
              <a:t>zApp</a:t>
            </a:r>
            <a:r>
              <a:rPr lang="en-GB" sz="2800"/>
              <a:t> </a:t>
            </a:r>
          </a:p>
          <a:p>
            <a:pPr marL="457200" indent="-457200">
              <a:buFont typeface="Wingdings" panose="05000000000000000000" pitchFamily="2" charset="2"/>
              <a:buChar char="§"/>
            </a:pPr>
            <a:r>
              <a:rPr lang="en-GB" sz="2800"/>
              <a:t>Aspects to be considered before exploitation</a:t>
            </a:r>
          </a:p>
          <a:p>
            <a:pPr marL="457200" indent="-457200">
              <a:buFont typeface="Wingdings" panose="05000000000000000000" pitchFamily="2" charset="2"/>
              <a:buChar char="§"/>
            </a:pPr>
            <a:r>
              <a:rPr lang="en-GB" sz="2800"/>
              <a:t>Exploitation of the Results</a:t>
            </a:r>
          </a:p>
          <a:p>
            <a:pPr marL="457200" indent="-457200">
              <a:buFont typeface="Wingdings" panose="05000000000000000000" pitchFamily="2" charset="2"/>
              <a:buChar char="§"/>
            </a:pPr>
            <a:r>
              <a:rPr lang="en-GB" sz="2800"/>
              <a:t>IP Management</a:t>
            </a:r>
          </a:p>
          <a:p>
            <a:pPr marL="457200" indent="-457200">
              <a:buFont typeface="Wingdings" panose="05000000000000000000" pitchFamily="2" charset="2"/>
              <a:buChar char="§"/>
            </a:pPr>
            <a:r>
              <a:rPr lang="en-GB" sz="2800"/>
              <a:t>Conclusions</a:t>
            </a:r>
          </a:p>
        </p:txBody>
      </p:sp>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err="1"/>
              <a:t>Index</a:t>
            </a:r>
            <a:endParaRPr lang="x-none"/>
          </a:p>
        </p:txBody>
      </p:sp>
    </p:spTree>
    <p:extLst>
      <p:ext uri="{BB962C8B-B14F-4D97-AF65-F5344CB8AC3E}">
        <p14:creationId xmlns:p14="http://schemas.microsoft.com/office/powerpoint/2010/main" val="166009454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Marcador de Posição de Conteúdo 9">
            <a:extLst>
              <a:ext uri="{FF2B5EF4-FFF2-40B4-BE49-F238E27FC236}">
                <a16:creationId xmlns:a16="http://schemas.microsoft.com/office/drawing/2014/main" id="{899FE502-0074-41FF-AA11-42F72512ADA0}"/>
              </a:ext>
            </a:extLst>
          </p:cNvPr>
          <p:cNvSpPr>
            <a:spLocks noGrp="1"/>
          </p:cNvSpPr>
          <p:nvPr>
            <p:ph sz="quarter" idx="11"/>
          </p:nvPr>
        </p:nvSpPr>
        <p:spPr/>
        <p:txBody>
          <a:bodyPr lIns="91440" tIns="45720" rIns="91440" bIns="45720" anchor="t"/>
          <a:lstStyle/>
          <a:p>
            <a:pPr algn="ctr"/>
            <a:endParaRPr lang="pt-PT" sz="8800" b="1" dirty="0">
              <a:latin typeface="Calibri"/>
              <a:cs typeface="Arial"/>
            </a:endParaRPr>
          </a:p>
          <a:p>
            <a:pPr algn="ctr"/>
            <a:r>
              <a:rPr lang="pt-PT" sz="8800" b="1" dirty="0">
                <a:latin typeface="Calibri"/>
                <a:cs typeface="Arial"/>
              </a:rPr>
              <a:t>Time to exploit</a:t>
            </a:r>
            <a:endParaRPr lang="pt-PT" sz="8800" b="1" dirty="0"/>
          </a:p>
        </p:txBody>
      </p:sp>
      <p:sp>
        <p:nvSpPr>
          <p:cNvPr id="8" name="Título 3">
            <a:extLst>
              <a:ext uri="{FF2B5EF4-FFF2-40B4-BE49-F238E27FC236}">
                <a16:creationId xmlns:a16="http://schemas.microsoft.com/office/drawing/2014/main" id="{FABD55F9-D7E6-4867-9C45-71DA734D1D75}"/>
              </a:ext>
            </a:extLst>
          </p:cNvPr>
          <p:cNvSpPr>
            <a:spLocks noGrp="1"/>
          </p:cNvSpPr>
          <p:nvPr>
            <p:ph type="title"/>
          </p:nvPr>
        </p:nvSpPr>
        <p:spPr/>
        <p:txBody>
          <a:bodyPr/>
          <a:lstStyle/>
          <a:p>
            <a:r>
              <a:rPr lang="pt-PT"/>
              <a:t>ZDMP </a:t>
            </a:r>
          </a:p>
        </p:txBody>
      </p:sp>
    </p:spTree>
    <p:custDataLst>
      <p:tags r:id="rId1"/>
    </p:custDataLst>
    <p:extLst>
      <p:ext uri="{BB962C8B-B14F-4D97-AF65-F5344CB8AC3E}">
        <p14:creationId xmlns:p14="http://schemas.microsoft.com/office/powerpoint/2010/main" val="120089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40F5-843B-47F8-BA2B-2E3203167C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971C6E28-8EB1-4CEA-9905-874E7211BF76}"/>
              </a:ext>
            </a:extLst>
          </p:cNvPr>
          <p:cNvSpPr>
            <a:spLocks noGrp="1"/>
          </p:cNvSpPr>
          <p:nvPr>
            <p:ph type="title"/>
          </p:nvPr>
        </p:nvSpPr>
        <p:spPr/>
        <p:txBody>
          <a:bodyPr/>
          <a:lstStyle/>
          <a:p>
            <a:r>
              <a:rPr lang="en-GB" noProof="0" err="1"/>
              <a:t>Subcall</a:t>
            </a:r>
            <a:r>
              <a:rPr lang="en-GB" noProof="0"/>
              <a:t> contractual conditions</a:t>
            </a:r>
          </a:p>
        </p:txBody>
      </p:sp>
      <p:sp>
        <p:nvSpPr>
          <p:cNvPr id="7" name="Content Placeholder 10">
            <a:extLst>
              <a:ext uri="{FF2B5EF4-FFF2-40B4-BE49-F238E27FC236}">
                <a16:creationId xmlns:a16="http://schemas.microsoft.com/office/drawing/2014/main" id="{57C03A94-A485-422D-8EB9-B04496B45D5A}"/>
              </a:ext>
            </a:extLst>
          </p:cNvPr>
          <p:cNvSpPr>
            <a:spLocks noGrp="1"/>
          </p:cNvSpPr>
          <p:nvPr>
            <p:ph sz="quarter" idx="11"/>
          </p:nvPr>
        </p:nvSpPr>
        <p:spPr>
          <a:xfrm>
            <a:off x="390617" y="1298476"/>
            <a:ext cx="11409800" cy="5216624"/>
          </a:xfrm>
          <a:prstGeom prst="rect">
            <a:avLst/>
          </a:prstGeom>
        </p:spPr>
        <p:txBody>
          <a:bodyPr lIns="91440" tIns="45720" rIns="91440" bIns="45720" anchor="t"/>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1"/>
            <a:r>
              <a:rPr lang="en-US" dirty="0">
                <a:solidFill>
                  <a:srgbClr val="9F373A"/>
                </a:solidFill>
                <a:latin typeface="Calibri"/>
                <a:cs typeface="Arial"/>
              </a:rPr>
              <a:t>Sub-project </a:t>
            </a:r>
            <a:r>
              <a:rPr lang="en-US" b="1" dirty="0">
                <a:solidFill>
                  <a:srgbClr val="9F373A"/>
                </a:solidFill>
                <a:latin typeface="Calibri"/>
                <a:cs typeface="Arial"/>
              </a:rPr>
              <a:t>winners will own the outputs of their Open Call activity </a:t>
            </a:r>
            <a:r>
              <a:rPr lang="en-US" dirty="0">
                <a:solidFill>
                  <a:srgbClr val="9F373A"/>
                </a:solidFill>
                <a:latin typeface="Calibri"/>
                <a:cs typeface="Arial"/>
              </a:rPr>
              <a:t>and will be free to exploit them across their business</a:t>
            </a:r>
          </a:p>
          <a:p>
            <a:pPr lvl="1"/>
            <a:r>
              <a:rPr lang="en-US" dirty="0">
                <a:solidFill>
                  <a:srgbClr val="9F373A"/>
                </a:solidFill>
                <a:latin typeface="Calibri"/>
                <a:cs typeface="Arial"/>
              </a:rPr>
              <a:t>Where relevant, sub-projects will </a:t>
            </a:r>
            <a:r>
              <a:rPr lang="en-US" b="1" dirty="0">
                <a:solidFill>
                  <a:srgbClr val="9F373A"/>
                </a:solidFill>
                <a:latin typeface="Calibri"/>
                <a:cs typeface="Arial"/>
              </a:rPr>
              <a:t>host outputs on the ZDMP Marketplace </a:t>
            </a:r>
            <a:r>
              <a:rPr lang="en-US" dirty="0">
                <a:solidFill>
                  <a:srgbClr val="9F373A"/>
                </a:solidFill>
                <a:latin typeface="Calibri"/>
                <a:cs typeface="Arial"/>
              </a:rPr>
              <a:t>free of charge, both for the third party and for the ZDMP project, </a:t>
            </a:r>
            <a:r>
              <a:rPr lang="en-US" b="1" dirty="0">
                <a:solidFill>
                  <a:srgbClr val="9F373A"/>
                </a:solidFill>
                <a:latin typeface="Calibri"/>
                <a:cs typeface="Arial"/>
              </a:rPr>
              <a:t>for one year </a:t>
            </a:r>
            <a:r>
              <a:rPr lang="en-US" dirty="0">
                <a:solidFill>
                  <a:srgbClr val="9F373A"/>
                </a:solidFill>
                <a:latin typeface="Calibri"/>
                <a:cs typeface="Arial"/>
              </a:rPr>
              <a:t>after the end of the project</a:t>
            </a:r>
          </a:p>
          <a:p>
            <a:pPr lvl="1"/>
            <a:r>
              <a:rPr lang="en-US" noProof="0" dirty="0">
                <a:solidFill>
                  <a:srgbClr val="9F373A"/>
                </a:solidFill>
                <a:latin typeface="Calibri"/>
                <a:cs typeface="Calibri"/>
              </a:rPr>
              <a:t>Applicable </a:t>
            </a:r>
            <a:r>
              <a:rPr lang="en-US" noProof="0" dirty="0" err="1">
                <a:solidFill>
                  <a:srgbClr val="9F373A"/>
                </a:solidFill>
                <a:latin typeface="Calibri"/>
                <a:cs typeface="Calibri"/>
              </a:rPr>
              <a:t>subcall</a:t>
            </a:r>
            <a:r>
              <a:rPr lang="en-US" noProof="0" dirty="0">
                <a:solidFill>
                  <a:srgbClr val="9F373A"/>
                </a:solidFill>
                <a:latin typeface="Calibri"/>
                <a:cs typeface="Calibri"/>
              </a:rPr>
              <a:t> software results must be exploited through i4FS Marketplace </a:t>
            </a:r>
            <a:r>
              <a:rPr lang="en-US" b="1" noProof="0" dirty="0">
                <a:solidFill>
                  <a:srgbClr val="9F373A"/>
                </a:solidFill>
                <a:latin typeface="Calibri"/>
                <a:cs typeface="Calibri"/>
              </a:rPr>
              <a:t>exclusively </a:t>
            </a:r>
            <a:r>
              <a:rPr lang="en-US" noProof="0" dirty="0">
                <a:solidFill>
                  <a:srgbClr val="9F373A"/>
                </a:solidFill>
                <a:latin typeface="Calibri"/>
                <a:cs typeface="Calibri"/>
              </a:rPr>
              <a:t>(</a:t>
            </a:r>
            <a:r>
              <a:rPr lang="en-US" noProof="0" dirty="0" err="1">
                <a:solidFill>
                  <a:srgbClr val="9F373A"/>
                </a:solidFill>
                <a:latin typeface="Calibri"/>
                <a:cs typeface="Calibri"/>
              </a:rPr>
              <a:t>zComponents</a:t>
            </a:r>
            <a:r>
              <a:rPr lang="en-US" noProof="0" dirty="0">
                <a:solidFill>
                  <a:srgbClr val="9F373A"/>
                </a:solidFill>
                <a:latin typeface="Calibri"/>
                <a:cs typeface="Calibri"/>
              </a:rPr>
              <a:t>, </a:t>
            </a:r>
            <a:r>
              <a:rPr lang="en-US" noProof="0" dirty="0" err="1">
                <a:solidFill>
                  <a:srgbClr val="9F373A"/>
                </a:solidFill>
                <a:latin typeface="Calibri"/>
                <a:cs typeface="Calibri"/>
              </a:rPr>
              <a:t>zApps</a:t>
            </a:r>
            <a:r>
              <a:rPr lang="en-US" noProof="0" dirty="0">
                <a:solidFill>
                  <a:srgbClr val="9F373A"/>
                </a:solidFill>
                <a:latin typeface="Calibri"/>
                <a:cs typeface="Calibri"/>
              </a:rPr>
              <a:t>) </a:t>
            </a:r>
            <a:r>
              <a:rPr lang="en-US" b="1" noProof="0" dirty="0">
                <a:solidFill>
                  <a:srgbClr val="9F373A"/>
                </a:solidFill>
                <a:latin typeface="Calibri"/>
                <a:cs typeface="Calibri"/>
              </a:rPr>
              <a:t>for one year </a:t>
            </a:r>
            <a:r>
              <a:rPr lang="en-US" noProof="0" dirty="0">
                <a:solidFill>
                  <a:srgbClr val="9F373A"/>
                </a:solidFill>
                <a:latin typeface="Calibri"/>
                <a:cs typeface="Calibri"/>
              </a:rPr>
              <a:t>after the end of the project (exclusivity </a:t>
            </a:r>
            <a:r>
              <a:rPr lang="en-GB" dirty="0">
                <a:solidFill>
                  <a:srgbClr val="9F373A"/>
                </a:solidFill>
                <a:latin typeface="Calibri"/>
                <a:cs typeface="Calibri"/>
              </a:rPr>
              <a:t>affects exploitation in other marketplaces) </a:t>
            </a:r>
            <a:endParaRPr lang="en-GB" dirty="0">
              <a:solidFill>
                <a:srgbClr val="9F373A"/>
              </a:solidFill>
              <a:cs typeface="Calibri" panose="020F0502020204030204" pitchFamily="34" charset="0"/>
            </a:endParaRPr>
          </a:p>
          <a:p>
            <a:pPr lvl="1"/>
            <a:r>
              <a:rPr lang="en-US" b="1" noProof="0" dirty="0">
                <a:solidFill>
                  <a:srgbClr val="9F373A"/>
                </a:solidFill>
                <a:latin typeface="Calibri"/>
                <a:cs typeface="Calibri"/>
              </a:rPr>
              <a:t>Hosting</a:t>
            </a:r>
            <a:r>
              <a:rPr lang="en-US" noProof="0" dirty="0">
                <a:solidFill>
                  <a:srgbClr val="9F373A"/>
                </a:solidFill>
                <a:latin typeface="Calibri"/>
                <a:cs typeface="Calibri"/>
              </a:rPr>
              <a:t> will be subject to </a:t>
            </a:r>
            <a:r>
              <a:rPr lang="en-US" b="1" noProof="0" dirty="0">
                <a:solidFill>
                  <a:srgbClr val="9F373A"/>
                </a:solidFill>
                <a:latin typeface="Calibri"/>
                <a:cs typeface="Calibri"/>
              </a:rPr>
              <a:t>bilateral negotiations </a:t>
            </a:r>
            <a:r>
              <a:rPr lang="en-US" noProof="0" dirty="0">
                <a:solidFill>
                  <a:srgbClr val="9F373A"/>
                </a:solidFill>
                <a:latin typeface="Calibri"/>
                <a:cs typeface="Calibri"/>
              </a:rPr>
              <a:t>where all costs will need to be part of the hosting agreements between the sub-project parties and the i4FS</a:t>
            </a:r>
            <a:endParaRPr lang="en-GB" noProof="0" dirty="0">
              <a:solidFill>
                <a:srgbClr val="9F373A"/>
              </a:solidFill>
              <a:latin typeface="Calibri"/>
              <a:cs typeface="Calibri"/>
            </a:endParaRPr>
          </a:p>
          <a:p>
            <a:pPr lvl="1"/>
            <a:endParaRPr lang="en-GB" noProof="0">
              <a:cs typeface="Calibri" panose="020F0502020204030204" pitchFamily="34" charset="0"/>
            </a:endParaRPr>
          </a:p>
        </p:txBody>
      </p:sp>
    </p:spTree>
    <p:extLst>
      <p:ext uri="{BB962C8B-B14F-4D97-AF65-F5344CB8AC3E}">
        <p14:creationId xmlns:p14="http://schemas.microsoft.com/office/powerpoint/2010/main" val="343068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C57F90BE-1AD8-7640-9324-101C2E8E13FC}"/>
              </a:ext>
            </a:extLst>
          </p:cNvPr>
          <p:cNvSpPr>
            <a:spLocks noGrp="1"/>
          </p:cNvSpPr>
          <p:nvPr>
            <p:ph sz="quarter" idx="11"/>
          </p:nvPr>
        </p:nvSpPr>
        <p:spPr>
          <a:xfrm>
            <a:off x="391100" y="1258664"/>
            <a:ext cx="11409800" cy="5129312"/>
          </a:xfrm>
        </p:spPr>
        <p:txBody>
          <a:bodyPr lIns="91440" tIns="45720" rIns="91440" bIns="45720" anchor="t"/>
          <a:lstStyle/>
          <a:p>
            <a:pPr lvl="1"/>
            <a:r>
              <a:rPr lang="en-US" dirty="0">
                <a:latin typeface="Calibri"/>
                <a:cs typeface="Arial"/>
              </a:rPr>
              <a:t>Research: Further research activities other than those covered by ZDMP and project </a:t>
            </a:r>
            <a:endParaRPr lang="en-GB"/>
          </a:p>
          <a:p>
            <a:pPr lvl="1"/>
            <a:r>
              <a:rPr lang="en-US" dirty="0">
                <a:latin typeface="Calibri"/>
                <a:cs typeface="Arial"/>
              </a:rPr>
              <a:t>Educational: Educational activities for improving public knowledge an action </a:t>
            </a:r>
            <a:endParaRPr lang="en-GB"/>
          </a:p>
          <a:p>
            <a:pPr lvl="1"/>
            <a:r>
              <a:rPr lang="en-US" dirty="0">
                <a:latin typeface="Calibri"/>
                <a:cs typeface="Arial"/>
              </a:rPr>
              <a:t>Market: Developing, creating, and marketing a product or process</a:t>
            </a:r>
            <a:endParaRPr lang="en-GB" dirty="0">
              <a:latin typeface="Calibri"/>
              <a:cs typeface="Arial"/>
            </a:endParaRPr>
          </a:p>
          <a:p>
            <a:pPr lvl="1"/>
            <a:r>
              <a:rPr lang="en-US" dirty="0">
                <a:latin typeface="Calibri"/>
                <a:cs typeface="Arial"/>
              </a:rPr>
              <a:t>Service: Creating and providing a service</a:t>
            </a:r>
            <a:endParaRPr lang="en-GB" dirty="0">
              <a:latin typeface="Calibri"/>
              <a:cs typeface="Arial"/>
            </a:endParaRPr>
          </a:p>
          <a:p>
            <a:pPr lvl="1"/>
            <a:r>
              <a:rPr lang="en-GB" dirty="0">
                <a:latin typeface="Calibri"/>
                <a:cs typeface="Arial"/>
              </a:rPr>
              <a:t>Standard: Standardisation activities</a:t>
            </a:r>
          </a:p>
          <a:p>
            <a:pPr lvl="1"/>
            <a:r>
              <a:rPr lang="en-US" dirty="0">
                <a:latin typeface="Calibri"/>
                <a:cs typeface="Arial"/>
              </a:rPr>
              <a:t>Licensing: Allow 3rd parties to exploit the result through a specific agreement </a:t>
            </a:r>
            <a:endParaRPr lang="en-US" dirty="0"/>
          </a:p>
          <a:p>
            <a:pPr lvl="1"/>
            <a:r>
              <a:rPr lang="en-US" dirty="0">
                <a:latin typeface="Calibri"/>
                <a:cs typeface="Arial"/>
              </a:rPr>
              <a:t>Application to internal processes</a:t>
            </a:r>
            <a:endParaRPr lang="en-GB" dirty="0">
              <a:latin typeface="Calibri"/>
              <a:cs typeface="Arial"/>
            </a:endParaRPr>
          </a:p>
        </p:txBody>
      </p:sp>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dirty="0" err="1">
                <a:latin typeface="Arial"/>
                <a:cs typeface="Arial"/>
              </a:rPr>
              <a:t>How</a:t>
            </a:r>
            <a:r>
              <a:rPr lang="es-ES" dirty="0">
                <a:latin typeface="Arial"/>
                <a:cs typeface="Arial"/>
              </a:rPr>
              <a:t> can </a:t>
            </a:r>
            <a:r>
              <a:rPr lang="es-ES" dirty="0" err="1">
                <a:latin typeface="Arial"/>
                <a:cs typeface="Arial"/>
              </a:rPr>
              <a:t>the</a:t>
            </a:r>
            <a:r>
              <a:rPr lang="es-ES" dirty="0">
                <a:latin typeface="Arial"/>
                <a:cs typeface="Arial"/>
              </a:rPr>
              <a:t> </a:t>
            </a:r>
            <a:r>
              <a:rPr lang="es-ES" dirty="0" err="1">
                <a:latin typeface="Arial"/>
                <a:cs typeface="Arial"/>
              </a:rPr>
              <a:t>results</a:t>
            </a:r>
            <a:r>
              <a:rPr lang="es-ES" dirty="0">
                <a:latin typeface="Arial"/>
                <a:cs typeface="Arial"/>
              </a:rPr>
              <a:t> be </a:t>
            </a:r>
            <a:r>
              <a:rPr lang="es-ES" dirty="0" err="1">
                <a:latin typeface="Arial"/>
                <a:cs typeface="Arial"/>
              </a:rPr>
              <a:t>exploited</a:t>
            </a:r>
            <a:r>
              <a:rPr lang="es-ES" dirty="0">
                <a:latin typeface="Arial"/>
                <a:cs typeface="Arial"/>
              </a:rPr>
              <a:t> </a:t>
            </a:r>
            <a:endParaRPr lang="x-none" dirty="0"/>
          </a:p>
        </p:txBody>
      </p:sp>
    </p:spTree>
    <p:extLst>
      <p:ext uri="{BB962C8B-B14F-4D97-AF65-F5344CB8AC3E}">
        <p14:creationId xmlns:p14="http://schemas.microsoft.com/office/powerpoint/2010/main" val="2198004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C57F90BE-1AD8-7640-9324-101C2E8E13FC}"/>
              </a:ext>
            </a:extLst>
          </p:cNvPr>
          <p:cNvSpPr>
            <a:spLocks noGrp="1"/>
          </p:cNvSpPr>
          <p:nvPr>
            <p:ph sz="quarter" idx="11"/>
          </p:nvPr>
        </p:nvSpPr>
        <p:spPr>
          <a:xfrm>
            <a:off x="303063" y="1199670"/>
            <a:ext cx="11409800" cy="5129312"/>
          </a:xfrm>
        </p:spPr>
        <p:txBody>
          <a:bodyPr/>
          <a:lstStyle/>
          <a:p>
            <a:pPr marL="457200" indent="-457200">
              <a:buFont typeface="Wingdings" panose="05000000000000000000" pitchFamily="2" charset="2"/>
              <a:buChar char="§"/>
            </a:pPr>
            <a:r>
              <a:rPr lang="en-US" sz="2400"/>
              <a:t>zComponents would mostly be used by developers to facilitate the creation of zApps</a:t>
            </a:r>
          </a:p>
          <a:p>
            <a:pPr marL="457200" indent="-457200">
              <a:buFont typeface="Wingdings" panose="05000000000000000000" pitchFamily="2" charset="2"/>
              <a:buChar char="§"/>
            </a:pPr>
            <a:r>
              <a:rPr lang="en-US" sz="2400"/>
              <a:t>zComponents can be included in several zApps and are not linked to a specific sector</a:t>
            </a:r>
          </a:p>
          <a:p>
            <a:pPr marL="457200" indent="-457200">
              <a:buFont typeface="Wingdings" panose="05000000000000000000" pitchFamily="2" charset="2"/>
              <a:buChar char="§"/>
            </a:pPr>
            <a:r>
              <a:rPr lang="en-US" sz="2400" err="1"/>
              <a:t>zComponent</a:t>
            </a:r>
            <a:r>
              <a:rPr lang="en-US" sz="2400"/>
              <a:t> user it is likely to be a </a:t>
            </a:r>
            <a:r>
              <a:rPr lang="en-US" sz="2400" err="1"/>
              <a:t>zApp</a:t>
            </a:r>
            <a:r>
              <a:rPr lang="en-US" sz="2400"/>
              <a:t> developer for all the </a:t>
            </a:r>
            <a:r>
              <a:rPr lang="en-US" sz="2400" err="1"/>
              <a:t>zComponents</a:t>
            </a:r>
            <a:r>
              <a:rPr lang="en-US" sz="2400"/>
              <a:t> they might use in the </a:t>
            </a:r>
            <a:r>
              <a:rPr lang="en-US" sz="2400" err="1"/>
              <a:t>zApp</a:t>
            </a:r>
            <a:endParaRPr lang="en-US" sz="2400"/>
          </a:p>
          <a:p>
            <a:pPr marL="457200" indent="-457200">
              <a:buFont typeface="Wingdings" panose="05000000000000000000" pitchFamily="2" charset="2"/>
              <a:buChar char="§"/>
            </a:pPr>
            <a:r>
              <a:rPr lang="en-US" sz="2400"/>
              <a:t>Revenue:</a:t>
            </a:r>
          </a:p>
          <a:p>
            <a:pPr marL="811213" indent="-368300">
              <a:buFont typeface="Arial" panose="020B0604020202020204" pitchFamily="34" charset="0"/>
              <a:buChar char="•"/>
            </a:pPr>
            <a:r>
              <a:rPr lang="en-US" sz="2400"/>
              <a:t>Pay per use </a:t>
            </a:r>
          </a:p>
          <a:p>
            <a:pPr marL="811213" indent="-368300">
              <a:buFont typeface="Arial" panose="020B0604020202020204" pitchFamily="34" charset="0"/>
              <a:buChar char="•"/>
            </a:pPr>
            <a:r>
              <a:rPr lang="en-US" sz="2400"/>
              <a:t>Pay per embedded application ( One-off license, per app sold) </a:t>
            </a:r>
          </a:p>
          <a:p>
            <a:pPr marL="811213" indent="-368300">
              <a:buFont typeface="Arial" panose="020B0604020202020204" pitchFamily="34" charset="0"/>
              <a:buChar char="•"/>
            </a:pPr>
            <a:r>
              <a:rPr lang="en-US" sz="2400"/>
              <a:t>Upgrades</a:t>
            </a:r>
          </a:p>
          <a:p>
            <a:pPr marL="811213" indent="-368300">
              <a:buFont typeface="Arial" panose="020B0604020202020204" pitchFamily="34" charset="0"/>
              <a:buChar char="•"/>
            </a:pPr>
            <a:r>
              <a:rPr lang="en-US" sz="2400"/>
              <a:t>Support services</a:t>
            </a:r>
          </a:p>
          <a:p>
            <a:pPr marL="457200" indent="-457200">
              <a:buFont typeface="Wingdings" panose="05000000000000000000" pitchFamily="2" charset="2"/>
              <a:buChar char="§"/>
            </a:pPr>
            <a:r>
              <a:rPr lang="en-US" sz="2400"/>
              <a:t>zComponents can be commercialize through different channels ( ZDMP Marketplace, other marketplaces, own website…) </a:t>
            </a: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endParaRPr lang="en-US" sz="2400"/>
          </a:p>
        </p:txBody>
      </p:sp>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err="1"/>
              <a:t>zComponents</a:t>
            </a:r>
            <a:r>
              <a:rPr lang="es-ES"/>
              <a:t> </a:t>
            </a:r>
            <a:r>
              <a:rPr lang="es-ES" err="1"/>
              <a:t>Commercialization</a:t>
            </a:r>
            <a:endParaRPr lang="x-none"/>
          </a:p>
        </p:txBody>
      </p:sp>
      <p:pic>
        <p:nvPicPr>
          <p:cNvPr id="7" name="Imagen 8" descr="Icono&#10;&#10;Descripción generada automáticamente">
            <a:extLst>
              <a:ext uri="{FF2B5EF4-FFF2-40B4-BE49-F238E27FC236}">
                <a16:creationId xmlns:a16="http://schemas.microsoft.com/office/drawing/2014/main" id="{6F515741-55B8-40DF-B456-39F736C15A8F}"/>
              </a:ext>
            </a:extLst>
          </p:cNvPr>
          <p:cNvPicPr>
            <a:picLocks noChangeAspect="1"/>
          </p:cNvPicPr>
          <p:nvPr/>
        </p:nvPicPr>
        <p:blipFill>
          <a:blip r:embed="rId3" cstate="print"/>
          <a:stretch>
            <a:fillRect/>
          </a:stretch>
        </p:blipFill>
        <p:spPr>
          <a:xfrm>
            <a:off x="9890275" y="2843843"/>
            <a:ext cx="1828619" cy="2076089"/>
          </a:xfrm>
          <a:prstGeom prst="rect">
            <a:avLst/>
          </a:prstGeom>
        </p:spPr>
      </p:pic>
    </p:spTree>
    <p:extLst>
      <p:ext uri="{BB962C8B-B14F-4D97-AF65-F5344CB8AC3E}">
        <p14:creationId xmlns:p14="http://schemas.microsoft.com/office/powerpoint/2010/main" val="1622455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C57F90BE-1AD8-7640-9324-101C2E8E13FC}"/>
              </a:ext>
            </a:extLst>
          </p:cNvPr>
          <p:cNvSpPr>
            <a:spLocks noGrp="1"/>
          </p:cNvSpPr>
          <p:nvPr>
            <p:ph sz="quarter" idx="11"/>
          </p:nvPr>
        </p:nvSpPr>
        <p:spPr>
          <a:xfrm>
            <a:off x="303063" y="1199670"/>
            <a:ext cx="9848643" cy="5129312"/>
          </a:xfrm>
        </p:spPr>
        <p:txBody>
          <a:bodyPr lIns="91440" tIns="45720" rIns="91440" bIns="45720" anchor="t"/>
          <a:lstStyle/>
          <a:p>
            <a:pPr marL="457200" indent="-457200">
              <a:buFont typeface="Wingdings" panose="05000000000000000000" pitchFamily="2" charset="2"/>
              <a:buChar char="§"/>
            </a:pPr>
            <a:r>
              <a:rPr lang="en-US" sz="2200"/>
              <a:t>zApps are sold through a Marketplace , and a percentage is retained for the owner of the  Marketplace</a:t>
            </a:r>
          </a:p>
          <a:p>
            <a:pPr marL="457200" indent="-457200">
              <a:buFont typeface="Wingdings" panose="05000000000000000000" pitchFamily="2" charset="2"/>
              <a:buChar char="§"/>
            </a:pPr>
            <a:r>
              <a:rPr lang="en-US" sz="2200"/>
              <a:t> Customized zApps can be developed in the same manner as the original ones</a:t>
            </a:r>
          </a:p>
          <a:p>
            <a:pPr marL="457200" indent="-457200">
              <a:buFont typeface="Wingdings" panose="05000000000000000000" pitchFamily="2" charset="2"/>
              <a:buChar char="§"/>
            </a:pPr>
            <a:r>
              <a:rPr lang="en-US" sz="2200"/>
              <a:t>The main zApps’ customers are manufacturers that pay for its acquisition and for its customization </a:t>
            </a:r>
          </a:p>
          <a:p>
            <a:pPr marL="457200" indent="-457200">
              <a:buFont typeface="Wingdings" panose="05000000000000000000" pitchFamily="2" charset="2"/>
              <a:buChar char="§"/>
            </a:pPr>
            <a:r>
              <a:rPr lang="en-US" sz="2200"/>
              <a:t>Revenue:</a:t>
            </a:r>
          </a:p>
          <a:p>
            <a:pPr marL="810895" indent="-368300">
              <a:buFont typeface="Arial" panose="020B0604020202020204" pitchFamily="34" charset="0"/>
              <a:buChar char="•"/>
            </a:pPr>
            <a:r>
              <a:rPr lang="en-US" sz="2200"/>
              <a:t>Pay per acquisition</a:t>
            </a:r>
          </a:p>
          <a:p>
            <a:pPr marL="810895" indent="-368300">
              <a:buFont typeface="Arial" panose="020B0604020202020204" pitchFamily="34" charset="0"/>
              <a:buChar char="•"/>
            </a:pPr>
            <a:r>
              <a:rPr lang="en-US" sz="2200"/>
              <a:t>Pay per use </a:t>
            </a:r>
          </a:p>
          <a:p>
            <a:pPr marL="810895" indent="-368300">
              <a:buFont typeface="Arial" panose="020B0604020202020204" pitchFamily="34" charset="0"/>
              <a:buChar char="•"/>
            </a:pPr>
            <a:r>
              <a:rPr lang="en-US" sz="2200"/>
              <a:t>Subscription</a:t>
            </a:r>
          </a:p>
          <a:p>
            <a:pPr marL="810895" indent="-368300">
              <a:buFont typeface="Arial" panose="020B0604020202020204" pitchFamily="34" charset="0"/>
              <a:buChar char="•"/>
            </a:pPr>
            <a:r>
              <a:rPr lang="en-US" sz="2200"/>
              <a:t>Support services</a:t>
            </a:r>
          </a:p>
          <a:p>
            <a:pPr marL="457200" indent="-457200">
              <a:buFont typeface="Wingdings" panose="05000000000000000000" pitchFamily="2" charset="2"/>
              <a:buChar char="§"/>
            </a:pPr>
            <a:r>
              <a:rPr lang="en-US" sz="2200"/>
              <a:t>zApps can be commercialize through different channels ( ZDMP Marketplace, other marketplaces, own website…) </a:t>
            </a:r>
          </a:p>
          <a:p>
            <a:endParaRPr lang="en-US" sz="2400"/>
          </a:p>
          <a:p>
            <a:pPr marL="457200" indent="-457200">
              <a:buFont typeface="Arial" panose="020B0604020202020204" pitchFamily="34" charset="0"/>
              <a:buChar char="•"/>
            </a:pPr>
            <a:endParaRPr lang="en-US" sz="2400"/>
          </a:p>
        </p:txBody>
      </p:sp>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err="1"/>
              <a:t>zApps</a:t>
            </a:r>
            <a:r>
              <a:rPr lang="es-ES"/>
              <a:t> </a:t>
            </a:r>
            <a:r>
              <a:rPr lang="es-ES" err="1"/>
              <a:t>Commercialization</a:t>
            </a:r>
            <a:endParaRPr lang="x-none"/>
          </a:p>
        </p:txBody>
      </p:sp>
      <p:pic>
        <p:nvPicPr>
          <p:cNvPr id="9" name="Imagen 8" descr="Icono&#10;&#10;Descripción generada automáticamente">
            <a:extLst>
              <a:ext uri="{FF2B5EF4-FFF2-40B4-BE49-F238E27FC236}">
                <a16:creationId xmlns:a16="http://schemas.microsoft.com/office/drawing/2014/main" id="{DAE0ABEB-FD0F-4C8C-9BEC-3E2217228DE2}"/>
              </a:ext>
            </a:extLst>
          </p:cNvPr>
          <p:cNvPicPr>
            <a:picLocks noChangeAspect="1"/>
          </p:cNvPicPr>
          <p:nvPr/>
        </p:nvPicPr>
        <p:blipFill>
          <a:blip r:embed="rId3" cstate="print"/>
          <a:stretch>
            <a:fillRect/>
          </a:stretch>
        </p:blipFill>
        <p:spPr>
          <a:xfrm>
            <a:off x="9703369" y="2872598"/>
            <a:ext cx="1828619" cy="2076089"/>
          </a:xfrm>
          <a:prstGeom prst="rect">
            <a:avLst/>
          </a:prstGeom>
        </p:spPr>
      </p:pic>
    </p:spTree>
    <p:extLst>
      <p:ext uri="{BB962C8B-B14F-4D97-AF65-F5344CB8AC3E}">
        <p14:creationId xmlns:p14="http://schemas.microsoft.com/office/powerpoint/2010/main" val="117646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C57F90BE-1AD8-7640-9324-101C2E8E13FC}"/>
              </a:ext>
            </a:extLst>
          </p:cNvPr>
          <p:cNvSpPr>
            <a:spLocks noGrp="1"/>
          </p:cNvSpPr>
          <p:nvPr>
            <p:ph sz="quarter" idx="11"/>
          </p:nvPr>
        </p:nvSpPr>
        <p:spPr>
          <a:xfrm>
            <a:off x="303063" y="1199670"/>
            <a:ext cx="11409800" cy="5129312"/>
          </a:xfrm>
        </p:spPr>
        <p:txBody>
          <a:bodyPr/>
          <a:lstStyle/>
          <a:p>
            <a:pPr marL="457200" indent="-457200">
              <a:buFont typeface="Wingdings" panose="05000000000000000000" pitchFamily="2" charset="2"/>
              <a:buChar char="§"/>
            </a:pPr>
            <a:r>
              <a:rPr lang="en-US" sz="2600"/>
              <a:t>The service’s nature is quite diverse; on the one hand professional type services (</a:t>
            </a:r>
            <a:r>
              <a:rPr lang="en-US" sz="2600" err="1"/>
              <a:t>eg</a:t>
            </a:r>
            <a:r>
              <a:rPr lang="en-US" sz="2600"/>
              <a:t> </a:t>
            </a:r>
            <a:r>
              <a:rPr lang="en-US" sz="2600" err="1"/>
              <a:t>zApp</a:t>
            </a:r>
            <a:r>
              <a:rPr lang="en-US" sz="2600"/>
              <a:t> </a:t>
            </a:r>
            <a:r>
              <a:rPr lang="en-US" sz="2600" err="1"/>
              <a:t>Customisation</a:t>
            </a:r>
            <a:r>
              <a:rPr lang="en-US" sz="2600"/>
              <a:t>) and on the other technical support services (</a:t>
            </a:r>
            <a:r>
              <a:rPr lang="en-US" sz="2600" err="1"/>
              <a:t>eg</a:t>
            </a:r>
            <a:r>
              <a:rPr lang="en-US" sz="2600"/>
              <a:t> Cloud Hosting) </a:t>
            </a:r>
          </a:p>
          <a:p>
            <a:pPr marL="457200" indent="-457200">
              <a:buFont typeface="Wingdings" panose="05000000000000000000" pitchFamily="2" charset="2"/>
              <a:buChar char="§"/>
            </a:pPr>
            <a:r>
              <a:rPr lang="en-US" sz="2600"/>
              <a:t>Some example of services  </a:t>
            </a:r>
          </a:p>
          <a:p>
            <a:pPr marL="811213" indent="-368300">
              <a:buFont typeface="Arial" panose="020B0604020202020204" pitchFamily="34" charset="0"/>
              <a:buChar char="•"/>
            </a:pPr>
            <a:r>
              <a:rPr lang="en-US" sz="2600"/>
              <a:t>Training </a:t>
            </a:r>
          </a:p>
          <a:p>
            <a:pPr marL="811213" indent="-368300">
              <a:buFont typeface="Arial" panose="020B0604020202020204" pitchFamily="34" charset="0"/>
              <a:buChar char="•"/>
            </a:pPr>
            <a:r>
              <a:rPr lang="en-US" sz="2600"/>
              <a:t>Implementation</a:t>
            </a:r>
          </a:p>
          <a:p>
            <a:pPr marL="811213" indent="-368300">
              <a:buFont typeface="Arial" panose="020B0604020202020204" pitchFamily="34" charset="0"/>
              <a:buChar char="•"/>
            </a:pPr>
            <a:r>
              <a:rPr lang="en-US" sz="2600"/>
              <a:t>zApps </a:t>
            </a:r>
            <a:r>
              <a:rPr lang="en-US" sz="2600" err="1"/>
              <a:t>customisation</a:t>
            </a:r>
            <a:endParaRPr lang="en-US" sz="2600"/>
          </a:p>
          <a:p>
            <a:pPr marL="811213" indent="-368300">
              <a:buFont typeface="Arial" panose="020B0604020202020204" pitchFamily="34" charset="0"/>
              <a:buChar char="•"/>
            </a:pPr>
            <a:r>
              <a:rPr lang="en-US" sz="2600"/>
              <a:t>Cloud Hosting and Computation</a:t>
            </a:r>
          </a:p>
          <a:p>
            <a:pPr marL="457200" indent="-457200">
              <a:buFont typeface="Wingdings" panose="05000000000000000000" pitchFamily="2" charset="2"/>
              <a:buChar char="§"/>
            </a:pPr>
            <a:endParaRPr lang="en-US" sz="2400"/>
          </a:p>
          <a:p>
            <a:pPr marL="457200" indent="-457200">
              <a:buFont typeface="Arial" panose="020B0604020202020204" pitchFamily="34" charset="0"/>
              <a:buChar char="•"/>
            </a:pPr>
            <a:endParaRPr lang="en-US" sz="2400"/>
          </a:p>
        </p:txBody>
      </p:sp>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err="1">
                <a:latin typeface="Arial"/>
                <a:cs typeface="Arial"/>
              </a:rPr>
              <a:t>Services</a:t>
            </a:r>
            <a:r>
              <a:rPr lang="es-ES" dirty="0">
                <a:latin typeface="Arial"/>
                <a:cs typeface="Arial"/>
              </a:rPr>
              <a:t> </a:t>
            </a:r>
            <a:r>
              <a:rPr lang="es-ES" err="1">
                <a:latin typeface="Arial"/>
                <a:cs typeface="Arial"/>
              </a:rPr>
              <a:t>around</a:t>
            </a:r>
            <a:r>
              <a:rPr lang="es-ES" dirty="0">
                <a:latin typeface="Arial"/>
                <a:cs typeface="Arial"/>
              </a:rPr>
              <a:t> the zComponent and </a:t>
            </a:r>
            <a:r>
              <a:rPr lang="es-ES">
                <a:latin typeface="Arial"/>
                <a:cs typeface="Arial"/>
              </a:rPr>
              <a:t>the zApp</a:t>
            </a:r>
            <a:endParaRPr lang="x-none" dirty="0">
              <a:latin typeface="Arial"/>
              <a:cs typeface="Arial"/>
            </a:endParaRPr>
          </a:p>
        </p:txBody>
      </p:sp>
      <p:pic>
        <p:nvPicPr>
          <p:cNvPr id="6" name="Gráfico 5" descr="Herramientas con relleno sólido">
            <a:extLst>
              <a:ext uri="{FF2B5EF4-FFF2-40B4-BE49-F238E27FC236}">
                <a16:creationId xmlns:a16="http://schemas.microsoft.com/office/drawing/2014/main" id="{F1D21546-34AF-4986-8910-8E2E9817294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7854" y="2463282"/>
            <a:ext cx="1649186" cy="1649186"/>
          </a:xfrm>
          <a:prstGeom prst="rect">
            <a:avLst/>
          </a:prstGeom>
        </p:spPr>
      </p:pic>
      <p:sp>
        <p:nvSpPr>
          <p:cNvPr id="7" name="Elipse 6">
            <a:extLst>
              <a:ext uri="{FF2B5EF4-FFF2-40B4-BE49-F238E27FC236}">
                <a16:creationId xmlns:a16="http://schemas.microsoft.com/office/drawing/2014/main" id="{7A693298-2EDE-4E08-B76D-237BB3AA4F66}"/>
              </a:ext>
            </a:extLst>
          </p:cNvPr>
          <p:cNvSpPr/>
          <p:nvPr/>
        </p:nvSpPr>
        <p:spPr>
          <a:xfrm>
            <a:off x="8770776" y="2164702"/>
            <a:ext cx="2071395" cy="23513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19856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C57F90BE-1AD8-7640-9324-101C2E8E13FC}"/>
              </a:ext>
            </a:extLst>
          </p:cNvPr>
          <p:cNvSpPr>
            <a:spLocks noGrp="1"/>
          </p:cNvSpPr>
          <p:nvPr>
            <p:ph sz="quarter" idx="11"/>
          </p:nvPr>
        </p:nvSpPr>
        <p:spPr>
          <a:xfrm>
            <a:off x="303063" y="1199670"/>
            <a:ext cx="11409800" cy="5129312"/>
          </a:xfrm>
        </p:spPr>
        <p:txBody>
          <a:bodyPr/>
          <a:lstStyle/>
          <a:p>
            <a:pPr marL="457200" indent="-457200">
              <a:buFont typeface="Wingdings" panose="05000000000000000000" pitchFamily="2" charset="2"/>
              <a:buChar char="§"/>
            </a:pPr>
            <a:r>
              <a:rPr lang="en-US" sz="2600"/>
              <a:t>zSaS can be connected and executed using the information provided by the </a:t>
            </a:r>
            <a:r>
              <a:rPr lang="en-US" sz="2600" err="1"/>
              <a:t>zApp</a:t>
            </a:r>
            <a:r>
              <a:rPr lang="en-US" sz="2600"/>
              <a:t> or </a:t>
            </a:r>
            <a:r>
              <a:rPr lang="en-US" sz="2600" err="1"/>
              <a:t>zComponent</a:t>
            </a:r>
            <a:r>
              <a:rPr lang="en-US" sz="2600"/>
              <a:t> and return the expected result</a:t>
            </a:r>
          </a:p>
          <a:p>
            <a:pPr marL="457200" indent="-457200">
              <a:buFont typeface="Wingdings" panose="05000000000000000000" pitchFamily="2" charset="2"/>
              <a:buChar char="§"/>
            </a:pPr>
            <a:r>
              <a:rPr lang="en-US" sz="2600"/>
              <a:t>The developers of zApps or zComponents can develop zSaS, to provide optional added value</a:t>
            </a:r>
          </a:p>
          <a:p>
            <a:pPr marL="457200" indent="-457200">
              <a:buFont typeface="Wingdings" panose="05000000000000000000" pitchFamily="2" charset="2"/>
              <a:buChar char="§"/>
            </a:pPr>
            <a:r>
              <a:rPr lang="en-US" sz="2600"/>
              <a:t>Software as a service approach, is licensed on a subscription basis and is centrally hosted</a:t>
            </a: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endParaRPr lang="en-US" sz="2400"/>
          </a:p>
        </p:txBody>
      </p:sp>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a:t>Software as a </a:t>
            </a:r>
            <a:r>
              <a:rPr lang="es-ES" err="1"/>
              <a:t>Service</a:t>
            </a:r>
            <a:endParaRPr lang="x-none"/>
          </a:p>
        </p:txBody>
      </p:sp>
      <p:pic>
        <p:nvPicPr>
          <p:cNvPr id="6" name="Imagen 5" descr="Icono&#10;&#10;Descripción generada automáticamente">
            <a:extLst>
              <a:ext uri="{FF2B5EF4-FFF2-40B4-BE49-F238E27FC236}">
                <a16:creationId xmlns:a16="http://schemas.microsoft.com/office/drawing/2014/main" id="{D1523506-56C6-4381-9AB4-037736636C20}"/>
              </a:ext>
            </a:extLst>
          </p:cNvPr>
          <p:cNvPicPr>
            <a:picLocks noChangeAspect="1"/>
          </p:cNvPicPr>
          <p:nvPr/>
        </p:nvPicPr>
        <p:blipFill>
          <a:blip r:embed="rId3" cstate="print"/>
          <a:stretch>
            <a:fillRect/>
          </a:stretch>
        </p:blipFill>
        <p:spPr>
          <a:xfrm>
            <a:off x="3142260" y="3371469"/>
            <a:ext cx="4322519" cy="2957513"/>
          </a:xfrm>
          <a:prstGeom prst="rect">
            <a:avLst/>
          </a:prstGeom>
        </p:spPr>
      </p:pic>
    </p:spTree>
    <p:extLst>
      <p:ext uri="{BB962C8B-B14F-4D97-AF65-F5344CB8AC3E}">
        <p14:creationId xmlns:p14="http://schemas.microsoft.com/office/powerpoint/2010/main" val="2854341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Marcador de Posição de Conteúdo 9">
            <a:extLst>
              <a:ext uri="{FF2B5EF4-FFF2-40B4-BE49-F238E27FC236}">
                <a16:creationId xmlns:a16="http://schemas.microsoft.com/office/drawing/2014/main" id="{899FE502-0074-41FF-AA11-42F72512ADA0}"/>
              </a:ext>
            </a:extLst>
          </p:cNvPr>
          <p:cNvSpPr>
            <a:spLocks noGrp="1"/>
          </p:cNvSpPr>
          <p:nvPr>
            <p:ph sz="quarter" idx="11"/>
          </p:nvPr>
        </p:nvSpPr>
        <p:spPr/>
        <p:txBody>
          <a:bodyPr/>
          <a:lstStyle/>
          <a:p>
            <a:pPr algn="ctr"/>
            <a:endParaRPr lang="pt-PT" sz="8800" b="1" dirty="0"/>
          </a:p>
          <a:p>
            <a:pPr algn="ctr"/>
            <a:r>
              <a:rPr lang="pt-PT" sz="8800" b="1" dirty="0"/>
              <a:t>IP MANAGEMENT</a:t>
            </a:r>
          </a:p>
        </p:txBody>
      </p:sp>
      <p:sp>
        <p:nvSpPr>
          <p:cNvPr id="8" name="Título 3">
            <a:extLst>
              <a:ext uri="{FF2B5EF4-FFF2-40B4-BE49-F238E27FC236}">
                <a16:creationId xmlns:a16="http://schemas.microsoft.com/office/drawing/2014/main" id="{FABD55F9-D7E6-4867-9C45-71DA734D1D75}"/>
              </a:ext>
            </a:extLst>
          </p:cNvPr>
          <p:cNvSpPr>
            <a:spLocks noGrp="1"/>
          </p:cNvSpPr>
          <p:nvPr>
            <p:ph type="title"/>
          </p:nvPr>
        </p:nvSpPr>
        <p:spPr/>
        <p:txBody>
          <a:bodyPr/>
          <a:lstStyle/>
          <a:p>
            <a:r>
              <a:rPr lang="pt-PT"/>
              <a:t>ZDMP </a:t>
            </a:r>
          </a:p>
        </p:txBody>
      </p:sp>
    </p:spTree>
    <p:custDataLst>
      <p:tags r:id="rId1"/>
    </p:custDataLst>
    <p:extLst>
      <p:ext uri="{BB962C8B-B14F-4D97-AF65-F5344CB8AC3E}">
        <p14:creationId xmlns:p14="http://schemas.microsoft.com/office/powerpoint/2010/main" val="3835053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C57F90BE-1AD8-7640-9324-101C2E8E13FC}"/>
              </a:ext>
            </a:extLst>
          </p:cNvPr>
          <p:cNvSpPr>
            <a:spLocks noGrp="1"/>
          </p:cNvSpPr>
          <p:nvPr>
            <p:ph sz="quarter" idx="11"/>
          </p:nvPr>
        </p:nvSpPr>
        <p:spPr>
          <a:xfrm>
            <a:off x="391100" y="1258664"/>
            <a:ext cx="11409800" cy="5129312"/>
          </a:xfrm>
        </p:spPr>
        <p:txBody>
          <a:bodyPr lIns="91440" tIns="45720" rIns="91440" bIns="45720" anchor="t"/>
          <a:lstStyle/>
          <a:p>
            <a:pPr marL="457200" indent="-457200">
              <a:buFont typeface="Wingdings" panose="05000000000000000000" pitchFamily="2" charset="2"/>
              <a:buChar char="§"/>
            </a:pPr>
            <a:r>
              <a:rPr lang="en-US" sz="2800"/>
              <a:t>IP identification : All IP values within the  subproject  have to be identified</a:t>
            </a:r>
            <a:endParaRPr lang="en-GB" sz="2800"/>
          </a:p>
          <a:p>
            <a:pPr marL="457200" indent="-457200">
              <a:buFont typeface="Wingdings" panose="05000000000000000000" pitchFamily="2" charset="2"/>
              <a:buChar char="§"/>
            </a:pPr>
            <a:r>
              <a:rPr lang="en-US" sz="2800"/>
              <a:t>Results’ ownership: Reach an agreement with the other party in case of joint ownership </a:t>
            </a:r>
            <a:endParaRPr lang="en-GB" sz="2800"/>
          </a:p>
          <a:p>
            <a:pPr marL="457200" indent="-457200">
              <a:buFont typeface="Wingdings" panose="05000000000000000000" pitchFamily="2" charset="2"/>
              <a:buChar char="§"/>
            </a:pPr>
            <a:r>
              <a:rPr lang="en-US" sz="2800"/>
              <a:t>Protection of Results:  IP protection is vital for a prospective commercial or industrial exploitation</a:t>
            </a:r>
          </a:p>
          <a:p>
            <a:pPr marL="457200" indent="-457200">
              <a:buFont typeface="Wingdings" panose="05000000000000000000" pitchFamily="2" charset="2"/>
              <a:buChar char="§"/>
            </a:pPr>
            <a:r>
              <a:rPr lang="en-US" sz="2800">
                <a:latin typeface="Calibri"/>
                <a:cs typeface="Arial"/>
              </a:rPr>
              <a:t>Use of  Results : There may be direct use, when the owner will industrially or commercially exploit the results , or indirect use, when they will transfer the result to other party</a:t>
            </a:r>
          </a:p>
          <a:p>
            <a:pPr marL="457200" indent="-457200">
              <a:buFont typeface="Wingdings" panose="05000000000000000000" pitchFamily="2" charset="2"/>
              <a:buChar char="§"/>
            </a:pPr>
            <a:r>
              <a:rPr lang="en-GB" sz="2800"/>
              <a:t>Dissemination: </a:t>
            </a:r>
            <a:r>
              <a:rPr lang="en-US" sz="2800"/>
              <a:t>For the disclosure of project results owner are selecting the appropriate means </a:t>
            </a:r>
            <a:endParaRPr lang="en-GB" sz="2800"/>
          </a:p>
        </p:txBody>
      </p:sp>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dirty="0">
                <a:latin typeface="Arial"/>
                <a:cs typeface="Arial"/>
              </a:rPr>
              <a:t>IP Management </a:t>
            </a:r>
            <a:r>
              <a:rPr lang="es-ES" dirty="0" err="1">
                <a:latin typeface="Arial"/>
                <a:cs typeface="Arial"/>
              </a:rPr>
              <a:t>aspects</a:t>
            </a:r>
            <a:r>
              <a:rPr lang="es-ES" dirty="0">
                <a:latin typeface="Arial"/>
                <a:cs typeface="Arial"/>
              </a:rPr>
              <a:t> </a:t>
            </a:r>
          </a:p>
        </p:txBody>
      </p:sp>
    </p:spTree>
    <p:extLst>
      <p:ext uri="{BB962C8B-B14F-4D97-AF65-F5344CB8AC3E}">
        <p14:creationId xmlns:p14="http://schemas.microsoft.com/office/powerpoint/2010/main" val="913835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40F5-843B-47F8-BA2B-2E3203167C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971C6E28-8EB1-4CEA-9905-874E7211BF76}"/>
              </a:ext>
            </a:extLst>
          </p:cNvPr>
          <p:cNvSpPr>
            <a:spLocks noGrp="1"/>
          </p:cNvSpPr>
          <p:nvPr>
            <p:ph type="title"/>
          </p:nvPr>
        </p:nvSpPr>
        <p:spPr/>
        <p:txBody>
          <a:bodyPr/>
          <a:lstStyle/>
          <a:p>
            <a:r>
              <a:rPr lang="en-GB" noProof="0"/>
              <a:t>IP Management stages</a:t>
            </a:r>
          </a:p>
        </p:txBody>
      </p:sp>
      <p:pic>
        <p:nvPicPr>
          <p:cNvPr id="42" name="Imagen 42" descr="Diagrama&#10;&#10;Descripción generada automáticamente">
            <a:extLst>
              <a:ext uri="{FF2B5EF4-FFF2-40B4-BE49-F238E27FC236}">
                <a16:creationId xmlns:a16="http://schemas.microsoft.com/office/drawing/2014/main" id="{F7305853-58E8-4D9D-B27C-F39CE8213822}"/>
              </a:ext>
            </a:extLst>
          </p:cNvPr>
          <p:cNvPicPr>
            <a:picLocks noGrp="1" noChangeAspect="1"/>
          </p:cNvPicPr>
          <p:nvPr>
            <p:ph sz="quarter" idx="11"/>
          </p:nvPr>
        </p:nvPicPr>
        <p:blipFill>
          <a:blip r:embed="rId3" cstate="print"/>
          <a:stretch>
            <a:fillRect/>
          </a:stretch>
        </p:blipFill>
        <p:spPr>
          <a:xfrm>
            <a:off x="1943696" y="1288956"/>
            <a:ext cx="8576812" cy="5290687"/>
          </a:xfrm>
        </p:spPr>
      </p:pic>
    </p:spTree>
    <p:extLst>
      <p:ext uri="{BB962C8B-B14F-4D97-AF65-F5344CB8AC3E}">
        <p14:creationId xmlns:p14="http://schemas.microsoft.com/office/powerpoint/2010/main" val="274095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C57F90BE-1AD8-7640-9324-101C2E8E13FC}"/>
              </a:ext>
            </a:extLst>
          </p:cNvPr>
          <p:cNvSpPr>
            <a:spLocks noGrp="1"/>
          </p:cNvSpPr>
          <p:nvPr>
            <p:ph sz="quarter" idx="11"/>
          </p:nvPr>
        </p:nvSpPr>
        <p:spPr>
          <a:xfrm>
            <a:off x="391100" y="1258664"/>
            <a:ext cx="11409800" cy="5129312"/>
          </a:xfrm>
        </p:spPr>
        <p:txBody>
          <a:bodyPr lIns="91440" tIns="45720" rIns="91440" bIns="45720" anchor="t"/>
          <a:lstStyle/>
          <a:p>
            <a:pPr marL="457200" indent="-457200">
              <a:buFont typeface="Wingdings" panose="05000000000000000000" pitchFamily="2" charset="2"/>
              <a:buChar char="§"/>
            </a:pPr>
            <a:r>
              <a:rPr lang="en-GB" sz="2800" dirty="0">
                <a:latin typeface="Calibri"/>
                <a:cs typeface="Arial"/>
              </a:rPr>
              <a:t>To learn ZDMP’s value proposition and the business opportunities that it offers</a:t>
            </a:r>
          </a:p>
          <a:p>
            <a:pPr marL="457200" indent="-457200">
              <a:buFont typeface="Wingdings" panose="05000000000000000000" pitchFamily="2" charset="2"/>
              <a:buChar char="§"/>
            </a:pPr>
            <a:r>
              <a:rPr lang="en-GB" sz="2800" dirty="0">
                <a:latin typeface="Calibri"/>
                <a:cs typeface="Arial"/>
              </a:rPr>
              <a:t>To learn the difference between </a:t>
            </a:r>
            <a:r>
              <a:rPr lang="en-GB" sz="2800" dirty="0" err="1">
                <a:latin typeface="Calibri"/>
                <a:cs typeface="Arial"/>
              </a:rPr>
              <a:t>zApps</a:t>
            </a:r>
            <a:r>
              <a:rPr lang="en-GB" sz="2800" dirty="0">
                <a:latin typeface="Calibri"/>
                <a:cs typeface="Arial"/>
              </a:rPr>
              <a:t> and </a:t>
            </a:r>
            <a:r>
              <a:rPr lang="en-GB" sz="2800" dirty="0" err="1">
                <a:latin typeface="Calibri"/>
                <a:cs typeface="Arial"/>
              </a:rPr>
              <a:t>zComponents</a:t>
            </a:r>
            <a:endParaRPr lang="en-GB" sz="2800">
              <a:latin typeface="Calibri"/>
              <a:cs typeface="Arial"/>
            </a:endParaRPr>
          </a:p>
          <a:p>
            <a:pPr marL="457200" indent="-457200">
              <a:buFont typeface="Wingdings" panose="05000000000000000000" pitchFamily="2" charset="2"/>
              <a:buChar char="§"/>
            </a:pPr>
            <a:r>
              <a:rPr lang="en-GB" sz="2800" dirty="0">
                <a:latin typeface="Calibri"/>
                <a:cs typeface="Arial"/>
              </a:rPr>
              <a:t>To learn the aspects that should be analysed to determine the value proposition of the sub-project results and to define the business model for its exploitation</a:t>
            </a:r>
          </a:p>
          <a:p>
            <a:pPr marL="457200" indent="-457200">
              <a:buFont typeface="Wingdings" panose="05000000000000000000" pitchFamily="2" charset="2"/>
              <a:buChar char="§"/>
            </a:pPr>
            <a:r>
              <a:rPr lang="en-GB" sz="2800" dirty="0">
                <a:latin typeface="Calibri"/>
                <a:cs typeface="Arial"/>
              </a:rPr>
              <a:t>To learn the most common exploitation modes for </a:t>
            </a:r>
            <a:r>
              <a:rPr lang="en-GB" sz="2800" dirty="0" err="1">
                <a:latin typeface="Calibri"/>
                <a:cs typeface="Arial"/>
              </a:rPr>
              <a:t>zApps</a:t>
            </a:r>
            <a:r>
              <a:rPr lang="en-GB" sz="2800" dirty="0">
                <a:latin typeface="Calibri"/>
                <a:cs typeface="Arial"/>
              </a:rPr>
              <a:t> and </a:t>
            </a:r>
            <a:r>
              <a:rPr lang="en-GB" sz="2800" dirty="0" err="1">
                <a:latin typeface="Calibri"/>
                <a:cs typeface="Arial"/>
              </a:rPr>
              <a:t>zComponents</a:t>
            </a:r>
            <a:endParaRPr lang="en-GB" sz="2800" dirty="0">
              <a:latin typeface="Calibri"/>
              <a:cs typeface="Arial"/>
            </a:endParaRPr>
          </a:p>
          <a:p>
            <a:pPr marL="457200" indent="-457200">
              <a:buFont typeface="Wingdings" panose="05000000000000000000" pitchFamily="2" charset="2"/>
              <a:buChar char="§"/>
            </a:pPr>
            <a:r>
              <a:rPr lang="en-GB" sz="2800" dirty="0">
                <a:latin typeface="Calibri"/>
                <a:cs typeface="Arial"/>
              </a:rPr>
              <a:t>Learn the main aspects of IP Management that should be implemented for an appropriate exploitation of the sub-project results </a:t>
            </a:r>
            <a:endParaRPr lang="en-GB" sz="2800" dirty="0"/>
          </a:p>
          <a:p>
            <a:pPr marL="457200" indent="-457200">
              <a:buFont typeface="Arial" panose="020B0604020202020204" pitchFamily="34" charset="0"/>
              <a:buChar char="•"/>
            </a:pPr>
            <a:endParaRPr lang="en-GB" sz="2400"/>
          </a:p>
          <a:p>
            <a:pPr marL="457200" indent="-457200">
              <a:buFont typeface="Arial" panose="020B0604020202020204" pitchFamily="34" charset="0"/>
              <a:buChar char="•"/>
            </a:pPr>
            <a:endParaRPr lang="en-GB" sz="2400"/>
          </a:p>
          <a:p>
            <a:pPr marL="457200" indent="-457200">
              <a:buFont typeface="Arial" panose="020B0604020202020204" pitchFamily="34" charset="0"/>
              <a:buChar char="•"/>
            </a:pPr>
            <a:endParaRPr lang="en-GB" sz="2400"/>
          </a:p>
        </p:txBody>
      </p:sp>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err="1"/>
              <a:t>Objectives</a:t>
            </a:r>
            <a:r>
              <a:rPr lang="es-ES"/>
              <a:t> </a:t>
            </a:r>
            <a:r>
              <a:rPr lang="es-ES" err="1"/>
              <a:t>of</a:t>
            </a:r>
            <a:r>
              <a:rPr lang="es-ES"/>
              <a:t> </a:t>
            </a:r>
            <a:r>
              <a:rPr lang="es-ES" err="1"/>
              <a:t>the</a:t>
            </a:r>
            <a:r>
              <a:rPr lang="es-ES"/>
              <a:t> </a:t>
            </a:r>
            <a:r>
              <a:rPr lang="es-ES" err="1"/>
              <a:t>course</a:t>
            </a:r>
            <a:r>
              <a:rPr lang="es-ES"/>
              <a:t> </a:t>
            </a:r>
            <a:endParaRPr lang="x-none"/>
          </a:p>
        </p:txBody>
      </p:sp>
    </p:spTree>
    <p:extLst>
      <p:ext uri="{BB962C8B-B14F-4D97-AF65-F5344CB8AC3E}">
        <p14:creationId xmlns:p14="http://schemas.microsoft.com/office/powerpoint/2010/main" val="4277547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40F5-843B-47F8-BA2B-2E3203167C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971C6E28-8EB1-4CEA-9905-874E7211BF76}"/>
              </a:ext>
            </a:extLst>
          </p:cNvPr>
          <p:cNvSpPr>
            <a:spLocks noGrp="1"/>
          </p:cNvSpPr>
          <p:nvPr>
            <p:ph type="title"/>
          </p:nvPr>
        </p:nvSpPr>
        <p:spPr/>
        <p:txBody>
          <a:bodyPr/>
          <a:lstStyle/>
          <a:p>
            <a:r>
              <a:rPr lang="en-GB" noProof="0"/>
              <a:t>IP Repository</a:t>
            </a:r>
          </a:p>
        </p:txBody>
      </p:sp>
      <p:pic>
        <p:nvPicPr>
          <p:cNvPr id="7" name="Marcador de contenido 6" descr="Interfaz de usuario gráfica, Texto, Aplicación&#10;&#10;Descripción generada automáticamente">
            <a:extLst>
              <a:ext uri="{FF2B5EF4-FFF2-40B4-BE49-F238E27FC236}">
                <a16:creationId xmlns:a16="http://schemas.microsoft.com/office/drawing/2014/main" id="{3BA302B5-3DFA-4B33-8F83-40698EBBEBF9}"/>
              </a:ext>
            </a:extLst>
          </p:cNvPr>
          <p:cNvPicPr>
            <a:picLocks noGrp="1" noChangeAspect="1"/>
          </p:cNvPicPr>
          <p:nvPr>
            <p:ph sz="quarter" idx="11"/>
          </p:nvPr>
        </p:nvPicPr>
        <p:blipFill>
          <a:blip r:embed="rId3" cstate="print"/>
          <a:stretch>
            <a:fillRect/>
          </a:stretch>
        </p:blipFill>
        <p:spPr>
          <a:xfrm>
            <a:off x="3042069" y="1134223"/>
            <a:ext cx="4828381" cy="5315445"/>
          </a:xfrm>
        </p:spPr>
      </p:pic>
      <p:sp>
        <p:nvSpPr>
          <p:cNvPr id="10" name="CuadroTexto 9">
            <a:extLst>
              <a:ext uri="{FF2B5EF4-FFF2-40B4-BE49-F238E27FC236}">
                <a16:creationId xmlns:a16="http://schemas.microsoft.com/office/drawing/2014/main" id="{90F99A55-912D-480B-9EF2-39257C1EFBFE}"/>
              </a:ext>
            </a:extLst>
          </p:cNvPr>
          <p:cNvSpPr txBox="1"/>
          <p:nvPr/>
        </p:nvSpPr>
        <p:spPr>
          <a:xfrm>
            <a:off x="258560" y="1347935"/>
            <a:ext cx="6186488" cy="369332"/>
          </a:xfrm>
          <a:prstGeom prst="rect">
            <a:avLst/>
          </a:prstGeom>
          <a:noFill/>
        </p:spPr>
        <p:txBody>
          <a:bodyPr wrap="square">
            <a:spAutoFit/>
          </a:bodyPr>
          <a:lstStyle/>
          <a:p>
            <a:r>
              <a:rPr lang="es-ES">
                <a:hlinkClick r:id="rId4" action="ppaction://hlinkfile"/>
              </a:rPr>
              <a:t>zdmp.eu/</a:t>
            </a:r>
            <a:r>
              <a:rPr lang="es-ES" err="1">
                <a:hlinkClick r:id="rId4" action="ppaction://hlinkfile"/>
              </a:rPr>
              <a:t>ipr-for-subcalls</a:t>
            </a:r>
            <a:endParaRPr lang="es-ES"/>
          </a:p>
        </p:txBody>
      </p:sp>
      <p:sp>
        <p:nvSpPr>
          <p:cNvPr id="5" name="CuadroTexto 4">
            <a:extLst>
              <a:ext uri="{FF2B5EF4-FFF2-40B4-BE49-F238E27FC236}">
                <a16:creationId xmlns:a16="http://schemas.microsoft.com/office/drawing/2014/main" id="{D900E9AD-D169-4A5E-B8E3-55631B87030F}"/>
              </a:ext>
            </a:extLst>
          </p:cNvPr>
          <p:cNvSpPr txBox="1"/>
          <p:nvPr/>
        </p:nvSpPr>
        <p:spPr>
          <a:xfrm>
            <a:off x="7944928" y="2193984"/>
            <a:ext cx="376399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a:solidFill>
                  <a:srgbClr val="9F373A"/>
                </a:solidFill>
                <a:latin typeface="Calibri" panose="020F0502020204030204" pitchFamily="34" charset="0"/>
                <a:cs typeface="Arial" panose="020B0604020202020204" pitchFamily="34" charset="0"/>
              </a:rPr>
              <a:t>The IP Repository at the ZDMP website is public so sub-call partners who may wish to review the IP protection of various components / assets) and project partners can access ito</a:t>
            </a:r>
          </a:p>
        </p:txBody>
      </p:sp>
    </p:spTree>
    <p:extLst>
      <p:ext uri="{BB962C8B-B14F-4D97-AF65-F5344CB8AC3E}">
        <p14:creationId xmlns:p14="http://schemas.microsoft.com/office/powerpoint/2010/main" val="4153737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Marcador de contenido 5" descr="Tabla&#10;&#10;Descripción generada automáticamente">
            <a:extLst>
              <a:ext uri="{FF2B5EF4-FFF2-40B4-BE49-F238E27FC236}">
                <a16:creationId xmlns:a16="http://schemas.microsoft.com/office/drawing/2014/main" id="{34F45EA6-4A9C-4B73-AB45-7F369BB40507}"/>
              </a:ext>
            </a:extLst>
          </p:cNvPr>
          <p:cNvPicPr>
            <a:picLocks noGrp="1" noChangeAspect="1"/>
          </p:cNvPicPr>
          <p:nvPr>
            <p:ph sz="quarter" idx="11"/>
          </p:nvPr>
        </p:nvPicPr>
        <p:blipFill>
          <a:blip r:embed="rId3" cstate="print"/>
          <a:stretch>
            <a:fillRect/>
          </a:stretch>
        </p:blipFill>
        <p:spPr>
          <a:xfrm>
            <a:off x="1201532" y="3429000"/>
            <a:ext cx="7367281" cy="1850282"/>
          </a:xfrm>
        </p:spPr>
      </p:pic>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err="1"/>
              <a:t>Joint</a:t>
            </a:r>
            <a:r>
              <a:rPr lang="es-ES"/>
              <a:t> </a:t>
            </a:r>
            <a:r>
              <a:rPr lang="es-ES" err="1"/>
              <a:t>ownership</a:t>
            </a:r>
            <a:endParaRPr lang="x-none"/>
          </a:p>
        </p:txBody>
      </p:sp>
      <p:sp>
        <p:nvSpPr>
          <p:cNvPr id="5" name="Content Placeholder 2">
            <a:extLst>
              <a:ext uri="{FF2B5EF4-FFF2-40B4-BE49-F238E27FC236}">
                <a16:creationId xmlns:a16="http://schemas.microsoft.com/office/drawing/2014/main" id="{502CA8D6-4E74-41FD-91B7-4BBB951E929C}"/>
              </a:ext>
            </a:extLst>
          </p:cNvPr>
          <p:cNvSpPr txBox="1">
            <a:spLocks/>
          </p:cNvSpPr>
          <p:nvPr/>
        </p:nvSpPr>
        <p:spPr>
          <a:xfrm>
            <a:off x="391100" y="1258664"/>
            <a:ext cx="11409800" cy="51293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US" sz="2800"/>
              <a:t>Two or more beneficiaries owns results jointly</a:t>
            </a:r>
          </a:p>
          <a:p>
            <a:pPr marL="457200" indent="-457200">
              <a:buFont typeface="Wingdings" panose="05000000000000000000" pitchFamily="2" charset="2"/>
              <a:buChar char="§"/>
            </a:pPr>
            <a:r>
              <a:rPr lang="en-US" sz="2800"/>
              <a:t>Owners may agree on the terms of the result of the joint ownership agreement </a:t>
            </a:r>
          </a:p>
          <a:p>
            <a:pPr marL="457200" indent="-457200">
              <a:buFont typeface="Wingdings" panose="05000000000000000000" pitchFamily="2" charset="2"/>
              <a:buChar char="§"/>
            </a:pPr>
            <a:r>
              <a:rPr lang="en-US" sz="2800"/>
              <a:t>Only active contributions should be considered to create ownership </a:t>
            </a:r>
            <a:endParaRPr lang="en-GB" sz="2800"/>
          </a:p>
        </p:txBody>
      </p:sp>
    </p:spTree>
    <p:extLst>
      <p:ext uri="{BB962C8B-B14F-4D97-AF65-F5344CB8AC3E}">
        <p14:creationId xmlns:p14="http://schemas.microsoft.com/office/powerpoint/2010/main" val="173019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a:t>Transfer and Licensing </a:t>
            </a:r>
          </a:p>
        </p:txBody>
      </p:sp>
      <p:sp>
        <p:nvSpPr>
          <p:cNvPr id="9" name="Marcador de Posição de Conteúdo 4">
            <a:extLst>
              <a:ext uri="{FF2B5EF4-FFF2-40B4-BE49-F238E27FC236}">
                <a16:creationId xmlns:a16="http://schemas.microsoft.com/office/drawing/2014/main" id="{91CA7EAC-030B-42EE-9F01-370D8F984DA0}"/>
              </a:ext>
            </a:extLst>
          </p:cNvPr>
          <p:cNvSpPr>
            <a:spLocks noGrp="1"/>
          </p:cNvSpPr>
          <p:nvPr>
            <p:ph sz="quarter" idx="11"/>
          </p:nvPr>
        </p:nvSpPr>
        <p:spPr>
          <a:xfrm>
            <a:off x="6865924" y="1545229"/>
            <a:ext cx="4744840" cy="4691797"/>
          </a:xfrm>
        </p:spPr>
        <p:txBody>
          <a:bodyPr/>
          <a:lstStyle/>
          <a:p>
            <a:pPr marL="342900" indent="-342900">
              <a:buFont typeface="Wingdings" panose="05000000000000000000" pitchFamily="2" charset="2"/>
              <a:buChar char="§"/>
            </a:pPr>
            <a:r>
              <a:rPr lang="en-US" sz="2600"/>
              <a:t>Transfer: Owners may transfer their economic rights to other parties willing to exploit their results</a:t>
            </a:r>
          </a:p>
          <a:p>
            <a:pPr marL="342900" indent="-342900">
              <a:buFont typeface="Wingdings" panose="05000000000000000000" pitchFamily="2" charset="2"/>
              <a:buChar char="§"/>
            </a:pPr>
            <a:r>
              <a:rPr lang="en-US" sz="2600"/>
              <a:t>Licensing:</a:t>
            </a:r>
          </a:p>
          <a:p>
            <a:pPr marL="685800" indent="-342900">
              <a:buFont typeface="Arial" panose="020B0604020202020204" pitchFamily="34" charset="0"/>
              <a:buChar char="•"/>
            </a:pPr>
            <a:r>
              <a:rPr lang="en-US" sz="2600"/>
              <a:t>Open-Source Licensing: Open-source licenses fall within the framework of “none to some” restrictions</a:t>
            </a:r>
          </a:p>
          <a:p>
            <a:pPr marL="685800" indent="-342900">
              <a:buFont typeface="Arial" panose="020B0604020202020204" pitchFamily="34" charset="0"/>
              <a:buChar char="•"/>
            </a:pPr>
            <a:r>
              <a:rPr lang="en-US" sz="2600"/>
              <a:t>Proprietary Licensing:  Use should be subject to the specific conditions decided by the owner</a:t>
            </a:r>
          </a:p>
          <a:p>
            <a:endParaRPr lang="pt-PT" sz="2400"/>
          </a:p>
        </p:txBody>
      </p:sp>
      <p:pic>
        <p:nvPicPr>
          <p:cNvPr id="6" name="Imagen 5" descr="Imagen que contiene accesorio, vendaje&#10;&#10;Descripción generada automáticamente">
            <a:extLst>
              <a:ext uri="{FF2B5EF4-FFF2-40B4-BE49-F238E27FC236}">
                <a16:creationId xmlns:a16="http://schemas.microsoft.com/office/drawing/2014/main" id="{E8CCCA9C-7BBA-4CD8-900D-16B8EF0B46BF}"/>
              </a:ext>
            </a:extLst>
          </p:cNvPr>
          <p:cNvPicPr>
            <a:picLocks noChangeAspect="1"/>
          </p:cNvPicPr>
          <p:nvPr/>
        </p:nvPicPr>
        <p:blipFill>
          <a:blip r:embed="rId4" cstate="print"/>
          <a:stretch>
            <a:fillRect/>
          </a:stretch>
        </p:blipFill>
        <p:spPr>
          <a:xfrm>
            <a:off x="1252943" y="1545229"/>
            <a:ext cx="4902013" cy="4309661"/>
          </a:xfrm>
          <a:prstGeom prst="rect">
            <a:avLst/>
          </a:prstGeom>
        </p:spPr>
      </p:pic>
    </p:spTree>
    <p:custDataLst>
      <p:tags r:id="rId1"/>
    </p:custDataLst>
    <p:extLst>
      <p:ext uri="{BB962C8B-B14F-4D97-AF65-F5344CB8AC3E}">
        <p14:creationId xmlns:p14="http://schemas.microsoft.com/office/powerpoint/2010/main" val="1204286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33</a:t>
            </a:fld>
            <a:endParaRPr lang="en-US"/>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a:t>Conclusion  </a:t>
            </a:r>
          </a:p>
        </p:txBody>
      </p:sp>
      <p:sp>
        <p:nvSpPr>
          <p:cNvPr id="19" name="Rectangle 18">
            <a:extLst>
              <a:ext uri="{FF2B5EF4-FFF2-40B4-BE49-F238E27FC236}">
                <a16:creationId xmlns:a16="http://schemas.microsoft.com/office/drawing/2014/main" id="{2E7F4A30-AF11-47A3-B613-802E61962557}"/>
              </a:ext>
            </a:extLst>
          </p:cNvPr>
          <p:cNvSpPr/>
          <p:nvPr/>
        </p:nvSpPr>
        <p:spPr>
          <a:xfrm>
            <a:off x="883180" y="1257726"/>
            <a:ext cx="10861780" cy="1089529"/>
          </a:xfrm>
          <a:prstGeom prst="rect">
            <a:avLst/>
          </a:prstGeom>
        </p:spPr>
        <p:txBody>
          <a:bodyPr wrap="square">
            <a:spAutoFit/>
          </a:bodyPr>
          <a:lstStyle/>
          <a:p>
            <a:pPr marL="342900" lvl="0" indent="-342900">
              <a:lnSpc>
                <a:spcPct val="90000"/>
              </a:lnSpc>
              <a:spcBef>
                <a:spcPts val="1000"/>
              </a:spcBef>
              <a:buFont typeface="Wingdings" panose="05000000000000000000" pitchFamily="2" charset="2"/>
              <a:buChar char="q"/>
            </a:pPr>
            <a:r>
              <a:rPr lang="en-US" sz="2400" b="1">
                <a:solidFill>
                  <a:srgbClr val="9F373A"/>
                </a:solidFill>
                <a:latin typeface="Calibri" panose="020F0502020204030204" pitchFamily="34" charset="0"/>
              </a:rPr>
              <a:t> </a:t>
            </a:r>
            <a:r>
              <a:rPr lang="en-US" sz="2400">
                <a:solidFill>
                  <a:srgbClr val="9F373A"/>
                </a:solidFill>
                <a:latin typeface="Calibri" panose="020F0502020204030204" pitchFamily="34" charset="0"/>
                <a:cs typeface="Arial" panose="020B0604020202020204" pitchFamily="34" charset="0"/>
              </a:rPr>
              <a:t>ZDMP offers great business opportunities to  Sub-call winners to exploit their subproject’s results and interconnects different user’s groups enhancing exploitation opportunities</a:t>
            </a:r>
          </a:p>
        </p:txBody>
      </p:sp>
      <p:pic>
        <p:nvPicPr>
          <p:cNvPr id="3" name="Picture 2">
            <a:extLst>
              <a:ext uri="{FF2B5EF4-FFF2-40B4-BE49-F238E27FC236}">
                <a16:creationId xmlns:a16="http://schemas.microsoft.com/office/drawing/2014/main" id="{B2BF6019-4F14-4C7E-9623-D4D5FD995EDC}"/>
              </a:ext>
            </a:extLst>
          </p:cNvPr>
          <p:cNvPicPr>
            <a:picLocks noChangeAspect="1"/>
          </p:cNvPicPr>
          <p:nvPr/>
        </p:nvPicPr>
        <p:blipFill>
          <a:blip r:embed="rId4" cstate="print"/>
          <a:stretch>
            <a:fillRect/>
          </a:stretch>
        </p:blipFill>
        <p:spPr>
          <a:xfrm>
            <a:off x="538482" y="3129458"/>
            <a:ext cx="4397892" cy="2735153"/>
          </a:xfrm>
          <a:prstGeom prst="rect">
            <a:avLst/>
          </a:prstGeom>
        </p:spPr>
      </p:pic>
      <p:sp>
        <p:nvSpPr>
          <p:cNvPr id="11" name="Rectangle 10">
            <a:extLst>
              <a:ext uri="{FF2B5EF4-FFF2-40B4-BE49-F238E27FC236}">
                <a16:creationId xmlns:a16="http://schemas.microsoft.com/office/drawing/2014/main" id="{8A818D64-739C-4D55-A891-B4E27C174EF8}"/>
              </a:ext>
            </a:extLst>
          </p:cNvPr>
          <p:cNvSpPr/>
          <p:nvPr/>
        </p:nvSpPr>
        <p:spPr>
          <a:xfrm>
            <a:off x="5460259" y="2347255"/>
            <a:ext cx="4397892" cy="2419124"/>
          </a:xfrm>
          <a:prstGeom prst="rect">
            <a:avLst/>
          </a:prstGeom>
        </p:spPr>
        <p:txBody>
          <a:bodyPr wrap="square">
            <a:spAutoFit/>
          </a:bodyPr>
          <a:lstStyle/>
          <a:p>
            <a:pPr marL="342900" lvl="0" indent="-342900" algn="just">
              <a:lnSpc>
                <a:spcPct val="90000"/>
              </a:lnSpc>
              <a:spcBef>
                <a:spcPts val="1000"/>
              </a:spcBef>
              <a:buFont typeface="Wingdings" panose="05000000000000000000" pitchFamily="2" charset="2"/>
              <a:buChar char="q"/>
            </a:pPr>
            <a:r>
              <a:rPr lang="en-US" sz="2400">
                <a:solidFill>
                  <a:srgbClr val="9F373A"/>
                </a:solidFill>
                <a:latin typeface="Calibri" panose="020F0502020204030204" pitchFamily="34" charset="0"/>
                <a:cs typeface="Arial" panose="020B0604020202020204" pitchFamily="34" charset="0"/>
              </a:rPr>
              <a:t>A thorough  analysis of different aspects should be carried out  to prepare your exploitation plan ( such as type of use of the results, customers segment, value proposition )</a:t>
            </a:r>
          </a:p>
        </p:txBody>
      </p:sp>
      <p:sp>
        <p:nvSpPr>
          <p:cNvPr id="14" name="Rectangle 13">
            <a:extLst>
              <a:ext uri="{FF2B5EF4-FFF2-40B4-BE49-F238E27FC236}">
                <a16:creationId xmlns:a16="http://schemas.microsoft.com/office/drawing/2014/main" id="{F8CC9CF1-38F3-43C8-A823-1685885E6343}"/>
              </a:ext>
            </a:extLst>
          </p:cNvPr>
          <p:cNvSpPr/>
          <p:nvPr/>
        </p:nvSpPr>
        <p:spPr>
          <a:xfrm>
            <a:off x="5460259" y="4943749"/>
            <a:ext cx="5553181" cy="1089529"/>
          </a:xfrm>
          <a:prstGeom prst="rect">
            <a:avLst/>
          </a:prstGeom>
        </p:spPr>
        <p:txBody>
          <a:bodyPr wrap="square">
            <a:spAutoFit/>
          </a:bodyPr>
          <a:lstStyle/>
          <a:p>
            <a:pPr marL="342900" lvl="0" indent="-342900">
              <a:lnSpc>
                <a:spcPct val="90000"/>
              </a:lnSpc>
              <a:spcBef>
                <a:spcPts val="1000"/>
              </a:spcBef>
              <a:buFont typeface="Wingdings" panose="05000000000000000000" pitchFamily="2" charset="2"/>
              <a:buChar char="q"/>
            </a:pPr>
            <a:r>
              <a:rPr lang="en-US" sz="2400">
                <a:solidFill>
                  <a:srgbClr val="9F373A"/>
                </a:solidFill>
                <a:latin typeface="Calibri" panose="020F0502020204030204" pitchFamily="34" charset="0"/>
                <a:cs typeface="Arial" panose="020B0604020202020204" pitchFamily="34" charset="0"/>
              </a:rPr>
              <a:t>For a successful exploitation, it is essential to define an adequate IPR management strategy</a:t>
            </a:r>
          </a:p>
        </p:txBody>
      </p:sp>
    </p:spTree>
    <p:custDataLst>
      <p:tags r:id="rId1"/>
    </p:custDataLst>
    <p:extLst>
      <p:ext uri="{BB962C8B-B14F-4D97-AF65-F5344CB8AC3E}">
        <p14:creationId xmlns:p14="http://schemas.microsoft.com/office/powerpoint/2010/main" val="2154493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34</a:t>
            </a:fld>
            <a:endParaRPr lang="en-US"/>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a:t>References   </a:t>
            </a:r>
          </a:p>
        </p:txBody>
      </p:sp>
      <p:sp>
        <p:nvSpPr>
          <p:cNvPr id="19" name="Rectangle 18">
            <a:extLst>
              <a:ext uri="{FF2B5EF4-FFF2-40B4-BE49-F238E27FC236}">
                <a16:creationId xmlns:a16="http://schemas.microsoft.com/office/drawing/2014/main" id="{2E7F4A30-AF11-47A3-B613-802E61962557}"/>
              </a:ext>
            </a:extLst>
          </p:cNvPr>
          <p:cNvSpPr/>
          <p:nvPr/>
        </p:nvSpPr>
        <p:spPr>
          <a:xfrm>
            <a:off x="278221" y="1488039"/>
            <a:ext cx="11635557" cy="2599686"/>
          </a:xfrm>
          <a:prstGeom prst="rect">
            <a:avLst/>
          </a:prstGeom>
        </p:spPr>
        <p:txBody>
          <a:bodyPr wrap="square">
            <a:spAutoFit/>
          </a:bodyPr>
          <a:lstStyle/>
          <a:p>
            <a:pPr marL="285750" lvl="0" indent="-285750">
              <a:lnSpc>
                <a:spcPct val="90000"/>
              </a:lnSpc>
              <a:spcBef>
                <a:spcPts val="1000"/>
              </a:spcBef>
              <a:buFont typeface="Wingdings" panose="05000000000000000000" pitchFamily="2" charset="2"/>
              <a:buChar char="Ø"/>
            </a:pPr>
            <a:r>
              <a:rPr lang="pt-PT">
                <a:solidFill>
                  <a:schemeClr val="accent1"/>
                </a:solidFill>
                <a:latin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https://www.zdmp.eu/</a:t>
            </a:r>
            <a:endParaRPr lang="pt-PT">
              <a:solidFill>
                <a:schemeClr val="accent1"/>
              </a:solidFill>
              <a:latin typeface="Calibri" panose="020F0502020204030204" pitchFamily="34" charset="0"/>
              <a:cs typeface="Arial" panose="020B0604020202020204" pitchFamily="34" charset="0"/>
            </a:endParaRPr>
          </a:p>
          <a:p>
            <a:pPr marL="285750" lvl="0" indent="-285750">
              <a:lnSpc>
                <a:spcPct val="90000"/>
              </a:lnSpc>
              <a:spcBef>
                <a:spcPts val="1000"/>
              </a:spcBef>
              <a:buFont typeface="Wingdings" panose="05000000000000000000" pitchFamily="2" charset="2"/>
              <a:buChar char="Ø"/>
            </a:pPr>
            <a:r>
              <a:rPr lang="en-US">
                <a:solidFill>
                  <a:srgbClr val="9F373A"/>
                </a:solidFill>
                <a:latin typeface="Calibri" panose="020F0502020204030204" pitchFamily="34" charset="0"/>
                <a:cs typeface="Arial" panose="020B0604020202020204" pitchFamily="34" charset="0"/>
                <a:hlinkClick r:id="rId5"/>
              </a:rPr>
              <a:t>https://www.zdmp.eu/ipr-for-subcalls</a:t>
            </a:r>
            <a:endParaRPr lang="en-US">
              <a:solidFill>
                <a:srgbClr val="9F373A"/>
              </a:solidFill>
              <a:latin typeface="Calibri" panose="020F0502020204030204" pitchFamily="34" charset="0"/>
              <a:cs typeface="Arial" panose="020B0604020202020204" pitchFamily="34" charset="0"/>
            </a:endParaRPr>
          </a:p>
          <a:p>
            <a:pPr marL="285750" lvl="0" indent="-285750">
              <a:lnSpc>
                <a:spcPct val="90000"/>
              </a:lnSpc>
              <a:spcBef>
                <a:spcPts val="1000"/>
              </a:spcBef>
              <a:buFont typeface="Wingdings" panose="05000000000000000000" pitchFamily="2" charset="2"/>
              <a:buChar char="Ø"/>
            </a:pPr>
            <a:r>
              <a:rPr lang="en-US">
                <a:solidFill>
                  <a:srgbClr val="9F373A"/>
                </a:solidFill>
                <a:latin typeface="Calibri" panose="020F0502020204030204" pitchFamily="34" charset="0"/>
                <a:cs typeface="Arial" panose="020B0604020202020204" pitchFamily="34" charset="0"/>
              </a:rPr>
              <a:t>IPR Helpdesk (Guides): </a:t>
            </a:r>
            <a:r>
              <a:rPr lang="en-US">
                <a:solidFill>
                  <a:srgbClr val="9F373A"/>
                </a:solidFill>
                <a:latin typeface="Calibri" panose="020F0502020204030204" pitchFamily="34" charset="0"/>
                <a:cs typeface="Arial" panose="020B0604020202020204" pitchFamily="34" charset="0"/>
                <a:hlinkClick r:id="rId6"/>
              </a:rPr>
              <a:t>https://op.europa.eu/en/publication-detail/-/publication/bb7327c0-12a2-11eb-9a54-01aa75ed71a1/language-en/format-PDF/source-188386935</a:t>
            </a:r>
            <a:endParaRPr lang="en-US">
              <a:solidFill>
                <a:srgbClr val="9F373A"/>
              </a:solidFill>
              <a:latin typeface="Calibri" panose="020F0502020204030204" pitchFamily="34" charset="0"/>
              <a:cs typeface="Arial" panose="020B0604020202020204" pitchFamily="34" charset="0"/>
            </a:endParaRPr>
          </a:p>
          <a:p>
            <a:pPr marL="285750" lvl="0" indent="-285750">
              <a:lnSpc>
                <a:spcPct val="90000"/>
              </a:lnSpc>
              <a:spcBef>
                <a:spcPts val="1000"/>
              </a:spcBef>
              <a:buFont typeface="Wingdings" panose="05000000000000000000" pitchFamily="2" charset="2"/>
              <a:buChar char="Ø"/>
            </a:pPr>
            <a:r>
              <a:rPr lang="en-US">
                <a:solidFill>
                  <a:srgbClr val="9F373A"/>
                </a:solidFill>
                <a:latin typeface="Calibri" panose="020F0502020204030204" pitchFamily="34" charset="0"/>
                <a:cs typeface="Arial" panose="020B0604020202020204" pitchFamily="34" charset="0"/>
              </a:rPr>
              <a:t>Your guide to IP in Horizon 2020: </a:t>
            </a:r>
            <a:r>
              <a:rPr lang="en-US">
                <a:solidFill>
                  <a:srgbClr val="9F373A"/>
                </a:solidFill>
                <a:latin typeface="Calibri" panose="020F0502020204030204" pitchFamily="34" charset="0"/>
                <a:cs typeface="Arial" panose="020B0604020202020204" pitchFamily="34" charset="0"/>
                <a:hlinkClick r:id="rId7"/>
              </a:rPr>
              <a:t>https://op.europa.eu/en/publication-detail/-/publication/e20da012-ec16-11e9-9c4e-01aa75ed71a1/language-en/format-PDF/source-164620712</a:t>
            </a:r>
            <a:endParaRPr lang="en-US">
              <a:solidFill>
                <a:srgbClr val="9F373A"/>
              </a:solidFill>
              <a:latin typeface="Calibri" panose="020F0502020204030204" pitchFamily="34" charset="0"/>
              <a:cs typeface="Arial" panose="020B0604020202020204" pitchFamily="34" charset="0"/>
            </a:endParaRPr>
          </a:p>
          <a:p>
            <a:pPr marL="285750" lvl="0" indent="-285750">
              <a:lnSpc>
                <a:spcPct val="90000"/>
              </a:lnSpc>
              <a:spcBef>
                <a:spcPts val="1000"/>
              </a:spcBef>
              <a:buFont typeface="Wingdings" panose="05000000000000000000" pitchFamily="2" charset="2"/>
              <a:buChar char="Ø"/>
            </a:pPr>
            <a:r>
              <a:rPr lang="en-US">
                <a:solidFill>
                  <a:srgbClr val="9F373A"/>
                </a:solidFill>
                <a:latin typeface="Calibri" panose="020F0502020204030204" pitchFamily="34" charset="0"/>
                <a:cs typeface="Arial" panose="020B0604020202020204" pitchFamily="34" charset="0"/>
              </a:rPr>
              <a:t>Your Guide to IP Management in International Business: </a:t>
            </a:r>
            <a:r>
              <a:rPr lang="en-US">
                <a:solidFill>
                  <a:srgbClr val="9F373A"/>
                </a:solidFill>
                <a:latin typeface="Calibri" panose="020F0502020204030204" pitchFamily="34" charset="0"/>
                <a:cs typeface="Arial" panose="020B0604020202020204" pitchFamily="34" charset="0"/>
                <a:hlinkClick r:id="rId6"/>
              </a:rPr>
              <a:t>https://op.europa.eu/en/publication-detail/-/publication/bb7327c0-12a2-11eb-9a54-01aa75ed71a1/language-en/format-PDF/source-188386935</a:t>
            </a:r>
            <a:endParaRPr lang="en-US">
              <a:solidFill>
                <a:srgbClr val="9F373A"/>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36796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C40F5-843B-47F8-BA2B-2E3203167CCF}"/>
              </a:ext>
            </a:extLst>
          </p:cNvPr>
          <p:cNvSpPr>
            <a:spLocks noGrp="1"/>
          </p:cNvSpPr>
          <p:nvPr>
            <p:ph type="sldNum" sz="quarter" idx="10"/>
          </p:nvPr>
        </p:nvSpPr>
        <p:spPr/>
        <p:txBody>
          <a:bodyPr vert="horz" lIns="91440" tIns="45720" rIns="91440" bIns="45720" rtlCol="0" anchor="ctr">
            <a:normAutofit fontScale="55000" lnSpcReduction="20000"/>
          </a:bodyPr>
          <a:lstStyle/>
          <a:p>
            <a:pPr>
              <a:spcAft>
                <a:spcPts val="600"/>
              </a:spcAft>
              <a:defRPr/>
            </a:pPr>
            <a:fld id="{1BDBE4D5-1906-465B-8652-0128494D8407}" type="slidenum">
              <a:rPr lang="en-US" sz="1200" smtClean="0">
                <a:solidFill>
                  <a:prstClr val="black">
                    <a:tint val="75000"/>
                  </a:prstClr>
                </a:solidFill>
                <a:latin typeface="Calibri" panose="020F0502020204030204"/>
                <a:cs typeface="+mn-cs"/>
              </a:rPr>
              <a:pPr>
                <a:spcAft>
                  <a:spcPts val="600"/>
                </a:spcAft>
                <a:defRPr/>
              </a:pPr>
              <a:t>35</a:t>
            </a:fld>
            <a:endParaRPr lang="en-US" sz="1200">
              <a:solidFill>
                <a:prstClr val="black">
                  <a:tint val="75000"/>
                </a:prstClr>
              </a:solidFill>
              <a:latin typeface="Calibri" panose="020F0502020204030204"/>
              <a:cs typeface="+mn-cs"/>
            </a:endParaRPr>
          </a:p>
        </p:txBody>
      </p:sp>
      <p:sp>
        <p:nvSpPr>
          <p:cNvPr id="4" name="Title 3">
            <a:extLst>
              <a:ext uri="{FF2B5EF4-FFF2-40B4-BE49-F238E27FC236}">
                <a16:creationId xmlns:a16="http://schemas.microsoft.com/office/drawing/2014/main" id="{971C6E28-8EB1-4CEA-9905-874E7211BF76}"/>
              </a:ext>
            </a:extLst>
          </p:cNvPr>
          <p:cNvSpPr>
            <a:spLocks noGrp="1"/>
          </p:cNvSpPr>
          <p:nvPr>
            <p:ph type="title" idx="4294967295"/>
          </p:nvPr>
        </p:nvSpPr>
        <p:spPr>
          <a:xfrm>
            <a:off x="323932" y="3043625"/>
            <a:ext cx="7459373" cy="770750"/>
          </a:xfrm>
        </p:spPr>
        <p:txBody>
          <a:bodyPr vert="horz" lIns="91440" tIns="45720" rIns="91440" bIns="45720" rtlCol="0" anchor="ctr">
            <a:normAutofit/>
          </a:bodyPr>
          <a:lstStyle/>
          <a:p>
            <a:pPr algn="ctr"/>
            <a:r>
              <a:rPr lang="en-US" dirty="0">
                <a:solidFill>
                  <a:schemeClr val="bg1"/>
                </a:solidFill>
                <a:latin typeface="+mj-lt"/>
                <a:cs typeface="+mj-cs"/>
              </a:rPr>
              <a:t>Thank You for watching</a:t>
            </a:r>
          </a:p>
        </p:txBody>
      </p:sp>
      <p:pic>
        <p:nvPicPr>
          <p:cNvPr id="8" name="Bild 8">
            <a:extLst>
              <a:ext uri="{FF2B5EF4-FFF2-40B4-BE49-F238E27FC236}">
                <a16:creationId xmlns:a16="http://schemas.microsoft.com/office/drawing/2014/main" id="{0171B304-3EA9-724C-8BB6-BC11B52D1500}"/>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735" y="5867400"/>
            <a:ext cx="772751" cy="521017"/>
          </a:xfrm>
          <a:prstGeom prst="rect">
            <a:avLst/>
          </a:prstGeom>
          <a:noFill/>
          <a:ln>
            <a:noFill/>
          </a:ln>
        </p:spPr>
      </p:pic>
      <p:sp>
        <p:nvSpPr>
          <p:cNvPr id="3" name="Rectangle 2">
            <a:extLst>
              <a:ext uri="{FF2B5EF4-FFF2-40B4-BE49-F238E27FC236}">
                <a16:creationId xmlns:a16="http://schemas.microsoft.com/office/drawing/2014/main" id="{7613502E-0D7B-554A-BA16-A8B8355F9021}"/>
              </a:ext>
            </a:extLst>
          </p:cNvPr>
          <p:cNvSpPr/>
          <p:nvPr/>
        </p:nvSpPr>
        <p:spPr>
          <a:xfrm>
            <a:off x="1502229" y="5895974"/>
            <a:ext cx="6096000" cy="461665"/>
          </a:xfrm>
          <a:prstGeom prst="rect">
            <a:avLst/>
          </a:prstGeom>
        </p:spPr>
        <p:txBody>
          <a:bodyPr>
            <a:spAutoFit/>
          </a:bodyPr>
          <a:lstStyle/>
          <a:p>
            <a:r>
              <a:rPr lang="en-GB" sz="1200" dirty="0">
                <a:solidFill>
                  <a:schemeClr val="bg1"/>
                </a:solidFill>
                <a:latin typeface="+mj-lt"/>
                <a:ea typeface="+mj-ea"/>
                <a:cs typeface="+mj-cs"/>
              </a:rPr>
              <a:t>Funded by the Horizon 2020 </a:t>
            </a:r>
            <a:endParaRPr lang="x-none" sz="1200" dirty="0">
              <a:solidFill>
                <a:schemeClr val="bg1"/>
              </a:solidFill>
              <a:latin typeface="+mj-lt"/>
              <a:ea typeface="+mj-ea"/>
              <a:cs typeface="+mj-cs"/>
            </a:endParaRPr>
          </a:p>
          <a:p>
            <a:r>
              <a:rPr lang="en-GB" sz="1200" dirty="0">
                <a:solidFill>
                  <a:schemeClr val="bg1"/>
                </a:solidFill>
                <a:latin typeface="+mj-lt"/>
                <a:ea typeface="+mj-ea"/>
                <a:cs typeface="+mj-cs"/>
              </a:rPr>
              <a:t>Framework Programme of the European Union</a:t>
            </a:r>
            <a:r>
              <a:rPr lang="x-none" sz="1200" dirty="0">
                <a:solidFill>
                  <a:schemeClr val="bg1"/>
                </a:solidFill>
                <a:latin typeface="+mj-lt"/>
                <a:ea typeface="+mj-ea"/>
                <a:cs typeface="+mj-cs"/>
              </a:rPr>
              <a:t> </a:t>
            </a:r>
          </a:p>
        </p:txBody>
      </p:sp>
      <p:pic>
        <p:nvPicPr>
          <p:cNvPr id="6" name="Picture 5" descr="Logo, company name&#10;&#10;Description automatically generated">
            <a:extLst>
              <a:ext uri="{FF2B5EF4-FFF2-40B4-BE49-F238E27FC236}">
                <a16:creationId xmlns:a16="http://schemas.microsoft.com/office/drawing/2014/main" id="{D0B64615-103B-A447-B2C2-CCE372DD3A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415"/>
          <a:stretch/>
        </p:blipFill>
        <p:spPr>
          <a:xfrm>
            <a:off x="7471196" y="1177917"/>
            <a:ext cx="4432730" cy="5329302"/>
          </a:xfrm>
          <a:prstGeom prst="rect">
            <a:avLst/>
          </a:prstGeom>
        </p:spPr>
      </p:pic>
      <p:pic>
        <p:nvPicPr>
          <p:cNvPr id="11" name="Picture 10" descr="Logo, company name&#10;&#10;Description automatically generated">
            <a:extLst>
              <a:ext uri="{FF2B5EF4-FFF2-40B4-BE49-F238E27FC236}">
                <a16:creationId xmlns:a16="http://schemas.microsoft.com/office/drawing/2014/main" id="{CAC6F18B-F495-4341-8D5C-326EA9CE73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6084" r="80262" b="-1"/>
          <a:stretch/>
        </p:blipFill>
        <p:spPr>
          <a:xfrm>
            <a:off x="6637142" y="5671481"/>
            <a:ext cx="843834" cy="835737"/>
          </a:xfrm>
          <a:prstGeom prst="rect">
            <a:avLst/>
          </a:prstGeom>
        </p:spPr>
      </p:pic>
    </p:spTree>
    <p:extLst>
      <p:ext uri="{BB962C8B-B14F-4D97-AF65-F5344CB8AC3E}">
        <p14:creationId xmlns:p14="http://schemas.microsoft.com/office/powerpoint/2010/main" val="107026596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D0171-A399-C048-89EB-3B1FCCBB86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824F4629-5BF9-5E42-9E45-F3479D6CBE57}"/>
              </a:ext>
            </a:extLst>
          </p:cNvPr>
          <p:cNvSpPr>
            <a:spLocks noGrp="1"/>
          </p:cNvSpPr>
          <p:nvPr>
            <p:ph type="title"/>
          </p:nvPr>
        </p:nvSpPr>
        <p:spPr/>
        <p:txBody>
          <a:bodyPr/>
          <a:lstStyle/>
          <a:p>
            <a:r>
              <a:rPr lang="es-ES" dirty="0"/>
              <a:t>ZDMP</a:t>
            </a:r>
            <a:endParaRPr lang="x-none" dirty="0"/>
          </a:p>
        </p:txBody>
      </p:sp>
      <p:sp>
        <p:nvSpPr>
          <p:cNvPr id="11" name="Marcador de Posição de Conteúdo 9">
            <a:extLst>
              <a:ext uri="{FF2B5EF4-FFF2-40B4-BE49-F238E27FC236}">
                <a16:creationId xmlns:a16="http://schemas.microsoft.com/office/drawing/2014/main" id="{A65570E5-5541-49FE-9FBE-F05D0992E251}"/>
              </a:ext>
            </a:extLst>
          </p:cNvPr>
          <p:cNvSpPr>
            <a:spLocks noGrp="1"/>
          </p:cNvSpPr>
          <p:nvPr>
            <p:ph sz="quarter" idx="11"/>
          </p:nvPr>
        </p:nvSpPr>
        <p:spPr>
          <a:xfrm>
            <a:off x="390525" y="1412875"/>
            <a:ext cx="11409363" cy="5129213"/>
          </a:xfrm>
        </p:spPr>
        <p:txBody>
          <a:bodyPr/>
          <a:lstStyle/>
          <a:p>
            <a:pPr algn="ctr"/>
            <a:endParaRPr lang="pt-PT" sz="8800" b="1" dirty="0"/>
          </a:p>
          <a:p>
            <a:pPr algn="ctr"/>
            <a:r>
              <a:rPr lang="pt-PT" sz="8800" b="1" dirty="0"/>
              <a:t>What is ZDMP?</a:t>
            </a:r>
          </a:p>
        </p:txBody>
      </p:sp>
    </p:spTree>
    <p:extLst>
      <p:ext uri="{BB962C8B-B14F-4D97-AF65-F5344CB8AC3E}">
        <p14:creationId xmlns:p14="http://schemas.microsoft.com/office/powerpoint/2010/main" val="258757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5</a:t>
            </a:fld>
            <a:endParaRPr lang="en-US"/>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p:txBody>
          <a:bodyPr/>
          <a:lstStyle/>
          <a:p>
            <a:pPr marL="342900" indent="-342900">
              <a:buFont typeface="Wingdings" panose="05000000000000000000" pitchFamily="2" charset="2"/>
              <a:buChar char="§"/>
            </a:pPr>
            <a:r>
              <a:rPr lang="en-GB" sz="2800" dirty="0"/>
              <a:t>Zero Defects Manufacturing Platform (ZDMP) is a multi-partner project that aims at providing an open platform to support factories to reach a zero defects goal. </a:t>
            </a: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a:t>What is ZDMP?</a:t>
            </a:r>
          </a:p>
        </p:txBody>
      </p:sp>
      <p:sp>
        <p:nvSpPr>
          <p:cNvPr id="6" name="Marcador de Posição de Conteúdo 2">
            <a:extLst>
              <a:ext uri="{FF2B5EF4-FFF2-40B4-BE49-F238E27FC236}">
                <a16:creationId xmlns:a16="http://schemas.microsoft.com/office/drawing/2014/main" id="{243517C3-0837-4D53-9AF1-F2B5115BDB4A}"/>
              </a:ext>
            </a:extLst>
          </p:cNvPr>
          <p:cNvSpPr txBox="1">
            <a:spLocks/>
          </p:cNvSpPr>
          <p:nvPr/>
        </p:nvSpPr>
        <p:spPr>
          <a:xfrm>
            <a:off x="455463" y="4212733"/>
            <a:ext cx="5376377" cy="18629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n-GB" sz="2800"/>
              <a:t>ZDMP allows end-users to interconnect their systems (e.g., shop floor and ERP Systems) through ZDMP Applications, </a:t>
            </a:r>
            <a:r>
              <a:rPr lang="en-GB" sz="2800" err="1"/>
              <a:t>zApps</a:t>
            </a:r>
            <a:r>
              <a:rPr lang="en-GB" sz="2800"/>
              <a:t>, to improve product and process quality assurance</a:t>
            </a:r>
            <a:r>
              <a:rPr lang="en-GB" sz="2400"/>
              <a:t>. </a:t>
            </a:r>
            <a:endParaRPr lang="pt-PT"/>
          </a:p>
        </p:txBody>
      </p:sp>
      <p:pic>
        <p:nvPicPr>
          <p:cNvPr id="5" name="Picture 4">
            <a:extLst>
              <a:ext uri="{FF2B5EF4-FFF2-40B4-BE49-F238E27FC236}">
                <a16:creationId xmlns:a16="http://schemas.microsoft.com/office/drawing/2014/main" id="{D9365CBB-D109-40D8-B6BE-5474E39ED3EA}"/>
              </a:ext>
            </a:extLst>
          </p:cNvPr>
          <p:cNvPicPr>
            <a:picLocks noChangeAspect="1"/>
          </p:cNvPicPr>
          <p:nvPr/>
        </p:nvPicPr>
        <p:blipFill>
          <a:blip r:embed="rId4" cstate="print"/>
          <a:stretch>
            <a:fillRect/>
          </a:stretch>
        </p:blipFill>
        <p:spPr>
          <a:xfrm>
            <a:off x="6807201" y="2168078"/>
            <a:ext cx="4815838" cy="4089310"/>
          </a:xfrm>
          <a:prstGeom prst="rect">
            <a:avLst/>
          </a:prstGeom>
        </p:spPr>
      </p:pic>
    </p:spTree>
    <p:custDataLst>
      <p:tags r:id="rId1"/>
    </p:custDataLst>
    <p:extLst>
      <p:ext uri="{BB962C8B-B14F-4D97-AF65-F5344CB8AC3E}">
        <p14:creationId xmlns:p14="http://schemas.microsoft.com/office/powerpoint/2010/main" val="216014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6</a:t>
            </a:fld>
            <a:endParaRPr lang="en-US"/>
          </a:p>
        </p:txBody>
      </p:sp>
      <p:sp>
        <p:nvSpPr>
          <p:cNvPr id="3" name="Marcador de Posição de Conteúdo 2">
            <a:extLst>
              <a:ext uri="{FF2B5EF4-FFF2-40B4-BE49-F238E27FC236}">
                <a16:creationId xmlns:a16="http://schemas.microsoft.com/office/drawing/2014/main" id="{F729F8AD-5F62-40D1-B9C8-D09221BF8849}"/>
              </a:ext>
            </a:extLst>
          </p:cNvPr>
          <p:cNvSpPr>
            <a:spLocks noGrp="1"/>
          </p:cNvSpPr>
          <p:nvPr>
            <p:ph sz="quarter" idx="11"/>
          </p:nvPr>
        </p:nvSpPr>
        <p:spPr/>
        <p:txBody>
          <a:bodyPr/>
          <a:lstStyle/>
          <a:p>
            <a:pPr marL="342900" indent="-342900" algn="just">
              <a:buFont typeface="Wingdings" panose="05000000000000000000" pitchFamily="2" charset="2"/>
              <a:buChar char="§"/>
            </a:pPr>
            <a:r>
              <a:rPr lang="en-US" sz="2800"/>
              <a:t>The main goal of ZDMP is to develop a Smart, SME Friendly, Open, Zero-Defect Manufacturing Reference Platform, Apps, SDK, and Marketplace for Product and Process Quality in any factory for achieving excellence in European and Global Manufacturing</a:t>
            </a:r>
            <a:r>
              <a:rPr lang="en-US" sz="2400"/>
              <a:t>. </a:t>
            </a:r>
            <a:endParaRPr lang="en-GB" sz="2400"/>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a:t>ZDMP – Main Goal and Mission</a:t>
            </a:r>
          </a:p>
        </p:txBody>
      </p:sp>
      <p:sp>
        <p:nvSpPr>
          <p:cNvPr id="6" name="Marcador de Posição de Conteúdo 2">
            <a:extLst>
              <a:ext uri="{FF2B5EF4-FFF2-40B4-BE49-F238E27FC236}">
                <a16:creationId xmlns:a16="http://schemas.microsoft.com/office/drawing/2014/main" id="{243517C3-0837-4D53-9AF1-F2B5115BDB4A}"/>
              </a:ext>
            </a:extLst>
          </p:cNvPr>
          <p:cNvSpPr txBox="1">
            <a:spLocks/>
          </p:cNvSpPr>
          <p:nvPr/>
        </p:nvSpPr>
        <p:spPr>
          <a:xfrm>
            <a:off x="7059061" y="3551368"/>
            <a:ext cx="4294740" cy="18629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F373A"/>
                </a:solidFill>
                <a:latin typeface="Calibri" panose="020F050202020403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C00000"/>
              </a:buClr>
              <a:buFont typeface="Wingdings" panose="05000000000000000000" pitchFamily="2" charset="2"/>
              <a:buChar char="§"/>
              <a:defRPr sz="2800" kern="1200">
                <a:solidFill>
                  <a:srgbClr val="9F373A"/>
                </a:solidFill>
                <a:latin typeface="Calibri" panose="020F050202020403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9F373A"/>
                </a:solidFill>
                <a:latin typeface="Calibri" panose="020F050202020403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C00000"/>
              </a:buClr>
              <a:buFont typeface="Wingdings" panose="05000000000000000000" pitchFamily="2" charset="2"/>
              <a:buChar char="§"/>
              <a:tabLst/>
              <a:defRPr sz="2000" kern="1200">
                <a:solidFill>
                  <a:srgbClr val="9F373A"/>
                </a:solidFill>
                <a:latin typeface="Calibri" panose="020F050202020403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C00000"/>
              </a:buClr>
              <a:buFont typeface="Wingdings" panose="05000000000000000000" pitchFamily="2" charset="2"/>
              <a:buChar char="§"/>
              <a:defRPr sz="2000" kern="1200">
                <a:solidFill>
                  <a:srgbClr val="9F373A"/>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n-US" sz="2800"/>
              <a:t>Its mission is to develop and establish a digital platform and related Apps for achieving excellence in manufacturing through zero defect processes and products. </a:t>
            </a:r>
            <a:endParaRPr lang="pt-PT" sz="2800"/>
          </a:p>
        </p:txBody>
      </p:sp>
      <p:pic>
        <p:nvPicPr>
          <p:cNvPr id="8" name="Imagen 8" descr="Imagen que contiene interior, foto, mostrador, cocina&#10;&#10;Descripción generada automáticamente">
            <a:extLst>
              <a:ext uri="{FF2B5EF4-FFF2-40B4-BE49-F238E27FC236}">
                <a16:creationId xmlns:a16="http://schemas.microsoft.com/office/drawing/2014/main" id="{310A2E23-D0BE-40F1-BC01-1BD4453D80A6}"/>
              </a:ext>
            </a:extLst>
          </p:cNvPr>
          <p:cNvPicPr>
            <a:picLocks noChangeAspect="1"/>
          </p:cNvPicPr>
          <p:nvPr/>
        </p:nvPicPr>
        <p:blipFill>
          <a:blip r:embed="rId4" cstate="print"/>
          <a:stretch>
            <a:fillRect/>
          </a:stretch>
        </p:blipFill>
        <p:spPr>
          <a:xfrm>
            <a:off x="1547004" y="3264529"/>
            <a:ext cx="4799162" cy="3146905"/>
          </a:xfrm>
          <a:prstGeom prst="rect">
            <a:avLst/>
          </a:prstGeom>
        </p:spPr>
      </p:pic>
    </p:spTree>
    <p:custDataLst>
      <p:tags r:id="rId1"/>
    </p:custDataLst>
    <p:extLst>
      <p:ext uri="{BB962C8B-B14F-4D97-AF65-F5344CB8AC3E}">
        <p14:creationId xmlns:p14="http://schemas.microsoft.com/office/powerpoint/2010/main" val="103403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a:t>ZDMP – Value proposition</a:t>
            </a:r>
          </a:p>
        </p:txBody>
      </p:sp>
      <p:pic>
        <p:nvPicPr>
          <p:cNvPr id="7" name="Imagen 6">
            <a:extLst>
              <a:ext uri="{FF2B5EF4-FFF2-40B4-BE49-F238E27FC236}">
                <a16:creationId xmlns:a16="http://schemas.microsoft.com/office/drawing/2014/main" id="{EF9DB6AF-144B-4BAC-8FD3-1F2E1B1AC399}"/>
              </a:ext>
            </a:extLst>
          </p:cNvPr>
          <p:cNvPicPr/>
          <p:nvPr/>
        </p:nvPicPr>
        <p:blipFill>
          <a:blip r:embed="rId4" cstate="print"/>
          <a:stretch>
            <a:fillRect/>
          </a:stretch>
        </p:blipFill>
        <p:spPr>
          <a:xfrm>
            <a:off x="971549" y="1200150"/>
            <a:ext cx="9958389" cy="5314950"/>
          </a:xfrm>
          <a:prstGeom prst="rect">
            <a:avLst/>
          </a:prstGeom>
        </p:spPr>
      </p:pic>
    </p:spTree>
    <p:custDataLst>
      <p:tags r:id="rId1"/>
    </p:custDataLst>
    <p:extLst>
      <p:ext uri="{BB962C8B-B14F-4D97-AF65-F5344CB8AC3E}">
        <p14:creationId xmlns:p14="http://schemas.microsoft.com/office/powerpoint/2010/main" val="47844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8</a:t>
            </a:fld>
            <a:endParaRPr lang="en-US"/>
          </a:p>
        </p:txBody>
      </p:sp>
      <p:sp>
        <p:nvSpPr>
          <p:cNvPr id="4" name="Título 3">
            <a:extLst>
              <a:ext uri="{FF2B5EF4-FFF2-40B4-BE49-F238E27FC236}">
                <a16:creationId xmlns:a16="http://schemas.microsoft.com/office/drawing/2014/main" id="{E7BD5D18-0AC4-4E7F-96B2-6203ED3B4ABF}"/>
              </a:ext>
            </a:extLst>
          </p:cNvPr>
          <p:cNvSpPr>
            <a:spLocks noGrp="1"/>
          </p:cNvSpPr>
          <p:nvPr>
            <p:ph type="title"/>
          </p:nvPr>
        </p:nvSpPr>
        <p:spPr/>
        <p:txBody>
          <a:bodyPr/>
          <a:lstStyle/>
          <a:p>
            <a:r>
              <a:rPr lang="pt-PT"/>
              <a:t>ZDMP – Benefits for Users’ Group</a:t>
            </a:r>
          </a:p>
        </p:txBody>
      </p:sp>
      <p:pic>
        <p:nvPicPr>
          <p:cNvPr id="14" name="Picture 13">
            <a:extLst>
              <a:ext uri="{FF2B5EF4-FFF2-40B4-BE49-F238E27FC236}">
                <a16:creationId xmlns:a16="http://schemas.microsoft.com/office/drawing/2014/main" id="{455A10E7-492F-495E-9FDB-CBE27703CAE9}"/>
              </a:ext>
            </a:extLst>
          </p:cNvPr>
          <p:cNvPicPr>
            <a:picLocks noChangeAspect="1"/>
          </p:cNvPicPr>
          <p:nvPr/>
        </p:nvPicPr>
        <p:blipFill>
          <a:blip r:embed="rId4" cstate="print"/>
          <a:stretch>
            <a:fillRect/>
          </a:stretch>
        </p:blipFill>
        <p:spPr>
          <a:xfrm>
            <a:off x="8650917" y="2816103"/>
            <a:ext cx="3072765" cy="2176284"/>
          </a:xfrm>
          <a:prstGeom prst="rect">
            <a:avLst/>
          </a:prstGeom>
        </p:spPr>
      </p:pic>
      <p:sp>
        <p:nvSpPr>
          <p:cNvPr id="15" name="CuadroTexto 14">
            <a:extLst>
              <a:ext uri="{FF2B5EF4-FFF2-40B4-BE49-F238E27FC236}">
                <a16:creationId xmlns:a16="http://schemas.microsoft.com/office/drawing/2014/main" id="{8750430A-473D-4D66-84BE-AFC4FAD76296}"/>
              </a:ext>
            </a:extLst>
          </p:cNvPr>
          <p:cNvSpPr txBox="1"/>
          <p:nvPr/>
        </p:nvSpPr>
        <p:spPr>
          <a:xfrm>
            <a:off x="257416" y="1071457"/>
            <a:ext cx="8393501" cy="64017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200" dirty="0">
                <a:solidFill>
                  <a:srgbClr val="9F373A"/>
                </a:solidFill>
                <a:latin typeface="Calibri"/>
                <a:cs typeface="Arial"/>
              </a:rPr>
              <a:t>Manufacturing users can ask for new applications and algorithms or find existing ones from the marketplace to solve their own zero-defect manufacturing problems</a:t>
            </a:r>
          </a:p>
          <a:p>
            <a:pPr marL="285750" indent="-285750">
              <a:buFont typeface="Wingdings"/>
              <a:buChar char="§"/>
            </a:pPr>
            <a:endParaRPr lang="en-US" sz="2200" dirty="0">
              <a:solidFill>
                <a:srgbClr val="9F373A"/>
              </a:solidFill>
              <a:latin typeface="Calibri"/>
              <a:cs typeface="Arial"/>
            </a:endParaRPr>
          </a:p>
          <a:p>
            <a:pPr marL="285750" indent="-285750">
              <a:buFont typeface="Wingdings"/>
              <a:buChar char="§"/>
            </a:pPr>
            <a:r>
              <a:rPr lang="en-US" sz="2200" dirty="0">
                <a:solidFill>
                  <a:srgbClr val="9F373A"/>
                </a:solidFill>
                <a:latin typeface="Calibri" panose="020F0502020204030204" pitchFamily="34" charset="0"/>
                <a:cs typeface="Arial" panose="020B0604020202020204" pitchFamily="34" charset="0"/>
              </a:rPr>
              <a:t>Software developers can both respond to specific manufacturing user demands and self-innovate to design, build, and publish new applications and algorithms</a:t>
            </a:r>
          </a:p>
          <a:p>
            <a:pPr marL="285750" indent="-285750">
              <a:buFont typeface="Wingdings"/>
              <a:buChar char="§"/>
            </a:pPr>
            <a:endParaRPr lang="en-US" sz="2200" dirty="0">
              <a:solidFill>
                <a:srgbClr val="9F373A"/>
              </a:solidFill>
              <a:latin typeface="Calibri"/>
              <a:ea typeface="+mn-lt"/>
              <a:cs typeface="+mn-lt"/>
            </a:endParaRPr>
          </a:p>
          <a:p>
            <a:pPr marL="285750" indent="-285750">
              <a:buFont typeface="Wingdings"/>
              <a:buChar char="§"/>
            </a:pPr>
            <a:r>
              <a:rPr lang="en-US" sz="2200" dirty="0">
                <a:solidFill>
                  <a:srgbClr val="9F373A"/>
                </a:solidFill>
                <a:latin typeface="Calibri"/>
                <a:cs typeface="Arial"/>
              </a:rPr>
              <a:t>Service providers will interact offering infrastructure for communications, storage, and processing</a:t>
            </a:r>
          </a:p>
          <a:p>
            <a:pPr marL="285750" indent="-285750">
              <a:buFont typeface="Wingdings"/>
              <a:buChar char="§"/>
            </a:pPr>
            <a:endParaRPr lang="en-US" sz="2200" dirty="0">
              <a:solidFill>
                <a:srgbClr val="9F373A"/>
              </a:solidFill>
              <a:latin typeface="Calibri"/>
              <a:cs typeface="Arial"/>
            </a:endParaRPr>
          </a:p>
          <a:p>
            <a:pPr marL="285750" indent="-285750">
              <a:lnSpc>
                <a:spcPct val="90000"/>
              </a:lnSpc>
              <a:spcBef>
                <a:spcPts val="1000"/>
              </a:spcBef>
              <a:buFont typeface="Wingdings"/>
              <a:buChar char="§"/>
            </a:pPr>
            <a:r>
              <a:rPr lang="en-US" sz="2200" dirty="0">
                <a:solidFill>
                  <a:srgbClr val="9F373A"/>
                </a:solidFill>
                <a:latin typeface="Calibri"/>
                <a:cs typeface="Arial"/>
              </a:rPr>
              <a:t>Consulting companies can interact as prescriber of the ZDMP solutions giving support to their customers.</a:t>
            </a:r>
          </a:p>
          <a:p>
            <a:pPr marL="285750" indent="-285750">
              <a:lnSpc>
                <a:spcPct val="90000"/>
              </a:lnSpc>
              <a:spcBef>
                <a:spcPts val="1000"/>
              </a:spcBef>
              <a:buFont typeface="Wingdings"/>
              <a:buChar char="§"/>
            </a:pPr>
            <a:endParaRPr lang="en-US" sz="2200" dirty="0">
              <a:solidFill>
                <a:srgbClr val="9F373A"/>
              </a:solidFill>
              <a:latin typeface="Calibri"/>
              <a:ea typeface="+mn-lt"/>
              <a:cs typeface="+mn-lt"/>
            </a:endParaRPr>
          </a:p>
          <a:p>
            <a:pPr marL="285750" indent="-285750">
              <a:lnSpc>
                <a:spcPct val="90000"/>
              </a:lnSpc>
              <a:spcBef>
                <a:spcPts val="1000"/>
              </a:spcBef>
              <a:buFont typeface="Wingdings"/>
              <a:buChar char="§"/>
            </a:pPr>
            <a:r>
              <a:rPr lang="en-US" sz="2200" dirty="0">
                <a:solidFill>
                  <a:srgbClr val="9F373A"/>
                </a:solidFill>
                <a:latin typeface="Calibri"/>
                <a:cs typeface="Arial"/>
              </a:rPr>
              <a:t>Zero-defect technology companies can provide the marketplace with drivers and APIs to access to access their technical equipment</a:t>
            </a:r>
          </a:p>
          <a:p>
            <a:pPr marL="285750" indent="-285750">
              <a:buFont typeface="Wingdings"/>
              <a:buChar char="§"/>
            </a:pPr>
            <a:endParaRPr lang="en-US" sz="2200" dirty="0">
              <a:solidFill>
                <a:srgbClr val="262626"/>
              </a:solidFill>
              <a:latin typeface="Arial"/>
              <a:cs typeface="Arial" panose="020B0604020202020204" pitchFamily="34" charset="0"/>
            </a:endParaRPr>
          </a:p>
          <a:p>
            <a:pPr marL="285750" indent="-285750">
              <a:buFont typeface="Wingdings"/>
              <a:buChar char="§"/>
            </a:pPr>
            <a:endParaRPr lang="en-US" sz="2200" dirty="0">
              <a:solidFill>
                <a:srgbClr val="262626"/>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44957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4813C2B-0330-4D8B-B00D-8967C6811A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BE4D5-1906-465B-8652-0128494D8407}"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Marcador de Posição de Conteúdo 9">
            <a:extLst>
              <a:ext uri="{FF2B5EF4-FFF2-40B4-BE49-F238E27FC236}">
                <a16:creationId xmlns:a16="http://schemas.microsoft.com/office/drawing/2014/main" id="{899FE502-0074-41FF-AA11-42F72512ADA0}"/>
              </a:ext>
            </a:extLst>
          </p:cNvPr>
          <p:cNvSpPr>
            <a:spLocks noGrp="1"/>
          </p:cNvSpPr>
          <p:nvPr>
            <p:ph sz="quarter" idx="11"/>
          </p:nvPr>
        </p:nvSpPr>
        <p:spPr/>
        <p:txBody>
          <a:bodyPr/>
          <a:lstStyle/>
          <a:p>
            <a:pPr algn="ctr"/>
            <a:endParaRPr lang="pt-PT" sz="8800" b="1" dirty="0"/>
          </a:p>
          <a:p>
            <a:pPr algn="ctr"/>
            <a:r>
              <a:rPr lang="pt-PT" sz="8800" b="1" dirty="0"/>
              <a:t>What is a zComponent?</a:t>
            </a:r>
          </a:p>
        </p:txBody>
      </p:sp>
      <p:sp>
        <p:nvSpPr>
          <p:cNvPr id="8" name="Título 3">
            <a:extLst>
              <a:ext uri="{FF2B5EF4-FFF2-40B4-BE49-F238E27FC236}">
                <a16:creationId xmlns:a16="http://schemas.microsoft.com/office/drawing/2014/main" id="{FABD55F9-D7E6-4867-9C45-71DA734D1D75}"/>
              </a:ext>
            </a:extLst>
          </p:cNvPr>
          <p:cNvSpPr>
            <a:spLocks noGrp="1"/>
          </p:cNvSpPr>
          <p:nvPr>
            <p:ph type="title"/>
          </p:nvPr>
        </p:nvSpPr>
        <p:spPr/>
        <p:txBody>
          <a:bodyPr/>
          <a:lstStyle/>
          <a:p>
            <a:r>
              <a:rPr lang="pt-PT"/>
              <a:t>ZDMP </a:t>
            </a:r>
          </a:p>
        </p:txBody>
      </p:sp>
    </p:spTree>
    <p:custDataLst>
      <p:tags r:id="rId1"/>
    </p:custDataLst>
    <p:extLst>
      <p:ext uri="{BB962C8B-B14F-4D97-AF65-F5344CB8AC3E}">
        <p14:creationId xmlns:p14="http://schemas.microsoft.com/office/powerpoint/2010/main" val="2770855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Office Theme">
  <a:themeElements>
    <a:clrScheme name="vf-OS">
      <a:dk1>
        <a:srgbClr val="262626"/>
      </a:dk1>
      <a:lt1>
        <a:srgbClr val="FFFFFF"/>
      </a:lt1>
      <a:dk2>
        <a:srgbClr val="44546A"/>
      </a:dk2>
      <a:lt2>
        <a:srgbClr val="FFFFFF"/>
      </a:lt2>
      <a:accent1>
        <a:srgbClr val="4472C4"/>
      </a:accent1>
      <a:accent2>
        <a:srgbClr val="954F72"/>
      </a:accent2>
      <a:accent3>
        <a:srgbClr val="8EAADB"/>
      </a:accent3>
      <a:accent4>
        <a:srgbClr val="C490AA"/>
      </a:accent4>
      <a:accent5>
        <a:srgbClr val="757070"/>
      </a:accent5>
      <a:accent6>
        <a:srgbClr val="757070"/>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vf-OS">
      <a:dk1>
        <a:srgbClr val="262626"/>
      </a:dk1>
      <a:lt1>
        <a:srgbClr val="FFFFFF"/>
      </a:lt1>
      <a:dk2>
        <a:srgbClr val="44546A"/>
      </a:dk2>
      <a:lt2>
        <a:srgbClr val="FFFFFF"/>
      </a:lt2>
      <a:accent1>
        <a:srgbClr val="4472C4"/>
      </a:accent1>
      <a:accent2>
        <a:srgbClr val="954F72"/>
      </a:accent2>
      <a:accent3>
        <a:srgbClr val="8EAADB"/>
      </a:accent3>
      <a:accent4>
        <a:srgbClr val="C490AA"/>
      </a:accent4>
      <a:accent5>
        <a:srgbClr val="757070"/>
      </a:accent5>
      <a:accent6>
        <a:srgbClr val="757070"/>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vf-OS">
      <a:dk1>
        <a:srgbClr val="262626"/>
      </a:dk1>
      <a:lt1>
        <a:srgbClr val="FFFFFF"/>
      </a:lt1>
      <a:dk2>
        <a:srgbClr val="44546A"/>
      </a:dk2>
      <a:lt2>
        <a:srgbClr val="FFFFFF"/>
      </a:lt2>
      <a:accent1>
        <a:srgbClr val="4472C4"/>
      </a:accent1>
      <a:accent2>
        <a:srgbClr val="954F72"/>
      </a:accent2>
      <a:accent3>
        <a:srgbClr val="8EAADB"/>
      </a:accent3>
      <a:accent4>
        <a:srgbClr val="C490AA"/>
      </a:accent4>
      <a:accent5>
        <a:srgbClr val="757070"/>
      </a:accent5>
      <a:accent6>
        <a:srgbClr val="757070"/>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vf-OS">
      <a:dk1>
        <a:srgbClr val="262626"/>
      </a:dk1>
      <a:lt1>
        <a:srgbClr val="FFFFFF"/>
      </a:lt1>
      <a:dk2>
        <a:srgbClr val="44546A"/>
      </a:dk2>
      <a:lt2>
        <a:srgbClr val="FFFFFF"/>
      </a:lt2>
      <a:accent1>
        <a:srgbClr val="4472C4"/>
      </a:accent1>
      <a:accent2>
        <a:srgbClr val="954F72"/>
      </a:accent2>
      <a:accent3>
        <a:srgbClr val="8EAADB"/>
      </a:accent3>
      <a:accent4>
        <a:srgbClr val="C490AA"/>
      </a:accent4>
      <a:accent5>
        <a:srgbClr val="757070"/>
      </a:accent5>
      <a:accent6>
        <a:srgbClr val="757070"/>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f-OS">
    <a:dk1>
      <a:srgbClr val="262626"/>
    </a:dk1>
    <a:lt1>
      <a:srgbClr val="FFFFFF"/>
    </a:lt1>
    <a:dk2>
      <a:srgbClr val="44546A"/>
    </a:dk2>
    <a:lt2>
      <a:srgbClr val="FFFFFF"/>
    </a:lt2>
    <a:accent1>
      <a:srgbClr val="4472C4"/>
    </a:accent1>
    <a:accent2>
      <a:srgbClr val="954F72"/>
    </a:accent2>
    <a:accent3>
      <a:srgbClr val="8EAADB"/>
    </a:accent3>
    <a:accent4>
      <a:srgbClr val="C490AA"/>
    </a:accent4>
    <a:accent5>
      <a:srgbClr val="757070"/>
    </a:accent5>
    <a:accent6>
      <a:srgbClr val="75707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49</TotalTime>
  <Words>5035</Words>
  <Application>Microsoft Office PowerPoint</Application>
  <PresentationFormat>Widescreen</PresentationFormat>
  <Paragraphs>402</Paragraphs>
  <Slides>35</Slides>
  <Notes>28</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4_Office Theme</vt:lpstr>
      <vt:lpstr>5_Office Theme</vt:lpstr>
      <vt:lpstr>6_Office Theme</vt:lpstr>
      <vt:lpstr>7_Office Theme</vt:lpstr>
      <vt:lpstr>Business Exploitation of a zAsset for subcalls</vt:lpstr>
      <vt:lpstr>Index</vt:lpstr>
      <vt:lpstr>Objectives of the course </vt:lpstr>
      <vt:lpstr>ZDMP</vt:lpstr>
      <vt:lpstr>What is ZDMP?</vt:lpstr>
      <vt:lpstr>ZDMP – Main Goal and Mission</vt:lpstr>
      <vt:lpstr>ZDMP – Value proposition</vt:lpstr>
      <vt:lpstr>ZDMP – Benefits for Users’ Group</vt:lpstr>
      <vt:lpstr>ZDMP </vt:lpstr>
      <vt:lpstr>ZDMP is a wide platform and is thus a suite of components that deploys and enables the ecosystem functionalities  </vt:lpstr>
      <vt:lpstr>What is a zComponent</vt:lpstr>
      <vt:lpstr>ZComponents examples of functionalities</vt:lpstr>
      <vt:lpstr>ZDMP </vt:lpstr>
      <vt:lpstr>What is a zApp</vt:lpstr>
      <vt:lpstr>How do zApps work?</vt:lpstr>
      <vt:lpstr>ZDMP </vt:lpstr>
      <vt:lpstr>Aspects to be considered before exploitation</vt:lpstr>
      <vt:lpstr>Aspects to be considered before exploitation</vt:lpstr>
      <vt:lpstr>Aspects to be considered before exploitation</vt:lpstr>
      <vt:lpstr>ZDMP </vt:lpstr>
      <vt:lpstr>Subcall contractual conditions</vt:lpstr>
      <vt:lpstr>How can the results be exploited </vt:lpstr>
      <vt:lpstr>zComponents Commercialization</vt:lpstr>
      <vt:lpstr>zApps Commercialization</vt:lpstr>
      <vt:lpstr>Services around the zComponent and the zApp</vt:lpstr>
      <vt:lpstr>Software as a Service</vt:lpstr>
      <vt:lpstr>ZDMP </vt:lpstr>
      <vt:lpstr>IP Management aspects </vt:lpstr>
      <vt:lpstr>IP Management stages</vt:lpstr>
      <vt:lpstr>IP Repository</vt:lpstr>
      <vt:lpstr>Joint ownership</vt:lpstr>
      <vt:lpstr>Transfer and Licensing </vt:lpstr>
      <vt:lpstr>Conclusion  </vt:lpstr>
      <vt:lpstr>References   </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ZDMP – WP12: ZDMP Ecosystem Outreach and Cascading Call Management</dc:title>
  <dc:creator>Nic Fair</dc:creator>
  <cp:lastModifiedBy>Me</cp:lastModifiedBy>
  <cp:revision>171</cp:revision>
  <dcterms:created xsi:type="dcterms:W3CDTF">2019-12-19T16:12:32Z</dcterms:created>
  <dcterms:modified xsi:type="dcterms:W3CDTF">2021-09-27T17:05:10Z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232F5B7F-8F9A-421B-84AC-46FBDC487382</vt:lpwstr>
  </property>
  <property fmtid="{D5CDD505-2E9C-101B-9397-08002B2CF9AE}" pid="3" name="ArticulatePath">
    <vt:lpwstr>Guidance for reviewers_v1</vt:lpwstr>
  </property>
</Properties>
</file>