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9" r:id="rId2"/>
    <p:sldId id="388" r:id="rId3"/>
    <p:sldId id="400" r:id="rId4"/>
    <p:sldId id="1453" r:id="rId5"/>
    <p:sldId id="1455" r:id="rId6"/>
    <p:sldId id="1456" r:id="rId7"/>
    <p:sldId id="1454" r:id="rId8"/>
    <p:sldId id="1457" r:id="rId9"/>
    <p:sldId id="1458" r:id="rId10"/>
    <p:sldId id="1459" r:id="rId11"/>
    <p:sldId id="1460" r:id="rId12"/>
    <p:sldId id="1462" r:id="rId13"/>
    <p:sldId id="1463" r:id="rId14"/>
    <p:sldId id="1461" r:id="rId15"/>
    <p:sldId id="1464" r:id="rId16"/>
    <p:sldId id="1465" r:id="rId17"/>
    <p:sldId id="1466" r:id="rId18"/>
    <p:sldId id="1467" r:id="rId19"/>
    <p:sldId id="1468" r:id="rId20"/>
    <p:sldId id="1469" r:id="rId21"/>
    <p:sldId id="1470" r:id="rId22"/>
    <p:sldId id="1471" r:id="rId23"/>
    <p:sldId id="1472" r:id="rId24"/>
    <p:sldId id="1473" r:id="rId25"/>
    <p:sldId id="1474" r:id="rId26"/>
    <p:sldId id="1475" r:id="rId27"/>
    <p:sldId id="1476" r:id="rId28"/>
    <p:sldId id="1477" r:id="rId29"/>
    <p:sldId id="1478" r:id="rId30"/>
    <p:sldId id="385" r:id="rId31"/>
    <p:sldId id="386" r:id="rId32"/>
    <p:sldId id="1451" r:id="rId33"/>
  </p:sldIdLst>
  <p:sldSz cx="12192000"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B89AD66-BCFA-4CBB-B92F-B58299094DF9}">
          <p14:sldIdLst>
            <p14:sldId id="259"/>
            <p14:sldId id="388"/>
            <p14:sldId id="400"/>
            <p14:sldId id="1453"/>
            <p14:sldId id="1455"/>
            <p14:sldId id="1456"/>
            <p14:sldId id="1454"/>
            <p14:sldId id="1457"/>
            <p14:sldId id="1458"/>
            <p14:sldId id="1459"/>
            <p14:sldId id="1460"/>
            <p14:sldId id="1462"/>
            <p14:sldId id="1463"/>
            <p14:sldId id="1461"/>
            <p14:sldId id="1464"/>
            <p14:sldId id="1465"/>
            <p14:sldId id="1466"/>
            <p14:sldId id="1467"/>
            <p14:sldId id="1468"/>
            <p14:sldId id="1469"/>
            <p14:sldId id="1470"/>
            <p14:sldId id="1471"/>
            <p14:sldId id="1472"/>
            <p14:sldId id="1473"/>
            <p14:sldId id="1474"/>
            <p14:sldId id="1475"/>
            <p14:sldId id="1476"/>
            <p14:sldId id="1477"/>
            <p14:sldId id="1478"/>
            <p14:sldId id="385"/>
            <p14:sldId id="386"/>
            <p14:sldId id="145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 Fair" initials="NF" lastIdx="2" clrIdx="0">
    <p:extLst>
      <p:ext uri="{19B8F6BF-5375-455C-9EA6-DF929625EA0E}">
        <p15:presenceInfo xmlns:p15="http://schemas.microsoft.com/office/powerpoint/2012/main" userId="S-1-5-21-93268019-1332177531-9526287-9645" providerId="AD"/>
      </p:ext>
    </p:extLst>
  </p:cmAuthor>
  <p:cmAuthor id="2" name="Anabela Pronto" initials="AP" lastIdx="1" clrIdx="1">
    <p:extLst>
      <p:ext uri="{19B8F6BF-5375-455C-9EA6-DF929625EA0E}">
        <p15:presenceInfo xmlns:p15="http://schemas.microsoft.com/office/powerpoint/2012/main" userId="a204ffa6973f4c0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373A"/>
    <a:srgbClr val="CBBDC9"/>
    <a:srgbClr val="FFCC00"/>
    <a:srgbClr val="FF3300"/>
    <a:srgbClr val="FF9900"/>
    <a:srgbClr val="FF9966"/>
    <a:srgbClr val="FF9999"/>
    <a:srgbClr val="B61A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86134" autoAdjust="0"/>
  </p:normalViewPr>
  <p:slideViewPr>
    <p:cSldViewPr snapToGrid="0">
      <p:cViewPr varScale="1">
        <p:scale>
          <a:sx n="98" d="100"/>
          <a:sy n="98" d="100"/>
        </p:scale>
        <p:origin x="4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10AB05-8786-44C1-BEA1-B731D5698020}" type="datetimeFigureOut">
              <a:rPr lang="en-GB" smtClean="0"/>
              <a:t>27/09/2021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5231AD-335B-404E-8185-D89357637BC2}" type="slidenum">
              <a:rPr lang="en-GB" smtClean="0"/>
              <a:t>‹#›</a:t>
            </a:fld>
            <a:endParaRPr lang="en-GB"/>
          </a:p>
        </p:txBody>
      </p:sp>
    </p:spTree>
    <p:extLst>
      <p:ext uri="{BB962C8B-B14F-4D97-AF65-F5344CB8AC3E}">
        <p14:creationId xmlns:p14="http://schemas.microsoft.com/office/powerpoint/2010/main" val="2513107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fld id="{7F5231AD-335B-404E-8185-D89357637BC2}" type="slidenum">
              <a:rPr lang="en-GB" smtClean="0"/>
              <a:t>1</a:t>
            </a:fld>
            <a:endParaRPr lang="en-GB"/>
          </a:p>
        </p:txBody>
      </p:sp>
    </p:spTree>
    <p:extLst>
      <p:ext uri="{BB962C8B-B14F-4D97-AF65-F5344CB8AC3E}">
        <p14:creationId xmlns:p14="http://schemas.microsoft.com/office/powerpoint/2010/main" val="3882163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fld id="{7F5231AD-335B-404E-8185-D89357637BC2}" type="slidenum">
              <a:rPr lang="en-GB" smtClean="0"/>
              <a:t>10</a:t>
            </a:fld>
            <a:endParaRPr lang="en-GB"/>
          </a:p>
        </p:txBody>
      </p:sp>
    </p:spTree>
    <p:extLst>
      <p:ext uri="{BB962C8B-B14F-4D97-AF65-F5344CB8AC3E}">
        <p14:creationId xmlns:p14="http://schemas.microsoft.com/office/powerpoint/2010/main" val="1390588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fld id="{7F5231AD-335B-404E-8185-D89357637BC2}" type="slidenum">
              <a:rPr lang="en-GB" smtClean="0"/>
              <a:t>11</a:t>
            </a:fld>
            <a:endParaRPr lang="en-GB"/>
          </a:p>
        </p:txBody>
      </p:sp>
    </p:spTree>
    <p:extLst>
      <p:ext uri="{BB962C8B-B14F-4D97-AF65-F5344CB8AC3E}">
        <p14:creationId xmlns:p14="http://schemas.microsoft.com/office/powerpoint/2010/main" val="4247818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fld id="{7F5231AD-335B-404E-8185-D89357637BC2}" type="slidenum">
              <a:rPr lang="en-GB" smtClean="0"/>
              <a:t>12</a:t>
            </a:fld>
            <a:endParaRPr lang="en-GB"/>
          </a:p>
        </p:txBody>
      </p:sp>
    </p:spTree>
    <p:extLst>
      <p:ext uri="{BB962C8B-B14F-4D97-AF65-F5344CB8AC3E}">
        <p14:creationId xmlns:p14="http://schemas.microsoft.com/office/powerpoint/2010/main" val="2404383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fld id="{7F5231AD-335B-404E-8185-D89357637BC2}" type="slidenum">
              <a:rPr lang="en-GB" smtClean="0"/>
              <a:t>13</a:t>
            </a:fld>
            <a:endParaRPr lang="en-GB"/>
          </a:p>
        </p:txBody>
      </p:sp>
    </p:spTree>
    <p:extLst>
      <p:ext uri="{BB962C8B-B14F-4D97-AF65-F5344CB8AC3E}">
        <p14:creationId xmlns:p14="http://schemas.microsoft.com/office/powerpoint/2010/main" val="2131227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fld id="{7F5231AD-335B-404E-8185-D89357637BC2}" type="slidenum">
              <a:rPr lang="en-GB" smtClean="0"/>
              <a:t>14</a:t>
            </a:fld>
            <a:endParaRPr lang="en-GB"/>
          </a:p>
        </p:txBody>
      </p:sp>
    </p:spTree>
    <p:extLst>
      <p:ext uri="{BB962C8B-B14F-4D97-AF65-F5344CB8AC3E}">
        <p14:creationId xmlns:p14="http://schemas.microsoft.com/office/powerpoint/2010/main" val="1533884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fld id="{7F5231AD-335B-404E-8185-D89357637BC2}" type="slidenum">
              <a:rPr lang="en-GB" smtClean="0"/>
              <a:t>15</a:t>
            </a:fld>
            <a:endParaRPr lang="en-GB"/>
          </a:p>
        </p:txBody>
      </p:sp>
    </p:spTree>
    <p:extLst>
      <p:ext uri="{BB962C8B-B14F-4D97-AF65-F5344CB8AC3E}">
        <p14:creationId xmlns:p14="http://schemas.microsoft.com/office/powerpoint/2010/main" val="2354309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fld id="{7F5231AD-335B-404E-8185-D89357637BC2}" type="slidenum">
              <a:rPr lang="en-GB" smtClean="0"/>
              <a:t>16</a:t>
            </a:fld>
            <a:endParaRPr lang="en-GB"/>
          </a:p>
        </p:txBody>
      </p:sp>
    </p:spTree>
    <p:extLst>
      <p:ext uri="{BB962C8B-B14F-4D97-AF65-F5344CB8AC3E}">
        <p14:creationId xmlns:p14="http://schemas.microsoft.com/office/powerpoint/2010/main" val="4288439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fld id="{7F5231AD-335B-404E-8185-D89357637BC2}" type="slidenum">
              <a:rPr lang="en-GB" smtClean="0"/>
              <a:t>17</a:t>
            </a:fld>
            <a:endParaRPr lang="en-GB"/>
          </a:p>
        </p:txBody>
      </p:sp>
    </p:spTree>
    <p:extLst>
      <p:ext uri="{BB962C8B-B14F-4D97-AF65-F5344CB8AC3E}">
        <p14:creationId xmlns:p14="http://schemas.microsoft.com/office/powerpoint/2010/main" val="324557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fld id="{7F5231AD-335B-404E-8185-D89357637BC2}" type="slidenum">
              <a:rPr lang="en-GB" smtClean="0"/>
              <a:t>18</a:t>
            </a:fld>
            <a:endParaRPr lang="en-GB"/>
          </a:p>
        </p:txBody>
      </p:sp>
    </p:spTree>
    <p:extLst>
      <p:ext uri="{BB962C8B-B14F-4D97-AF65-F5344CB8AC3E}">
        <p14:creationId xmlns:p14="http://schemas.microsoft.com/office/powerpoint/2010/main" val="2761487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fld id="{7F5231AD-335B-404E-8185-D89357637BC2}" type="slidenum">
              <a:rPr lang="en-GB" smtClean="0"/>
              <a:t>19</a:t>
            </a:fld>
            <a:endParaRPr lang="en-GB"/>
          </a:p>
        </p:txBody>
      </p:sp>
    </p:spTree>
    <p:extLst>
      <p:ext uri="{BB962C8B-B14F-4D97-AF65-F5344CB8AC3E}">
        <p14:creationId xmlns:p14="http://schemas.microsoft.com/office/powerpoint/2010/main" val="944040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fld id="{7F5231AD-335B-404E-8185-D89357637BC2}" type="slidenum">
              <a:rPr lang="en-GB" smtClean="0"/>
              <a:t>2</a:t>
            </a:fld>
            <a:endParaRPr lang="en-GB"/>
          </a:p>
        </p:txBody>
      </p:sp>
    </p:spTree>
    <p:extLst>
      <p:ext uri="{BB962C8B-B14F-4D97-AF65-F5344CB8AC3E}">
        <p14:creationId xmlns:p14="http://schemas.microsoft.com/office/powerpoint/2010/main" val="27347851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fld id="{7F5231AD-335B-404E-8185-D89357637BC2}" type="slidenum">
              <a:rPr lang="en-GB" smtClean="0"/>
              <a:t>20</a:t>
            </a:fld>
            <a:endParaRPr lang="en-GB"/>
          </a:p>
        </p:txBody>
      </p:sp>
    </p:spTree>
    <p:extLst>
      <p:ext uri="{BB962C8B-B14F-4D97-AF65-F5344CB8AC3E}">
        <p14:creationId xmlns:p14="http://schemas.microsoft.com/office/powerpoint/2010/main" val="1068237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fld id="{7F5231AD-335B-404E-8185-D89357637BC2}" type="slidenum">
              <a:rPr lang="en-GB" smtClean="0"/>
              <a:t>21</a:t>
            </a:fld>
            <a:endParaRPr lang="en-GB"/>
          </a:p>
        </p:txBody>
      </p:sp>
    </p:spTree>
    <p:extLst>
      <p:ext uri="{BB962C8B-B14F-4D97-AF65-F5344CB8AC3E}">
        <p14:creationId xmlns:p14="http://schemas.microsoft.com/office/powerpoint/2010/main" val="25504522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fld id="{7F5231AD-335B-404E-8185-D89357637BC2}" type="slidenum">
              <a:rPr lang="en-GB" smtClean="0"/>
              <a:t>22</a:t>
            </a:fld>
            <a:endParaRPr lang="en-GB"/>
          </a:p>
        </p:txBody>
      </p:sp>
    </p:spTree>
    <p:extLst>
      <p:ext uri="{BB962C8B-B14F-4D97-AF65-F5344CB8AC3E}">
        <p14:creationId xmlns:p14="http://schemas.microsoft.com/office/powerpoint/2010/main" val="2763093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fld id="{7F5231AD-335B-404E-8185-D89357637BC2}" type="slidenum">
              <a:rPr lang="en-GB" smtClean="0"/>
              <a:t>23</a:t>
            </a:fld>
            <a:endParaRPr lang="en-GB"/>
          </a:p>
        </p:txBody>
      </p:sp>
    </p:spTree>
    <p:extLst>
      <p:ext uri="{BB962C8B-B14F-4D97-AF65-F5344CB8AC3E}">
        <p14:creationId xmlns:p14="http://schemas.microsoft.com/office/powerpoint/2010/main" val="19884828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fld id="{7F5231AD-335B-404E-8185-D89357637BC2}" type="slidenum">
              <a:rPr lang="en-GB" smtClean="0"/>
              <a:t>24</a:t>
            </a:fld>
            <a:endParaRPr lang="en-GB"/>
          </a:p>
        </p:txBody>
      </p:sp>
    </p:spTree>
    <p:extLst>
      <p:ext uri="{BB962C8B-B14F-4D97-AF65-F5344CB8AC3E}">
        <p14:creationId xmlns:p14="http://schemas.microsoft.com/office/powerpoint/2010/main" val="2878541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fld id="{7F5231AD-335B-404E-8185-D89357637BC2}" type="slidenum">
              <a:rPr lang="en-GB" smtClean="0"/>
              <a:t>25</a:t>
            </a:fld>
            <a:endParaRPr lang="en-GB"/>
          </a:p>
        </p:txBody>
      </p:sp>
    </p:spTree>
    <p:extLst>
      <p:ext uri="{BB962C8B-B14F-4D97-AF65-F5344CB8AC3E}">
        <p14:creationId xmlns:p14="http://schemas.microsoft.com/office/powerpoint/2010/main" val="4933547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fld id="{7F5231AD-335B-404E-8185-D89357637BC2}" type="slidenum">
              <a:rPr lang="en-GB" smtClean="0"/>
              <a:t>26</a:t>
            </a:fld>
            <a:endParaRPr lang="en-GB"/>
          </a:p>
        </p:txBody>
      </p:sp>
    </p:spTree>
    <p:extLst>
      <p:ext uri="{BB962C8B-B14F-4D97-AF65-F5344CB8AC3E}">
        <p14:creationId xmlns:p14="http://schemas.microsoft.com/office/powerpoint/2010/main" val="4269286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fld id="{7F5231AD-335B-404E-8185-D89357637BC2}" type="slidenum">
              <a:rPr lang="en-GB" smtClean="0"/>
              <a:t>27</a:t>
            </a:fld>
            <a:endParaRPr lang="en-GB"/>
          </a:p>
        </p:txBody>
      </p:sp>
    </p:spTree>
    <p:extLst>
      <p:ext uri="{BB962C8B-B14F-4D97-AF65-F5344CB8AC3E}">
        <p14:creationId xmlns:p14="http://schemas.microsoft.com/office/powerpoint/2010/main" val="12386607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fld id="{7F5231AD-335B-404E-8185-D89357637BC2}" type="slidenum">
              <a:rPr lang="en-GB" smtClean="0"/>
              <a:t>28</a:t>
            </a:fld>
            <a:endParaRPr lang="en-GB"/>
          </a:p>
        </p:txBody>
      </p:sp>
    </p:spTree>
    <p:extLst>
      <p:ext uri="{BB962C8B-B14F-4D97-AF65-F5344CB8AC3E}">
        <p14:creationId xmlns:p14="http://schemas.microsoft.com/office/powerpoint/2010/main" val="31554823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fld id="{7F5231AD-335B-404E-8185-D89357637BC2}" type="slidenum">
              <a:rPr lang="en-GB" smtClean="0"/>
              <a:t>29</a:t>
            </a:fld>
            <a:endParaRPr lang="en-GB"/>
          </a:p>
        </p:txBody>
      </p:sp>
    </p:spTree>
    <p:extLst>
      <p:ext uri="{BB962C8B-B14F-4D97-AF65-F5344CB8AC3E}">
        <p14:creationId xmlns:p14="http://schemas.microsoft.com/office/powerpoint/2010/main" val="3679665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fld id="{7F5231AD-335B-404E-8185-D89357637BC2}" type="slidenum">
              <a:rPr lang="en-GB" smtClean="0"/>
              <a:t>3</a:t>
            </a:fld>
            <a:endParaRPr lang="en-GB"/>
          </a:p>
        </p:txBody>
      </p:sp>
    </p:spTree>
    <p:extLst>
      <p:ext uri="{BB962C8B-B14F-4D97-AF65-F5344CB8AC3E}">
        <p14:creationId xmlns:p14="http://schemas.microsoft.com/office/powerpoint/2010/main" val="9176707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slide some questions are asked to …</a:t>
            </a:r>
          </a:p>
          <a:p>
            <a:endParaRPr lang="pt-PT" dirty="0"/>
          </a:p>
        </p:txBody>
      </p:sp>
      <p:sp>
        <p:nvSpPr>
          <p:cNvPr id="4" name="Slide Number Placeholder 3"/>
          <p:cNvSpPr>
            <a:spLocks noGrp="1"/>
          </p:cNvSpPr>
          <p:nvPr>
            <p:ph type="sldNum" sz="quarter" idx="5"/>
          </p:nvPr>
        </p:nvSpPr>
        <p:spPr/>
        <p:txBody>
          <a:bodyPr/>
          <a:lstStyle/>
          <a:p>
            <a:fld id="{7F5231AD-335B-404E-8185-D89357637BC2}" type="slidenum">
              <a:rPr lang="en-GB" smtClean="0"/>
              <a:t>30</a:t>
            </a:fld>
            <a:endParaRPr lang="en-GB"/>
          </a:p>
        </p:txBody>
      </p:sp>
    </p:spTree>
    <p:extLst>
      <p:ext uri="{BB962C8B-B14F-4D97-AF65-F5344CB8AC3E}">
        <p14:creationId xmlns:p14="http://schemas.microsoft.com/office/powerpoint/2010/main" val="8781208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part presents some conclusions related to the various contents of this module </a:t>
            </a:r>
            <a:r>
              <a:rPr lang="pt-PT" dirty="0"/>
              <a:t>…</a:t>
            </a:r>
          </a:p>
        </p:txBody>
      </p:sp>
      <p:sp>
        <p:nvSpPr>
          <p:cNvPr id="4" name="Slide Number Placeholder 3"/>
          <p:cNvSpPr>
            <a:spLocks noGrp="1"/>
          </p:cNvSpPr>
          <p:nvPr>
            <p:ph type="sldNum" sz="quarter" idx="5"/>
          </p:nvPr>
        </p:nvSpPr>
        <p:spPr/>
        <p:txBody>
          <a:bodyPr/>
          <a:lstStyle/>
          <a:p>
            <a:fld id="{7F5231AD-335B-404E-8185-D89357637BC2}" type="slidenum">
              <a:rPr lang="en-GB" smtClean="0"/>
              <a:t>31</a:t>
            </a:fld>
            <a:endParaRPr lang="en-GB"/>
          </a:p>
        </p:txBody>
      </p:sp>
    </p:spTree>
    <p:extLst>
      <p:ext uri="{BB962C8B-B14F-4D97-AF65-F5344CB8AC3E}">
        <p14:creationId xmlns:p14="http://schemas.microsoft.com/office/powerpoint/2010/main" val="167507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fld id="{7F5231AD-335B-404E-8185-D89357637BC2}" type="slidenum">
              <a:rPr lang="en-GB" smtClean="0"/>
              <a:t>4</a:t>
            </a:fld>
            <a:endParaRPr lang="en-GB"/>
          </a:p>
        </p:txBody>
      </p:sp>
    </p:spTree>
    <p:extLst>
      <p:ext uri="{BB962C8B-B14F-4D97-AF65-F5344CB8AC3E}">
        <p14:creationId xmlns:p14="http://schemas.microsoft.com/office/powerpoint/2010/main" val="1495766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fld id="{7F5231AD-335B-404E-8185-D89357637BC2}" type="slidenum">
              <a:rPr lang="en-GB" smtClean="0"/>
              <a:t>5</a:t>
            </a:fld>
            <a:endParaRPr lang="en-GB"/>
          </a:p>
        </p:txBody>
      </p:sp>
    </p:spTree>
    <p:extLst>
      <p:ext uri="{BB962C8B-B14F-4D97-AF65-F5344CB8AC3E}">
        <p14:creationId xmlns:p14="http://schemas.microsoft.com/office/powerpoint/2010/main" val="1033535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fld id="{7F5231AD-335B-404E-8185-D89357637BC2}" type="slidenum">
              <a:rPr lang="en-GB" smtClean="0"/>
              <a:t>6</a:t>
            </a:fld>
            <a:endParaRPr lang="en-GB"/>
          </a:p>
        </p:txBody>
      </p:sp>
    </p:spTree>
    <p:extLst>
      <p:ext uri="{BB962C8B-B14F-4D97-AF65-F5344CB8AC3E}">
        <p14:creationId xmlns:p14="http://schemas.microsoft.com/office/powerpoint/2010/main" val="3523333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fld id="{7F5231AD-335B-404E-8185-D89357637BC2}" type="slidenum">
              <a:rPr lang="en-GB" smtClean="0"/>
              <a:t>7</a:t>
            </a:fld>
            <a:endParaRPr lang="en-GB"/>
          </a:p>
        </p:txBody>
      </p:sp>
    </p:spTree>
    <p:extLst>
      <p:ext uri="{BB962C8B-B14F-4D97-AF65-F5344CB8AC3E}">
        <p14:creationId xmlns:p14="http://schemas.microsoft.com/office/powerpoint/2010/main" val="2435438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fld id="{7F5231AD-335B-404E-8185-D89357637BC2}" type="slidenum">
              <a:rPr lang="en-GB" smtClean="0"/>
              <a:t>8</a:t>
            </a:fld>
            <a:endParaRPr lang="en-GB"/>
          </a:p>
        </p:txBody>
      </p:sp>
    </p:spTree>
    <p:extLst>
      <p:ext uri="{BB962C8B-B14F-4D97-AF65-F5344CB8AC3E}">
        <p14:creationId xmlns:p14="http://schemas.microsoft.com/office/powerpoint/2010/main" val="3118149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fld id="{7F5231AD-335B-404E-8185-D89357637BC2}" type="slidenum">
              <a:rPr lang="en-GB" smtClean="0"/>
              <a:t>9</a:t>
            </a:fld>
            <a:endParaRPr lang="en-GB"/>
          </a:p>
        </p:txBody>
      </p:sp>
    </p:spTree>
    <p:extLst>
      <p:ext uri="{BB962C8B-B14F-4D97-AF65-F5344CB8AC3E}">
        <p14:creationId xmlns:p14="http://schemas.microsoft.com/office/powerpoint/2010/main" val="1745248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Slide - Text / Bullet Level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2C73F5-933C-435A-A71F-A7DBA0BC556A}"/>
              </a:ext>
            </a:extLst>
          </p:cNvPr>
          <p:cNvSpPr/>
          <p:nvPr userDrawn="1"/>
        </p:nvSpPr>
        <p:spPr>
          <a:xfrm>
            <a:off x="0" y="-1"/>
            <a:ext cx="10867338" cy="85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dirty="0"/>
          </a:p>
        </p:txBody>
      </p:sp>
      <p:sp>
        <p:nvSpPr>
          <p:cNvPr id="11" name="Content Placeholder 10"/>
          <p:cNvSpPr>
            <a:spLocks noGrp="1"/>
          </p:cNvSpPr>
          <p:nvPr>
            <p:ph sz="quarter" idx="11"/>
          </p:nvPr>
        </p:nvSpPr>
        <p:spPr>
          <a:xfrm>
            <a:off x="390617" y="1412776"/>
            <a:ext cx="11409800" cy="5129312"/>
          </a:xfrm>
          <a:prstGeom prst="rect">
            <a:avLst/>
          </a:prstGeom>
        </p:spPr>
        <p:txBody>
          <a:bodyPr/>
          <a:lstStyle>
            <a:lvl1pPr>
              <a:defRPr sz="3200">
                <a:solidFill>
                  <a:srgbClr val="9F373A"/>
                </a:solidFill>
                <a:latin typeface="Calibri" panose="020F0502020204030204" pitchFamily="34" charset="0"/>
              </a:defRPr>
            </a:lvl1pPr>
            <a:lvl2pPr>
              <a:buClr>
                <a:srgbClr val="C00000"/>
              </a:buClr>
              <a:defRPr sz="2800">
                <a:solidFill>
                  <a:schemeClr val="tx1"/>
                </a:solidFill>
                <a:latin typeface="Calibri" panose="020F0502020204030204" pitchFamily="34" charset="0"/>
              </a:defRPr>
            </a:lvl2pPr>
            <a:lvl3pPr>
              <a:buClr>
                <a:srgbClr val="C00000"/>
              </a:buClr>
              <a:defRPr sz="2400">
                <a:solidFill>
                  <a:schemeClr val="tx1"/>
                </a:solidFill>
                <a:latin typeface="Calibri" panose="020F0502020204030204" pitchFamily="34" charset="0"/>
              </a:defRPr>
            </a:lvl3pPr>
            <a:lvl4pPr>
              <a:buClr>
                <a:srgbClr val="C00000"/>
              </a:buClr>
              <a:defRPr sz="2000">
                <a:solidFill>
                  <a:schemeClr val="tx1"/>
                </a:solidFill>
                <a:latin typeface="Calibri" panose="020F0502020204030204" pitchFamily="34" charset="0"/>
              </a:defRPr>
            </a:lvl4pPr>
            <a:lvl5pPr>
              <a:buClr>
                <a:srgbClr val="C00000"/>
              </a:buClr>
              <a:defRPr sz="2000">
                <a:solidFill>
                  <a:schemeClr val="tx1"/>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7751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tandard Slide - Text / Bullet Level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2C73F5-933C-435A-A71F-A7DBA0BC556A}"/>
              </a:ext>
            </a:extLst>
          </p:cNvPr>
          <p:cNvSpPr/>
          <p:nvPr userDrawn="1"/>
        </p:nvSpPr>
        <p:spPr>
          <a:xfrm>
            <a:off x="0" y="-1"/>
            <a:ext cx="10867338" cy="85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dirty="0"/>
          </a:p>
        </p:txBody>
      </p:sp>
      <p:sp>
        <p:nvSpPr>
          <p:cNvPr id="2" name="Title 1"/>
          <p:cNvSpPr>
            <a:spLocks noGrp="1"/>
          </p:cNvSpPr>
          <p:nvPr>
            <p:ph type="title" hasCustomPrompt="1"/>
          </p:nvPr>
        </p:nvSpPr>
        <p:spPr/>
        <p:txBody>
          <a:bodyPr/>
          <a:lstStyle>
            <a:lvl1pPr>
              <a:defRPr/>
            </a:lvl1pPr>
          </a:lstStyle>
          <a:p>
            <a:r>
              <a:rPr lang="en-US" dirty="0"/>
              <a:t>2 Columns</a:t>
            </a:r>
            <a:endParaRPr lang="en-GB" dirty="0"/>
          </a:p>
        </p:txBody>
      </p:sp>
      <p:sp>
        <p:nvSpPr>
          <p:cNvPr id="6" name="Content Placeholder 10">
            <a:extLst>
              <a:ext uri="{FF2B5EF4-FFF2-40B4-BE49-F238E27FC236}">
                <a16:creationId xmlns:a16="http://schemas.microsoft.com/office/drawing/2014/main" id="{3353F3EB-BE62-4EDC-A231-388F76EE327B}"/>
              </a:ext>
            </a:extLst>
          </p:cNvPr>
          <p:cNvSpPr>
            <a:spLocks noGrp="1"/>
          </p:cNvSpPr>
          <p:nvPr>
            <p:ph sz="quarter" idx="11"/>
          </p:nvPr>
        </p:nvSpPr>
        <p:spPr>
          <a:xfrm>
            <a:off x="390618" y="1412776"/>
            <a:ext cx="5513361" cy="5129312"/>
          </a:xfrm>
          <a:prstGeom prst="rect">
            <a:avLst/>
          </a:prstGeom>
        </p:spPr>
        <p:txBody>
          <a:bodyPr/>
          <a:lstStyle>
            <a:lvl1pPr>
              <a:defRPr sz="3200">
                <a:solidFill>
                  <a:srgbClr val="9F373A"/>
                </a:solidFill>
                <a:latin typeface="Calibri" panose="020F0502020204030204" pitchFamily="34" charset="0"/>
              </a:defRPr>
            </a:lvl1pPr>
            <a:lvl2pPr>
              <a:buClr>
                <a:srgbClr val="9F373A"/>
              </a:buClr>
              <a:defRPr sz="2800">
                <a:solidFill>
                  <a:srgbClr val="9F373A"/>
                </a:solidFill>
                <a:latin typeface="Calibri" panose="020F0502020204030204" pitchFamily="34" charset="0"/>
              </a:defRPr>
            </a:lvl2pPr>
            <a:lvl3pPr>
              <a:buClr>
                <a:srgbClr val="9F373A"/>
              </a:buClr>
              <a:defRPr sz="2400">
                <a:solidFill>
                  <a:srgbClr val="9F373A"/>
                </a:solidFill>
                <a:latin typeface="Calibri" panose="020F0502020204030204" pitchFamily="34" charset="0"/>
              </a:defRPr>
            </a:lvl3pPr>
            <a:lvl4pPr>
              <a:buClr>
                <a:srgbClr val="9F373A"/>
              </a:buClr>
              <a:defRPr sz="2000">
                <a:solidFill>
                  <a:srgbClr val="9F373A"/>
                </a:solidFill>
                <a:latin typeface="Calibri" panose="020F0502020204030204" pitchFamily="34" charset="0"/>
              </a:defRPr>
            </a:lvl4pPr>
            <a:lvl5pPr>
              <a:buClr>
                <a:srgbClr val="9F373A"/>
              </a:buClr>
              <a:defRPr sz="2000">
                <a:solidFill>
                  <a:srgbClr val="9F373A"/>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10">
            <a:extLst>
              <a:ext uri="{FF2B5EF4-FFF2-40B4-BE49-F238E27FC236}">
                <a16:creationId xmlns:a16="http://schemas.microsoft.com/office/drawing/2014/main" id="{136DB6F5-CF81-4ADE-B701-794D3FF2E6C7}"/>
              </a:ext>
            </a:extLst>
          </p:cNvPr>
          <p:cNvSpPr>
            <a:spLocks noGrp="1"/>
          </p:cNvSpPr>
          <p:nvPr>
            <p:ph sz="quarter" idx="12"/>
          </p:nvPr>
        </p:nvSpPr>
        <p:spPr>
          <a:xfrm>
            <a:off x="6192012" y="1412776"/>
            <a:ext cx="5513361" cy="5129312"/>
          </a:xfrm>
          <a:prstGeom prst="rect">
            <a:avLst/>
          </a:prstGeom>
        </p:spPr>
        <p:txBody>
          <a:bodyPr/>
          <a:lstStyle>
            <a:lvl1pPr>
              <a:defRPr sz="3200">
                <a:solidFill>
                  <a:srgbClr val="9F373A"/>
                </a:solidFill>
                <a:latin typeface="Calibri" panose="020F0502020204030204" pitchFamily="34" charset="0"/>
              </a:defRPr>
            </a:lvl1pPr>
            <a:lvl2pPr>
              <a:buClr>
                <a:srgbClr val="9F373A"/>
              </a:buClr>
              <a:defRPr sz="2800">
                <a:latin typeface="Calibri" panose="020F0502020204030204" pitchFamily="34" charset="0"/>
              </a:defRPr>
            </a:lvl2pPr>
            <a:lvl3pPr>
              <a:buClr>
                <a:srgbClr val="9F373A"/>
              </a:buClr>
              <a:defRPr sz="2400">
                <a:latin typeface="Calibri" panose="020F0502020204030204" pitchFamily="34" charset="0"/>
              </a:defRPr>
            </a:lvl3pPr>
            <a:lvl4pPr>
              <a:buClr>
                <a:srgbClr val="9F373A"/>
              </a:buClr>
              <a:defRPr sz="2000">
                <a:latin typeface="Calibri" panose="020F0502020204030204" pitchFamily="34" charset="0"/>
              </a:defRPr>
            </a:lvl4pPr>
            <a:lvl5pPr>
              <a:buClr>
                <a:srgbClr val="9F373A"/>
              </a:buClr>
              <a:defRPr sz="200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70801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Standard Slide - Text / Bullet Level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2C73F5-933C-435A-A71F-A7DBA0BC556A}"/>
              </a:ext>
            </a:extLst>
          </p:cNvPr>
          <p:cNvSpPr/>
          <p:nvPr userDrawn="1"/>
        </p:nvSpPr>
        <p:spPr>
          <a:xfrm>
            <a:off x="0" y="-1"/>
            <a:ext cx="10867338" cy="85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dirty="0"/>
          </a:p>
        </p:txBody>
      </p:sp>
      <p:sp>
        <p:nvSpPr>
          <p:cNvPr id="2" name="Title 1"/>
          <p:cNvSpPr>
            <a:spLocks noGrp="1"/>
          </p:cNvSpPr>
          <p:nvPr>
            <p:ph type="title" hasCustomPrompt="1"/>
          </p:nvPr>
        </p:nvSpPr>
        <p:spPr/>
        <p:txBody>
          <a:bodyPr/>
          <a:lstStyle>
            <a:lvl1pPr>
              <a:defRPr/>
            </a:lvl1pPr>
          </a:lstStyle>
          <a:p>
            <a:r>
              <a:rPr lang="en-US" dirty="0"/>
              <a:t>Table – Simple1 – All Borders</a:t>
            </a:r>
            <a:endParaRPr lang="en-GB" dirty="0"/>
          </a:p>
        </p:txBody>
      </p:sp>
      <p:graphicFrame>
        <p:nvGraphicFramePr>
          <p:cNvPr id="9" name="Table 8">
            <a:extLst>
              <a:ext uri="{FF2B5EF4-FFF2-40B4-BE49-F238E27FC236}">
                <a16:creationId xmlns:a16="http://schemas.microsoft.com/office/drawing/2014/main" id="{DE4637FF-91B4-4579-A696-8E6A8CDF1E06}"/>
              </a:ext>
            </a:extLst>
          </p:cNvPr>
          <p:cNvGraphicFramePr>
            <a:graphicFrameLocks noGrp="1"/>
          </p:cNvGraphicFramePr>
          <p:nvPr userDrawn="1">
            <p:extLst>
              <p:ext uri="{D42A27DB-BD31-4B8C-83A1-F6EECF244321}">
                <p14:modId xmlns:p14="http://schemas.microsoft.com/office/powerpoint/2010/main" val="701406691"/>
              </p:ext>
            </p:extLst>
          </p:nvPr>
        </p:nvGraphicFramePr>
        <p:xfrm>
          <a:off x="402173" y="2183079"/>
          <a:ext cx="11398244" cy="1854200"/>
        </p:xfrm>
        <a:graphic>
          <a:graphicData uri="http://schemas.openxmlformats.org/drawingml/2006/table">
            <a:tbl>
              <a:tblPr firstRow="1" bandRow="1">
                <a:tableStyleId>{9DCAF9ED-07DC-4A11-8D7F-57B35C25682E}</a:tableStyleId>
              </a:tblPr>
              <a:tblGrid>
                <a:gridCol w="2849561">
                  <a:extLst>
                    <a:ext uri="{9D8B030D-6E8A-4147-A177-3AD203B41FA5}">
                      <a16:colId xmlns:a16="http://schemas.microsoft.com/office/drawing/2014/main" val="20000"/>
                    </a:ext>
                  </a:extLst>
                </a:gridCol>
                <a:gridCol w="2849561">
                  <a:extLst>
                    <a:ext uri="{9D8B030D-6E8A-4147-A177-3AD203B41FA5}">
                      <a16:colId xmlns:a16="http://schemas.microsoft.com/office/drawing/2014/main" val="20001"/>
                    </a:ext>
                  </a:extLst>
                </a:gridCol>
                <a:gridCol w="2849561">
                  <a:extLst>
                    <a:ext uri="{9D8B030D-6E8A-4147-A177-3AD203B41FA5}">
                      <a16:colId xmlns:a16="http://schemas.microsoft.com/office/drawing/2014/main" val="20002"/>
                    </a:ext>
                  </a:extLst>
                </a:gridCol>
                <a:gridCol w="2849561">
                  <a:extLst>
                    <a:ext uri="{9D8B030D-6E8A-4147-A177-3AD203B41FA5}">
                      <a16:colId xmlns:a16="http://schemas.microsoft.com/office/drawing/2014/main" val="20003"/>
                    </a:ext>
                  </a:extLst>
                </a:gridCol>
              </a:tblGrid>
              <a:tr h="370840">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0" name="Content Placeholder 10">
            <a:extLst>
              <a:ext uri="{FF2B5EF4-FFF2-40B4-BE49-F238E27FC236}">
                <a16:creationId xmlns:a16="http://schemas.microsoft.com/office/drawing/2014/main" id="{8BBA03D6-F29F-4C59-96A9-CD198F5AEC01}"/>
              </a:ext>
            </a:extLst>
          </p:cNvPr>
          <p:cNvSpPr>
            <a:spLocks noGrp="1"/>
          </p:cNvSpPr>
          <p:nvPr>
            <p:ph sz="quarter" idx="11"/>
          </p:nvPr>
        </p:nvSpPr>
        <p:spPr>
          <a:xfrm>
            <a:off x="390617" y="1412776"/>
            <a:ext cx="11409800" cy="504056"/>
          </a:xfrm>
          <a:prstGeom prst="rect">
            <a:avLst/>
          </a:prstGeom>
        </p:spPr>
        <p:txBody>
          <a:bodyPr/>
          <a:lstStyle>
            <a:lvl1pPr marL="361950" indent="-361950">
              <a:buFont typeface="Wingdings" panose="05000000000000000000" pitchFamily="2" charset="2"/>
              <a:buChar char="§"/>
              <a:defRPr sz="3200">
                <a:solidFill>
                  <a:srgbClr val="9F373A"/>
                </a:solidFill>
                <a:latin typeface="Calibri" panose="020F0502020204030204" pitchFamily="34" charset="0"/>
              </a:defRPr>
            </a:lvl1pPr>
            <a:lvl2pPr>
              <a:defRPr sz="2800"/>
            </a:lvl2pPr>
            <a:lvl3pPr>
              <a:defRPr sz="2400"/>
            </a:lvl3pPr>
            <a:lvl4pPr>
              <a:defRPr sz="2000"/>
            </a:lvl4pPr>
            <a:lvl5pPr>
              <a:defRPr sz="2000"/>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801873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imary Header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dirty="0"/>
          </a:p>
        </p:txBody>
      </p:sp>
      <p:sp>
        <p:nvSpPr>
          <p:cNvPr id="6" name="Title 1"/>
          <p:cNvSpPr txBox="1">
            <a:spLocks/>
          </p:cNvSpPr>
          <p:nvPr userDrawn="1"/>
        </p:nvSpPr>
        <p:spPr>
          <a:xfrm>
            <a:off x="1595432" y="143521"/>
            <a:ext cx="10632081" cy="5957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baseline="0">
                <a:solidFill>
                  <a:srgbClr val="7030A0"/>
                </a:solidFill>
                <a:latin typeface="+mj-lt"/>
                <a:ea typeface="+mj-ea"/>
                <a:cs typeface="+mj-cs"/>
              </a:defRPr>
            </a:lvl1pPr>
          </a:lstStyle>
          <a:p>
            <a:r>
              <a:rPr lang="en-US" sz="3600" dirty="0">
                <a:solidFill>
                  <a:srgbClr val="9F373A"/>
                </a:solidFill>
                <a:latin typeface="Arial" panose="020B0604020202020204" pitchFamily="34" charset="0"/>
                <a:cs typeface="Arial" panose="020B0604020202020204" pitchFamily="34" charset="0"/>
              </a:rPr>
              <a:t>Zero Defects Manufacturing Platform</a:t>
            </a:r>
          </a:p>
        </p:txBody>
      </p:sp>
      <p:sp>
        <p:nvSpPr>
          <p:cNvPr id="7" name="Text Placeholder 8"/>
          <p:cNvSpPr>
            <a:spLocks noGrp="1"/>
          </p:cNvSpPr>
          <p:nvPr>
            <p:ph type="body" sz="quarter" idx="13" hasCustomPrompt="1"/>
          </p:nvPr>
        </p:nvSpPr>
        <p:spPr>
          <a:xfrm>
            <a:off x="719403" y="3717032"/>
            <a:ext cx="10752667" cy="823044"/>
          </a:xfrm>
          <a:prstGeom prst="rect">
            <a:avLst/>
          </a:prstGeom>
        </p:spPr>
        <p:txBody>
          <a:bodyPr/>
          <a:lstStyle>
            <a:lvl1pPr algn="ctr">
              <a:defRPr lang="en-US" sz="4400" b="0" kern="1200" dirty="0" smtClean="0">
                <a:solidFill>
                  <a:srgbClr val="9F373A"/>
                </a:solidFill>
                <a:latin typeface="Calibri" panose="020F0502020204030204" pitchFamily="34" charset="0"/>
                <a:ea typeface="+mn-ea"/>
                <a:cs typeface="Arial" panose="020B0604020202020204" pitchFamily="34" charset="0"/>
              </a:defRPr>
            </a:lvl1pPr>
          </a:lstStyle>
          <a:p>
            <a:pPr lvl="0"/>
            <a:r>
              <a:rPr lang="en-US" dirty="0"/>
              <a:t>&lt;eg [Main Title]&gt;</a:t>
            </a:r>
          </a:p>
        </p:txBody>
      </p:sp>
      <p:sp>
        <p:nvSpPr>
          <p:cNvPr id="10" name="Text Placeholder 8"/>
          <p:cNvSpPr>
            <a:spLocks noGrp="1"/>
          </p:cNvSpPr>
          <p:nvPr>
            <p:ph type="body" sz="quarter" idx="19" hasCustomPrompt="1"/>
          </p:nvPr>
        </p:nvSpPr>
        <p:spPr>
          <a:xfrm>
            <a:off x="719403" y="4648496"/>
            <a:ext cx="10752667" cy="823044"/>
          </a:xfrm>
          <a:prstGeom prst="rect">
            <a:avLst/>
          </a:prstGeom>
        </p:spPr>
        <p:txBody>
          <a:bodyPr/>
          <a:lstStyle>
            <a:lvl1pPr algn="ctr">
              <a:defRPr lang="en-US" sz="3200" b="0" kern="1200" dirty="0" smtClean="0">
                <a:solidFill>
                  <a:srgbClr val="9F373A"/>
                </a:solidFill>
                <a:latin typeface="Calibri" panose="020F0502020204030204" pitchFamily="34" charset="0"/>
                <a:ea typeface="+mn-ea"/>
                <a:cs typeface="Arial" panose="020B0604020202020204" pitchFamily="34" charset="0"/>
              </a:defRPr>
            </a:lvl1pPr>
          </a:lstStyle>
          <a:p>
            <a:pPr lvl="0"/>
            <a:r>
              <a:rPr lang="en-US" dirty="0"/>
              <a:t>&lt;eg [</a:t>
            </a:r>
            <a:r>
              <a:rPr lang="en-US" dirty="0" err="1"/>
              <a:t>yyyy</a:t>
            </a:r>
            <a:r>
              <a:rPr lang="en-US" dirty="0"/>
              <a:t>-mm-</a:t>
            </a:r>
            <a:r>
              <a:rPr lang="en-US" dirty="0" err="1"/>
              <a:t>dd</a:t>
            </a:r>
            <a:r>
              <a:rPr lang="en-US" dirty="0"/>
              <a:t>/</a:t>
            </a:r>
            <a:r>
              <a:rPr lang="en-US" dirty="0" err="1"/>
              <a:t>yy</a:t>
            </a:r>
            <a:r>
              <a:rPr lang="en-US" dirty="0"/>
              <a:t>] – [Location]&gt;</a:t>
            </a:r>
          </a:p>
        </p:txBody>
      </p:sp>
      <p:sp>
        <p:nvSpPr>
          <p:cNvPr id="11" name="Text Placeholder 8"/>
          <p:cNvSpPr>
            <a:spLocks noGrp="1"/>
          </p:cNvSpPr>
          <p:nvPr>
            <p:ph type="body" sz="quarter" idx="20" hasCustomPrompt="1"/>
          </p:nvPr>
        </p:nvSpPr>
        <p:spPr>
          <a:xfrm>
            <a:off x="719403" y="5630292"/>
            <a:ext cx="10752667" cy="823044"/>
          </a:xfrm>
          <a:prstGeom prst="rect">
            <a:avLst/>
          </a:prstGeom>
        </p:spPr>
        <p:txBody>
          <a:bodyPr/>
          <a:lstStyle>
            <a:lvl1pPr algn="ctr">
              <a:defRPr lang="en-US" sz="1800" b="0" kern="1200" baseline="0" dirty="0" smtClean="0">
                <a:solidFill>
                  <a:schemeClr val="tx1"/>
                </a:solidFill>
                <a:latin typeface="Calibri" panose="020F0502020204030204" pitchFamily="34" charset="0"/>
                <a:ea typeface="+mn-ea"/>
                <a:cs typeface="Arial" panose="020B0604020202020204" pitchFamily="34" charset="0"/>
              </a:defRPr>
            </a:lvl1pPr>
          </a:lstStyle>
          <a:p>
            <a:pPr lvl="0"/>
            <a:r>
              <a:rPr lang="en-US" dirty="0"/>
              <a:t>&lt;eg [Speakers Name]</a:t>
            </a:r>
            <a:br>
              <a:rPr lang="en-US" dirty="0"/>
            </a:br>
            <a:r>
              <a:rPr lang="en-US" dirty="0"/>
              <a:t>[Speakers Role Title and Company&gt;</a:t>
            </a:r>
          </a:p>
        </p:txBody>
      </p:sp>
      <p:pic>
        <p:nvPicPr>
          <p:cNvPr id="8" name="Picture 7">
            <a:extLst>
              <a:ext uri="{FF2B5EF4-FFF2-40B4-BE49-F238E27FC236}">
                <a16:creationId xmlns:a16="http://schemas.microsoft.com/office/drawing/2014/main" id="{6C61CB30-8D53-443D-AA4A-856AC8B9D88B}"/>
              </a:ext>
            </a:extLst>
          </p:cNvPr>
          <p:cNvPicPr>
            <a:picLocks noChangeAspect="1"/>
          </p:cNvPicPr>
          <p:nvPr userDrawn="1"/>
        </p:nvPicPr>
        <p:blipFill>
          <a:blip r:embed="rId2"/>
          <a:stretch>
            <a:fillRect/>
          </a:stretch>
        </p:blipFill>
        <p:spPr>
          <a:xfrm>
            <a:off x="3894787" y="1381820"/>
            <a:ext cx="4402426" cy="1948749"/>
          </a:xfrm>
          <a:prstGeom prst="rect">
            <a:avLst/>
          </a:prstGeom>
        </p:spPr>
      </p:pic>
    </p:spTree>
    <p:extLst>
      <p:ext uri="{BB962C8B-B14F-4D97-AF65-F5344CB8AC3E}">
        <p14:creationId xmlns:p14="http://schemas.microsoft.com/office/powerpoint/2010/main" val="185279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lternate 1 Navigation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dirty="0"/>
          </a:p>
        </p:txBody>
      </p:sp>
      <p:sp>
        <p:nvSpPr>
          <p:cNvPr id="6" name="Title 1"/>
          <p:cNvSpPr txBox="1">
            <a:spLocks/>
          </p:cNvSpPr>
          <p:nvPr userDrawn="1"/>
        </p:nvSpPr>
        <p:spPr>
          <a:xfrm>
            <a:off x="1595432" y="143521"/>
            <a:ext cx="10632081" cy="5957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baseline="0">
                <a:solidFill>
                  <a:srgbClr val="7030A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9F373A"/>
                </a:solidFill>
                <a:latin typeface="Arial" panose="020B0604020202020204" pitchFamily="34" charset="0"/>
                <a:cs typeface="Arial" panose="020B0604020202020204" pitchFamily="34" charset="0"/>
              </a:rPr>
              <a:t>Zero Defects Manufacturing Platform</a:t>
            </a:r>
          </a:p>
        </p:txBody>
      </p:sp>
      <p:sp>
        <p:nvSpPr>
          <p:cNvPr id="7" name="Text Placeholder 8"/>
          <p:cNvSpPr>
            <a:spLocks noGrp="1"/>
          </p:cNvSpPr>
          <p:nvPr>
            <p:ph type="body" sz="quarter" idx="13" hasCustomPrompt="1"/>
          </p:nvPr>
        </p:nvSpPr>
        <p:spPr>
          <a:xfrm>
            <a:off x="335360" y="3974108"/>
            <a:ext cx="11521280" cy="823044"/>
          </a:xfrm>
          <a:prstGeom prst="rect">
            <a:avLst/>
          </a:prstGeom>
        </p:spPr>
        <p:txBody>
          <a:bodyPr/>
          <a:lstStyle>
            <a:lvl1pPr algn="ctr">
              <a:defRPr lang="en-US" sz="9600" b="1" kern="1200" dirty="0" smtClean="0">
                <a:solidFill>
                  <a:srgbClr val="9F373A"/>
                </a:solidFill>
                <a:latin typeface="Calibri" panose="020F0502020204030204" pitchFamily="34" charset="0"/>
                <a:ea typeface="+mn-ea"/>
                <a:cs typeface="Arial" panose="020B0604020202020204" pitchFamily="34" charset="0"/>
              </a:defRPr>
            </a:lvl1pPr>
          </a:lstStyle>
          <a:p>
            <a:pPr lvl="0"/>
            <a:r>
              <a:rPr lang="en-US" dirty="0"/>
              <a:t>&lt; [MONDAY]&gt;</a:t>
            </a:r>
          </a:p>
        </p:txBody>
      </p:sp>
      <p:pic>
        <p:nvPicPr>
          <p:cNvPr id="9" name="Picture 8">
            <a:extLst>
              <a:ext uri="{FF2B5EF4-FFF2-40B4-BE49-F238E27FC236}">
                <a16:creationId xmlns:a16="http://schemas.microsoft.com/office/drawing/2014/main" id="{8DD73922-30CA-453B-8485-94E9D9DBF621}"/>
              </a:ext>
            </a:extLst>
          </p:cNvPr>
          <p:cNvPicPr>
            <a:picLocks noChangeAspect="1"/>
          </p:cNvPicPr>
          <p:nvPr userDrawn="1"/>
        </p:nvPicPr>
        <p:blipFill rotWithShape="1">
          <a:blip r:embed="rId2"/>
          <a:srcRect t="21099" r="7504" b="7247"/>
          <a:stretch/>
        </p:blipFill>
        <p:spPr>
          <a:xfrm>
            <a:off x="3099529" y="1134804"/>
            <a:ext cx="5537843" cy="2545807"/>
          </a:xfrm>
          <a:prstGeom prst="rect">
            <a:avLst/>
          </a:prstGeom>
        </p:spPr>
      </p:pic>
    </p:spTree>
    <p:extLst>
      <p:ext uri="{BB962C8B-B14F-4D97-AF65-F5344CB8AC3E}">
        <p14:creationId xmlns:p14="http://schemas.microsoft.com/office/powerpoint/2010/main" val="3292394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ternate Heade - Whit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dirty="0"/>
          </a:p>
        </p:txBody>
      </p:sp>
      <p:sp>
        <p:nvSpPr>
          <p:cNvPr id="7" name="Text Placeholder 8"/>
          <p:cNvSpPr>
            <a:spLocks noGrp="1"/>
          </p:cNvSpPr>
          <p:nvPr>
            <p:ph type="body" sz="quarter" idx="13" hasCustomPrompt="1"/>
          </p:nvPr>
        </p:nvSpPr>
        <p:spPr>
          <a:xfrm>
            <a:off x="719403" y="1412776"/>
            <a:ext cx="10752667" cy="823044"/>
          </a:xfrm>
          <a:prstGeom prst="rect">
            <a:avLst/>
          </a:prstGeom>
        </p:spPr>
        <p:txBody>
          <a:bodyPr/>
          <a:lstStyle>
            <a:lvl1pPr algn="ctr">
              <a:defRPr lang="en-US" sz="4400" b="0" kern="1200" dirty="0" smtClean="0">
                <a:solidFill>
                  <a:srgbClr val="9F373A"/>
                </a:solidFill>
                <a:latin typeface="Calibri" panose="020F0502020204030204" pitchFamily="34" charset="0"/>
                <a:ea typeface="+mn-ea"/>
                <a:cs typeface="Arial" panose="020B0604020202020204" pitchFamily="34" charset="0"/>
              </a:defRPr>
            </a:lvl1pPr>
          </a:lstStyle>
          <a:p>
            <a:pPr lvl="0"/>
            <a:r>
              <a:rPr lang="en-US" dirty="0"/>
              <a:t>&lt;eg [Main Title]&gt;</a:t>
            </a:r>
          </a:p>
        </p:txBody>
      </p:sp>
      <p:sp>
        <p:nvSpPr>
          <p:cNvPr id="10" name="Text Placeholder 8"/>
          <p:cNvSpPr>
            <a:spLocks noGrp="1"/>
          </p:cNvSpPr>
          <p:nvPr>
            <p:ph type="body" sz="quarter" idx="19" hasCustomPrompt="1"/>
          </p:nvPr>
        </p:nvSpPr>
        <p:spPr>
          <a:xfrm>
            <a:off x="719403" y="2348880"/>
            <a:ext cx="10752667" cy="823044"/>
          </a:xfrm>
          <a:prstGeom prst="rect">
            <a:avLst/>
          </a:prstGeom>
        </p:spPr>
        <p:txBody>
          <a:bodyPr/>
          <a:lstStyle>
            <a:lvl1pPr algn="ctr">
              <a:defRPr lang="en-US" sz="3200" b="0" kern="1200" dirty="0" smtClean="0">
                <a:solidFill>
                  <a:srgbClr val="9F373A"/>
                </a:solidFill>
                <a:latin typeface="Calibri" panose="020F0502020204030204" pitchFamily="34" charset="0"/>
                <a:ea typeface="+mn-ea"/>
                <a:cs typeface="Arial" panose="020B0604020202020204" pitchFamily="34" charset="0"/>
              </a:defRPr>
            </a:lvl1pPr>
          </a:lstStyle>
          <a:p>
            <a:pPr lvl="0"/>
            <a:r>
              <a:rPr lang="en-US" dirty="0"/>
              <a:t>&lt;eg [</a:t>
            </a:r>
            <a:r>
              <a:rPr lang="en-US" dirty="0" err="1"/>
              <a:t>yyyy</a:t>
            </a:r>
            <a:r>
              <a:rPr lang="en-US" dirty="0"/>
              <a:t>-mm-</a:t>
            </a:r>
            <a:r>
              <a:rPr lang="en-US" dirty="0" err="1"/>
              <a:t>dd</a:t>
            </a:r>
            <a:r>
              <a:rPr lang="en-US" dirty="0"/>
              <a:t>/</a:t>
            </a:r>
            <a:r>
              <a:rPr lang="en-US" dirty="0" err="1"/>
              <a:t>yy</a:t>
            </a:r>
            <a:r>
              <a:rPr lang="en-US" dirty="0"/>
              <a:t>] – [Location]&gt;</a:t>
            </a:r>
          </a:p>
        </p:txBody>
      </p:sp>
      <p:sp>
        <p:nvSpPr>
          <p:cNvPr id="11" name="Text Placeholder 8"/>
          <p:cNvSpPr>
            <a:spLocks noGrp="1"/>
          </p:cNvSpPr>
          <p:nvPr>
            <p:ph type="body" sz="quarter" idx="20" hasCustomPrompt="1"/>
          </p:nvPr>
        </p:nvSpPr>
        <p:spPr>
          <a:xfrm>
            <a:off x="719403" y="3326036"/>
            <a:ext cx="10752667" cy="823044"/>
          </a:xfrm>
          <a:prstGeom prst="rect">
            <a:avLst/>
          </a:prstGeom>
        </p:spPr>
        <p:txBody>
          <a:bodyPr/>
          <a:lstStyle>
            <a:lvl1pPr algn="ctr">
              <a:defRPr lang="en-US" sz="1800" b="0" kern="1200" baseline="0" dirty="0" smtClean="0">
                <a:solidFill>
                  <a:schemeClr val="tx1"/>
                </a:solidFill>
                <a:latin typeface="Calibri" panose="020F0502020204030204" pitchFamily="34" charset="0"/>
                <a:ea typeface="+mn-ea"/>
                <a:cs typeface="Arial" panose="020B0604020202020204" pitchFamily="34" charset="0"/>
              </a:defRPr>
            </a:lvl1pPr>
          </a:lstStyle>
          <a:p>
            <a:pPr lvl="0"/>
            <a:r>
              <a:rPr lang="en-US" dirty="0"/>
              <a:t>&lt;eg [Speakers Name]</a:t>
            </a:r>
            <a:br>
              <a:rPr lang="en-US" dirty="0"/>
            </a:br>
            <a:r>
              <a:rPr lang="en-US" dirty="0"/>
              <a:t>[Speakers Role Title and Company&gt;</a:t>
            </a:r>
          </a:p>
        </p:txBody>
      </p:sp>
      <p:sp>
        <p:nvSpPr>
          <p:cNvPr id="2" name="Title 1"/>
          <p:cNvSpPr>
            <a:spLocks noGrp="1"/>
          </p:cNvSpPr>
          <p:nvPr>
            <p:ph type="title" hasCustomPrompt="1"/>
          </p:nvPr>
        </p:nvSpPr>
        <p:spPr/>
        <p:txBody>
          <a:bodyPr/>
          <a:lstStyle>
            <a:lvl1pPr>
              <a:defRPr/>
            </a:lvl1pPr>
          </a:lstStyle>
          <a:p>
            <a:r>
              <a:rPr lang="en-US" sz="3600" dirty="0">
                <a:latin typeface="Arial" panose="020B0604020202020204" pitchFamily="34" charset="0"/>
                <a:cs typeface="Arial" panose="020B0604020202020204" pitchFamily="34" charset="0"/>
              </a:rPr>
              <a:t>Zero Defects Manufacturing Platform</a:t>
            </a:r>
          </a:p>
        </p:txBody>
      </p:sp>
    </p:spTree>
    <p:extLst>
      <p:ext uri="{BB962C8B-B14F-4D97-AF65-F5344CB8AC3E}">
        <p14:creationId xmlns:p14="http://schemas.microsoft.com/office/powerpoint/2010/main" val="3825150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ternate Heade - Blue">
    <p:spTree>
      <p:nvGrpSpPr>
        <p:cNvPr id="1" name=""/>
        <p:cNvGrpSpPr/>
        <p:nvPr/>
      </p:nvGrpSpPr>
      <p:grpSpPr>
        <a:xfrm>
          <a:off x="0" y="0"/>
          <a:ext cx="0" cy="0"/>
          <a:chOff x="0" y="0"/>
          <a:chExt cx="0" cy="0"/>
        </a:xfrm>
      </p:grpSpPr>
      <p:sp>
        <p:nvSpPr>
          <p:cNvPr id="4" name="Rectangle 3"/>
          <p:cNvSpPr/>
          <p:nvPr userDrawn="1"/>
        </p:nvSpPr>
        <p:spPr>
          <a:xfrm>
            <a:off x="431371" y="1196752"/>
            <a:ext cx="11329259" cy="532859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bg1"/>
              </a:solidFill>
            </a:endParaRPr>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dirty="0"/>
          </a:p>
        </p:txBody>
      </p:sp>
      <p:sp>
        <p:nvSpPr>
          <p:cNvPr id="7" name="Text Placeholder 8"/>
          <p:cNvSpPr>
            <a:spLocks noGrp="1"/>
          </p:cNvSpPr>
          <p:nvPr>
            <p:ph type="body" sz="quarter" idx="13" hasCustomPrompt="1"/>
          </p:nvPr>
        </p:nvSpPr>
        <p:spPr>
          <a:xfrm>
            <a:off x="719403" y="1412776"/>
            <a:ext cx="10752667" cy="823044"/>
          </a:xfrm>
          <a:prstGeom prst="rect">
            <a:avLst/>
          </a:prstGeom>
        </p:spPr>
        <p:txBody>
          <a:bodyPr/>
          <a:lstStyle>
            <a:lvl1pPr algn="ctr">
              <a:defRPr lang="en-US" sz="4400" b="0" kern="1200" dirty="0" smtClean="0">
                <a:solidFill>
                  <a:srgbClr val="9F373A"/>
                </a:solidFill>
                <a:latin typeface="Calibri" panose="020F0502020204030204" pitchFamily="34" charset="0"/>
                <a:ea typeface="+mn-ea"/>
                <a:cs typeface="Arial" panose="020B0604020202020204" pitchFamily="34" charset="0"/>
              </a:defRPr>
            </a:lvl1pPr>
          </a:lstStyle>
          <a:p>
            <a:pPr lvl="0"/>
            <a:r>
              <a:rPr lang="en-US" dirty="0"/>
              <a:t>&lt;eg [Main Title]&gt;</a:t>
            </a:r>
          </a:p>
        </p:txBody>
      </p:sp>
      <p:sp>
        <p:nvSpPr>
          <p:cNvPr id="10" name="Text Placeholder 8"/>
          <p:cNvSpPr>
            <a:spLocks noGrp="1"/>
          </p:cNvSpPr>
          <p:nvPr>
            <p:ph type="body" sz="quarter" idx="19" hasCustomPrompt="1"/>
          </p:nvPr>
        </p:nvSpPr>
        <p:spPr>
          <a:xfrm>
            <a:off x="719403" y="2348880"/>
            <a:ext cx="10752667" cy="823044"/>
          </a:xfrm>
          <a:prstGeom prst="rect">
            <a:avLst/>
          </a:prstGeom>
        </p:spPr>
        <p:txBody>
          <a:bodyPr/>
          <a:lstStyle>
            <a:lvl1pPr algn="ctr">
              <a:defRPr lang="en-US" sz="3200" b="0" kern="1200" dirty="0" smtClean="0">
                <a:solidFill>
                  <a:srgbClr val="9F373A"/>
                </a:solidFill>
                <a:latin typeface="Calibri" panose="020F0502020204030204" pitchFamily="34" charset="0"/>
                <a:ea typeface="+mn-ea"/>
                <a:cs typeface="Arial" panose="020B0604020202020204" pitchFamily="34" charset="0"/>
              </a:defRPr>
            </a:lvl1pPr>
          </a:lstStyle>
          <a:p>
            <a:pPr lvl="0"/>
            <a:r>
              <a:rPr lang="en-US" dirty="0"/>
              <a:t>&lt;eg [</a:t>
            </a:r>
            <a:r>
              <a:rPr lang="en-US" dirty="0" err="1"/>
              <a:t>yyyy</a:t>
            </a:r>
            <a:r>
              <a:rPr lang="en-US" dirty="0"/>
              <a:t>-mm-</a:t>
            </a:r>
            <a:r>
              <a:rPr lang="en-US" dirty="0" err="1"/>
              <a:t>dd</a:t>
            </a:r>
            <a:r>
              <a:rPr lang="en-US" dirty="0"/>
              <a:t>/</a:t>
            </a:r>
            <a:r>
              <a:rPr lang="en-US" dirty="0" err="1"/>
              <a:t>yy</a:t>
            </a:r>
            <a:r>
              <a:rPr lang="en-US" dirty="0"/>
              <a:t>] – [Location]&gt;</a:t>
            </a:r>
          </a:p>
        </p:txBody>
      </p:sp>
      <p:sp>
        <p:nvSpPr>
          <p:cNvPr id="11" name="Text Placeholder 8"/>
          <p:cNvSpPr>
            <a:spLocks noGrp="1"/>
          </p:cNvSpPr>
          <p:nvPr>
            <p:ph type="body" sz="quarter" idx="20" hasCustomPrompt="1"/>
          </p:nvPr>
        </p:nvSpPr>
        <p:spPr>
          <a:xfrm>
            <a:off x="719403" y="3326036"/>
            <a:ext cx="10752667" cy="823044"/>
          </a:xfrm>
          <a:prstGeom prst="rect">
            <a:avLst/>
          </a:prstGeom>
        </p:spPr>
        <p:txBody>
          <a:bodyPr/>
          <a:lstStyle>
            <a:lvl1pPr algn="ctr">
              <a:defRPr lang="en-US" sz="1800" b="0" kern="1200" baseline="0" dirty="0" smtClean="0">
                <a:solidFill>
                  <a:schemeClr val="tx1"/>
                </a:solidFill>
                <a:latin typeface="Calibri" panose="020F0502020204030204" pitchFamily="34" charset="0"/>
                <a:ea typeface="+mn-ea"/>
                <a:cs typeface="Arial" panose="020B0604020202020204" pitchFamily="34" charset="0"/>
              </a:defRPr>
            </a:lvl1pPr>
          </a:lstStyle>
          <a:p>
            <a:pPr lvl="0"/>
            <a:r>
              <a:rPr lang="en-US" dirty="0"/>
              <a:t>&lt;eg [Speakers Name]</a:t>
            </a:r>
            <a:br>
              <a:rPr lang="en-US" dirty="0"/>
            </a:br>
            <a:r>
              <a:rPr lang="en-US" dirty="0"/>
              <a:t>[Speakers Role Title and Company&gt;</a:t>
            </a:r>
          </a:p>
        </p:txBody>
      </p:sp>
      <p:sp>
        <p:nvSpPr>
          <p:cNvPr id="8" name="Title 1"/>
          <p:cNvSpPr txBox="1">
            <a:spLocks/>
          </p:cNvSpPr>
          <p:nvPr userDrawn="1"/>
        </p:nvSpPr>
        <p:spPr>
          <a:xfrm>
            <a:off x="1595432" y="143521"/>
            <a:ext cx="10632081" cy="5957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baseline="0">
                <a:solidFill>
                  <a:srgbClr val="7030A0"/>
                </a:solidFill>
                <a:latin typeface="+mj-lt"/>
                <a:ea typeface="+mj-ea"/>
                <a:cs typeface="+mj-cs"/>
              </a:defRPr>
            </a:lvl1pPr>
          </a:lstStyle>
          <a:p>
            <a:r>
              <a:rPr lang="en-US" sz="3600" dirty="0">
                <a:solidFill>
                  <a:srgbClr val="9F373A"/>
                </a:solidFill>
                <a:latin typeface="Arial" panose="020B0604020202020204" pitchFamily="34" charset="0"/>
                <a:cs typeface="Arial" panose="020B0604020202020204" pitchFamily="34" charset="0"/>
              </a:rPr>
              <a:t>Zero Defects Manufacturing Platform</a:t>
            </a:r>
          </a:p>
        </p:txBody>
      </p:sp>
    </p:spTree>
    <p:extLst>
      <p:ext uri="{BB962C8B-B14F-4D97-AF65-F5344CB8AC3E}">
        <p14:creationId xmlns:p14="http://schemas.microsoft.com/office/powerpoint/2010/main" val="1373833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ternate Heade - Purple">
    <p:spTree>
      <p:nvGrpSpPr>
        <p:cNvPr id="1" name=""/>
        <p:cNvGrpSpPr/>
        <p:nvPr/>
      </p:nvGrpSpPr>
      <p:grpSpPr>
        <a:xfrm>
          <a:off x="0" y="0"/>
          <a:ext cx="0" cy="0"/>
          <a:chOff x="0" y="0"/>
          <a:chExt cx="0" cy="0"/>
        </a:xfrm>
      </p:grpSpPr>
      <p:sp>
        <p:nvSpPr>
          <p:cNvPr id="4" name="Rectangle 3"/>
          <p:cNvSpPr/>
          <p:nvPr userDrawn="1"/>
        </p:nvSpPr>
        <p:spPr>
          <a:xfrm>
            <a:off x="431371" y="1196752"/>
            <a:ext cx="11329259" cy="5328592"/>
          </a:xfrm>
          <a:prstGeom prst="rect">
            <a:avLst/>
          </a:prstGeom>
          <a:solidFill>
            <a:srgbClr val="9F3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bg1"/>
              </a:solidFill>
            </a:endParaRPr>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dirty="0"/>
          </a:p>
        </p:txBody>
      </p:sp>
      <p:sp>
        <p:nvSpPr>
          <p:cNvPr id="7" name="Text Placeholder 8"/>
          <p:cNvSpPr>
            <a:spLocks noGrp="1"/>
          </p:cNvSpPr>
          <p:nvPr>
            <p:ph type="body" sz="quarter" idx="13" hasCustomPrompt="1"/>
          </p:nvPr>
        </p:nvSpPr>
        <p:spPr>
          <a:xfrm>
            <a:off x="719403" y="1412776"/>
            <a:ext cx="10752667" cy="823044"/>
          </a:xfrm>
          <a:prstGeom prst="rect">
            <a:avLst/>
          </a:prstGeom>
        </p:spPr>
        <p:txBody>
          <a:bodyPr/>
          <a:lstStyle>
            <a:lvl1pPr algn="ctr">
              <a:defRPr lang="en-US" sz="4400" b="0" kern="1200" dirty="0" smtClean="0">
                <a:solidFill>
                  <a:schemeClr val="bg1"/>
                </a:solidFill>
                <a:latin typeface="Calibri" panose="020F0502020204030204" pitchFamily="34" charset="0"/>
                <a:ea typeface="+mn-ea"/>
                <a:cs typeface="Arial" panose="020B0604020202020204" pitchFamily="34" charset="0"/>
              </a:defRPr>
            </a:lvl1pPr>
          </a:lstStyle>
          <a:p>
            <a:pPr lvl="0"/>
            <a:r>
              <a:rPr lang="en-US" dirty="0"/>
              <a:t>&lt;eg [Main Title]&gt;</a:t>
            </a:r>
          </a:p>
        </p:txBody>
      </p:sp>
      <p:sp>
        <p:nvSpPr>
          <p:cNvPr id="10" name="Text Placeholder 8"/>
          <p:cNvSpPr>
            <a:spLocks noGrp="1"/>
          </p:cNvSpPr>
          <p:nvPr>
            <p:ph type="body" sz="quarter" idx="19" hasCustomPrompt="1"/>
          </p:nvPr>
        </p:nvSpPr>
        <p:spPr>
          <a:xfrm>
            <a:off x="719403" y="2348880"/>
            <a:ext cx="10752667" cy="823044"/>
          </a:xfrm>
          <a:prstGeom prst="rect">
            <a:avLst/>
          </a:prstGeom>
        </p:spPr>
        <p:txBody>
          <a:bodyPr/>
          <a:lstStyle>
            <a:lvl1pPr algn="ctr">
              <a:defRPr lang="en-US" sz="3200" b="0" kern="1200" dirty="0" smtClean="0">
                <a:solidFill>
                  <a:schemeClr val="bg1"/>
                </a:solidFill>
                <a:latin typeface="Calibri" panose="020F0502020204030204" pitchFamily="34" charset="0"/>
                <a:ea typeface="+mn-ea"/>
                <a:cs typeface="Arial" panose="020B0604020202020204" pitchFamily="34" charset="0"/>
              </a:defRPr>
            </a:lvl1pPr>
          </a:lstStyle>
          <a:p>
            <a:pPr lvl="0"/>
            <a:r>
              <a:rPr lang="en-US" dirty="0"/>
              <a:t>&lt;eg [</a:t>
            </a:r>
            <a:r>
              <a:rPr lang="en-US" dirty="0" err="1"/>
              <a:t>yyyy</a:t>
            </a:r>
            <a:r>
              <a:rPr lang="en-US" dirty="0"/>
              <a:t>-mm-</a:t>
            </a:r>
            <a:r>
              <a:rPr lang="en-US" dirty="0" err="1"/>
              <a:t>dd</a:t>
            </a:r>
            <a:r>
              <a:rPr lang="en-US" dirty="0"/>
              <a:t>/</a:t>
            </a:r>
            <a:r>
              <a:rPr lang="en-US" dirty="0" err="1"/>
              <a:t>yy</a:t>
            </a:r>
            <a:r>
              <a:rPr lang="en-US" dirty="0"/>
              <a:t>] – [Location]&gt;</a:t>
            </a:r>
          </a:p>
        </p:txBody>
      </p:sp>
      <p:sp>
        <p:nvSpPr>
          <p:cNvPr id="11" name="Text Placeholder 8"/>
          <p:cNvSpPr>
            <a:spLocks noGrp="1"/>
          </p:cNvSpPr>
          <p:nvPr>
            <p:ph type="body" sz="quarter" idx="20" hasCustomPrompt="1"/>
          </p:nvPr>
        </p:nvSpPr>
        <p:spPr>
          <a:xfrm>
            <a:off x="719403" y="3326036"/>
            <a:ext cx="10752667" cy="823044"/>
          </a:xfrm>
          <a:prstGeom prst="rect">
            <a:avLst/>
          </a:prstGeom>
        </p:spPr>
        <p:txBody>
          <a:bodyPr/>
          <a:lstStyle>
            <a:lvl1pPr algn="ctr">
              <a:defRPr lang="en-US" sz="1800" b="0" kern="1200" baseline="0" dirty="0" smtClean="0">
                <a:solidFill>
                  <a:schemeClr val="bg1"/>
                </a:solidFill>
                <a:latin typeface="Calibri" panose="020F0502020204030204" pitchFamily="34" charset="0"/>
                <a:ea typeface="+mn-ea"/>
                <a:cs typeface="Arial" panose="020B0604020202020204" pitchFamily="34" charset="0"/>
              </a:defRPr>
            </a:lvl1pPr>
          </a:lstStyle>
          <a:p>
            <a:pPr lvl="0"/>
            <a:r>
              <a:rPr lang="en-US" dirty="0"/>
              <a:t>&lt;eg [Speakers Name]</a:t>
            </a:r>
            <a:br>
              <a:rPr lang="en-US" dirty="0"/>
            </a:br>
            <a:r>
              <a:rPr lang="en-US" dirty="0"/>
              <a:t>[Speakers Role Title and Company&gt;</a:t>
            </a:r>
          </a:p>
        </p:txBody>
      </p:sp>
      <p:sp>
        <p:nvSpPr>
          <p:cNvPr id="8" name="Title 1"/>
          <p:cNvSpPr txBox="1">
            <a:spLocks/>
          </p:cNvSpPr>
          <p:nvPr userDrawn="1"/>
        </p:nvSpPr>
        <p:spPr>
          <a:xfrm>
            <a:off x="1595432" y="143521"/>
            <a:ext cx="10632081" cy="5957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baseline="0">
                <a:solidFill>
                  <a:srgbClr val="7030A0"/>
                </a:solidFill>
                <a:latin typeface="+mj-lt"/>
                <a:ea typeface="+mj-ea"/>
                <a:cs typeface="+mj-cs"/>
              </a:defRPr>
            </a:lvl1pPr>
          </a:lstStyle>
          <a:p>
            <a:r>
              <a:rPr lang="en-US" sz="3600" dirty="0">
                <a:solidFill>
                  <a:srgbClr val="9F373A"/>
                </a:solidFill>
                <a:latin typeface="Arial" panose="020B0604020202020204" pitchFamily="34" charset="0"/>
                <a:cs typeface="Arial" panose="020B0604020202020204" pitchFamily="34" charset="0"/>
              </a:rPr>
              <a:t>Zero Defects Manufacturing Platform</a:t>
            </a:r>
          </a:p>
        </p:txBody>
      </p:sp>
    </p:spTree>
    <p:extLst>
      <p:ext uri="{BB962C8B-B14F-4D97-AF65-F5344CB8AC3E}">
        <p14:creationId xmlns:p14="http://schemas.microsoft.com/office/powerpoint/2010/main" val="2208406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Space (for Graphic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dirty="0"/>
          </a:p>
        </p:txBody>
      </p:sp>
      <p:sp>
        <p:nvSpPr>
          <p:cNvPr id="2" name="Title 1"/>
          <p:cNvSpPr>
            <a:spLocks noGrp="1"/>
          </p:cNvSpPr>
          <p:nvPr>
            <p:ph type="title" hasCustomPrompt="1"/>
          </p:nvPr>
        </p:nvSpPr>
        <p:spPr/>
        <p:txBody>
          <a:bodyPr/>
          <a:lstStyle>
            <a:lvl1pPr>
              <a:defRPr baseline="0"/>
            </a:lvl1pPr>
          </a:lstStyle>
          <a:p>
            <a:r>
              <a:rPr lang="en-US" dirty="0"/>
              <a:t>Blank For Images</a:t>
            </a:r>
            <a:endParaRPr lang="en-GB" dirty="0"/>
          </a:p>
        </p:txBody>
      </p:sp>
    </p:spTree>
    <p:extLst>
      <p:ext uri="{BB962C8B-B14F-4D97-AF65-F5344CB8AC3E}">
        <p14:creationId xmlns:p14="http://schemas.microsoft.com/office/powerpoint/2010/main" val="2644660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Standard Slide - Text / Bullet Level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2C73F5-933C-435A-A71F-A7DBA0BC556A}"/>
              </a:ext>
            </a:extLst>
          </p:cNvPr>
          <p:cNvSpPr/>
          <p:nvPr userDrawn="1"/>
        </p:nvSpPr>
        <p:spPr>
          <a:xfrm>
            <a:off x="0" y="-1"/>
            <a:ext cx="10867338" cy="85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dirty="0"/>
          </a:p>
        </p:txBody>
      </p:sp>
      <p:sp>
        <p:nvSpPr>
          <p:cNvPr id="11" name="Content Placeholder 10"/>
          <p:cNvSpPr>
            <a:spLocks noGrp="1"/>
          </p:cNvSpPr>
          <p:nvPr>
            <p:ph sz="quarter" idx="11"/>
          </p:nvPr>
        </p:nvSpPr>
        <p:spPr>
          <a:xfrm>
            <a:off x="390617" y="1412776"/>
            <a:ext cx="11409800" cy="5129312"/>
          </a:xfrm>
          <a:prstGeom prst="rect">
            <a:avLst/>
          </a:prstGeom>
        </p:spPr>
        <p:txBody>
          <a:bodyPr/>
          <a:lstStyle>
            <a:lvl1pPr>
              <a:defRPr sz="3200">
                <a:solidFill>
                  <a:srgbClr val="9F373A"/>
                </a:solidFill>
                <a:latin typeface="Calibri" panose="020F0502020204030204" pitchFamily="34" charset="0"/>
              </a:defRPr>
            </a:lvl1pPr>
            <a:lvl2pPr>
              <a:buClr>
                <a:srgbClr val="C00000"/>
              </a:buClr>
              <a:defRPr sz="2800">
                <a:solidFill>
                  <a:srgbClr val="9F373A"/>
                </a:solidFill>
                <a:latin typeface="Calibri" panose="020F0502020204030204" pitchFamily="34" charset="0"/>
              </a:defRPr>
            </a:lvl2pPr>
            <a:lvl3pPr>
              <a:buClr>
                <a:srgbClr val="C00000"/>
              </a:buClr>
              <a:defRPr sz="2400">
                <a:solidFill>
                  <a:srgbClr val="9F373A"/>
                </a:solidFill>
                <a:latin typeface="Calibri" panose="020F0502020204030204" pitchFamily="34" charset="0"/>
              </a:defRPr>
            </a:lvl3pPr>
            <a:lvl4pPr>
              <a:buClr>
                <a:srgbClr val="C00000"/>
              </a:buClr>
              <a:defRPr sz="2000">
                <a:solidFill>
                  <a:srgbClr val="9F373A"/>
                </a:solidFill>
                <a:latin typeface="Calibri" panose="020F0502020204030204" pitchFamily="34" charset="0"/>
              </a:defRPr>
            </a:lvl4pPr>
            <a:lvl5pPr>
              <a:buClr>
                <a:srgbClr val="C00000"/>
              </a:buClr>
              <a:defRPr sz="2000">
                <a:solidFill>
                  <a:srgbClr val="9F373A"/>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p:txBody>
          <a:bodyPr/>
          <a:lstStyle>
            <a:lvl1pPr>
              <a:defRPr/>
            </a:lvl1pPr>
          </a:lstStyle>
          <a:p>
            <a:r>
              <a:rPr lang="en-US" dirty="0"/>
              <a:t>Fully Red Font Bullets</a:t>
            </a:r>
            <a:endParaRPr lang="en-GB" dirty="0"/>
          </a:p>
        </p:txBody>
      </p:sp>
    </p:spTree>
    <p:extLst>
      <p:ext uri="{BB962C8B-B14F-4D97-AF65-F5344CB8AC3E}">
        <p14:creationId xmlns:p14="http://schemas.microsoft.com/office/powerpoint/2010/main" val="1336067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vel 1 Bullets as Bullet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340927-1F0A-4170-A325-ECD47848CDDE}"/>
              </a:ext>
            </a:extLst>
          </p:cNvPr>
          <p:cNvSpPr/>
          <p:nvPr userDrawn="1"/>
        </p:nvSpPr>
        <p:spPr>
          <a:xfrm>
            <a:off x="0" y="-1"/>
            <a:ext cx="10867338" cy="85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dirty="0"/>
          </a:p>
        </p:txBody>
      </p:sp>
      <p:sp>
        <p:nvSpPr>
          <p:cNvPr id="11" name="Content Placeholder 10"/>
          <p:cNvSpPr>
            <a:spLocks noGrp="1"/>
          </p:cNvSpPr>
          <p:nvPr>
            <p:ph sz="quarter" idx="11"/>
          </p:nvPr>
        </p:nvSpPr>
        <p:spPr>
          <a:xfrm>
            <a:off x="390617" y="1412776"/>
            <a:ext cx="11409800" cy="5129312"/>
          </a:xfrm>
          <a:prstGeom prst="rect">
            <a:avLst/>
          </a:prstGeom>
        </p:spPr>
        <p:txBody>
          <a:bodyPr/>
          <a:lstStyle>
            <a:lvl1pPr marL="361950" indent="-361950">
              <a:buFont typeface="Wingdings" panose="05000000000000000000" pitchFamily="2" charset="2"/>
              <a:buChar char="§"/>
              <a:defRPr sz="3200">
                <a:latin typeface="Calibri" panose="020F0502020204030204" pitchFamily="34" charset="0"/>
              </a:defRPr>
            </a:lvl1pPr>
            <a:lvl2pPr>
              <a:defRPr lang="en-US" sz="2800" kern="1200" dirty="0">
                <a:solidFill>
                  <a:srgbClr val="9F373A"/>
                </a:solidFill>
                <a:latin typeface="Calibri" panose="020F0502020204030204" pitchFamily="34" charset="0"/>
                <a:ea typeface="+mn-ea"/>
                <a:cs typeface="Arial" panose="020B0604020202020204" pitchFamily="34" charset="0"/>
              </a:defRPr>
            </a:lvl2pPr>
            <a:lvl3pPr>
              <a:defRPr sz="2400"/>
            </a:lvl3pPr>
            <a:lvl4pPr>
              <a:defRPr sz="2000"/>
            </a:lvl4pPr>
            <a:lvl5pPr>
              <a:defRPr sz="2000"/>
            </a:lvl5pPr>
          </a:lstStyle>
          <a:p>
            <a:pPr marL="361950" lvl="1" indent="-361950" algn="l" defTabSz="914400" rtl="0" eaLnBrk="1" latinLnBrk="0" hangingPunct="1">
              <a:lnSpc>
                <a:spcPct val="90000"/>
              </a:lnSpc>
              <a:spcBef>
                <a:spcPts val="500"/>
              </a:spcBef>
              <a:buClr>
                <a:srgbClr val="C00000"/>
              </a:buClr>
              <a:buFont typeface="Wingdings" panose="05000000000000000000" pitchFamily="2" charset="2"/>
              <a:buChar char="§"/>
            </a:pPr>
            <a:r>
              <a:rPr lang="en-US" dirty="0"/>
              <a:t>Click to edit Master text styles</a:t>
            </a:r>
          </a:p>
          <a:p>
            <a:pPr lvl="0"/>
            <a:endParaRPr lang="en-US" dirty="0"/>
          </a:p>
        </p:txBody>
      </p:sp>
      <p:sp>
        <p:nvSpPr>
          <p:cNvPr id="6" name="Title 5"/>
          <p:cNvSpPr>
            <a:spLocks noGrp="1"/>
          </p:cNvSpPr>
          <p:nvPr>
            <p:ph type="title" hasCustomPrompt="1"/>
          </p:nvPr>
        </p:nvSpPr>
        <p:spPr/>
        <p:txBody>
          <a:bodyPr/>
          <a:lstStyle>
            <a:lvl1pPr>
              <a:defRPr baseline="0"/>
            </a:lvl1pPr>
          </a:lstStyle>
          <a:p>
            <a:r>
              <a:rPr lang="en-US" dirty="0"/>
              <a:t>Bullets – 1st Level only (bullets)</a:t>
            </a:r>
            <a:endParaRPr lang="en-GB" dirty="0"/>
          </a:p>
        </p:txBody>
      </p:sp>
    </p:spTree>
    <p:extLst>
      <p:ext uri="{BB962C8B-B14F-4D97-AF65-F5344CB8AC3E}">
        <p14:creationId xmlns:p14="http://schemas.microsoft.com/office/powerpoint/2010/main" val="1709382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tandard Slide - Text / Bullet Level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3DE9B-C7CB-4CAC-A1E1-14EB4160EFDC}"/>
              </a:ext>
            </a:extLst>
          </p:cNvPr>
          <p:cNvSpPr/>
          <p:nvPr userDrawn="1"/>
        </p:nvSpPr>
        <p:spPr>
          <a:xfrm>
            <a:off x="0" y="-2"/>
            <a:ext cx="10867338" cy="85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55D5089-76AF-4A6E-A300-5EE7A4AB36C2}"/>
              </a:ext>
            </a:extLst>
          </p:cNvPr>
          <p:cNvSpPr/>
          <p:nvPr userDrawn="1"/>
        </p:nvSpPr>
        <p:spPr>
          <a:xfrm>
            <a:off x="0" y="-1"/>
            <a:ext cx="10867338" cy="855937"/>
          </a:xfrm>
          <a:prstGeom prst="rect">
            <a:avLst/>
          </a:prstGeom>
          <a:gradFill flip="none" rotWithShape="1">
            <a:gsLst>
              <a:gs pos="0">
                <a:srgbClr val="9F373A">
                  <a:tint val="66000"/>
                  <a:satMod val="160000"/>
                </a:srgbClr>
              </a:gs>
              <a:gs pos="50000">
                <a:srgbClr val="9F373A">
                  <a:tint val="44500"/>
                  <a:satMod val="160000"/>
                </a:srgbClr>
              </a:gs>
              <a:gs pos="100000">
                <a:srgbClr val="9F373A">
                  <a:tint val="23500"/>
                  <a:satMod val="160000"/>
                </a:srgbClr>
              </a:gs>
            </a:gsLst>
            <a:lin ang="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lvl="0" algn="ctr"/>
            <a:endParaRPr lang="en-US"/>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dirty="0"/>
          </a:p>
        </p:txBody>
      </p:sp>
      <p:sp>
        <p:nvSpPr>
          <p:cNvPr id="11" name="Content Placeholder 10"/>
          <p:cNvSpPr>
            <a:spLocks noGrp="1"/>
          </p:cNvSpPr>
          <p:nvPr>
            <p:ph sz="quarter" idx="11"/>
          </p:nvPr>
        </p:nvSpPr>
        <p:spPr>
          <a:xfrm>
            <a:off x="390617" y="1412776"/>
            <a:ext cx="11409800" cy="5129312"/>
          </a:xfrm>
          <a:prstGeom prst="rect">
            <a:avLst/>
          </a:prstGeom>
        </p:spPr>
        <p:txBody>
          <a:bodyPr/>
          <a:lstStyle>
            <a:lvl1pPr>
              <a:defRPr sz="3200">
                <a:solidFill>
                  <a:srgbClr val="9F373A"/>
                </a:solidFill>
                <a:latin typeface="Calibri" panose="020F0502020204030204" pitchFamily="34" charset="0"/>
              </a:defRPr>
            </a:lvl1pPr>
            <a:lvl2pPr>
              <a:buClr>
                <a:srgbClr val="C00000"/>
              </a:buClr>
              <a:defRPr sz="2800">
                <a:solidFill>
                  <a:schemeClr val="tx1"/>
                </a:solidFill>
                <a:latin typeface="Calibri" panose="020F0502020204030204" pitchFamily="34" charset="0"/>
              </a:defRPr>
            </a:lvl2pPr>
            <a:lvl3pPr>
              <a:buClr>
                <a:srgbClr val="C00000"/>
              </a:buClr>
              <a:defRPr sz="2400">
                <a:solidFill>
                  <a:schemeClr val="tx1"/>
                </a:solidFill>
                <a:latin typeface="Calibri" panose="020F0502020204030204" pitchFamily="34" charset="0"/>
              </a:defRPr>
            </a:lvl3pPr>
            <a:lvl4pPr>
              <a:buClr>
                <a:srgbClr val="C00000"/>
              </a:buClr>
              <a:defRPr sz="2000">
                <a:solidFill>
                  <a:schemeClr val="tx1"/>
                </a:solidFill>
                <a:latin typeface="Calibri" panose="020F0502020204030204" pitchFamily="34" charset="0"/>
              </a:defRPr>
            </a:lvl4pPr>
            <a:lvl5pPr>
              <a:buClr>
                <a:srgbClr val="C00000"/>
              </a:buClr>
              <a:defRPr sz="2000">
                <a:solidFill>
                  <a:schemeClr val="tx1"/>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p:txBody>
          <a:bodyPr/>
          <a:lstStyle>
            <a:lvl1pPr>
              <a:defRPr/>
            </a:lvl1pPr>
          </a:lstStyle>
          <a:p>
            <a:r>
              <a:rPr lang="en-US" dirty="0"/>
              <a:t>Graduated Background Header</a:t>
            </a:r>
            <a:endParaRPr lang="en-GB" dirty="0"/>
          </a:p>
        </p:txBody>
      </p:sp>
    </p:spTree>
    <p:extLst>
      <p:ext uri="{BB962C8B-B14F-4D97-AF65-F5344CB8AC3E}">
        <p14:creationId xmlns:p14="http://schemas.microsoft.com/office/powerpoint/2010/main" val="3790515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tandard Slide - Text / Bullet Level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3DE9B-C7CB-4CAC-A1E1-14EB4160EFDC}"/>
              </a:ext>
            </a:extLst>
          </p:cNvPr>
          <p:cNvSpPr/>
          <p:nvPr userDrawn="1"/>
        </p:nvSpPr>
        <p:spPr>
          <a:xfrm>
            <a:off x="0" y="-2"/>
            <a:ext cx="10867338" cy="85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55D5089-76AF-4A6E-A300-5EE7A4AB36C2}"/>
              </a:ext>
            </a:extLst>
          </p:cNvPr>
          <p:cNvSpPr/>
          <p:nvPr userDrawn="1"/>
        </p:nvSpPr>
        <p:spPr>
          <a:xfrm>
            <a:off x="0" y="-1"/>
            <a:ext cx="10867338" cy="855937"/>
          </a:xfrm>
          <a:prstGeom prst="rect">
            <a:avLst/>
          </a:prstGeom>
          <a:solidFill>
            <a:srgbClr val="9F373A"/>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a:endParaRPr lang="en-US"/>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dirty="0"/>
          </a:p>
        </p:txBody>
      </p:sp>
      <p:sp>
        <p:nvSpPr>
          <p:cNvPr id="11" name="Content Placeholder 10"/>
          <p:cNvSpPr>
            <a:spLocks noGrp="1"/>
          </p:cNvSpPr>
          <p:nvPr>
            <p:ph sz="quarter" idx="11"/>
          </p:nvPr>
        </p:nvSpPr>
        <p:spPr>
          <a:xfrm>
            <a:off x="390617" y="1412776"/>
            <a:ext cx="11409800" cy="5129312"/>
          </a:xfrm>
          <a:prstGeom prst="rect">
            <a:avLst/>
          </a:prstGeom>
        </p:spPr>
        <p:txBody>
          <a:bodyPr/>
          <a:lstStyle>
            <a:lvl1pPr>
              <a:defRPr sz="3200">
                <a:solidFill>
                  <a:srgbClr val="9F373A"/>
                </a:solidFill>
                <a:latin typeface="Calibri" panose="020F0502020204030204" pitchFamily="34" charset="0"/>
              </a:defRPr>
            </a:lvl1pPr>
            <a:lvl2pPr>
              <a:buClr>
                <a:srgbClr val="C00000"/>
              </a:buClr>
              <a:defRPr sz="2800">
                <a:solidFill>
                  <a:schemeClr val="tx1"/>
                </a:solidFill>
                <a:latin typeface="Calibri" panose="020F0502020204030204" pitchFamily="34" charset="0"/>
              </a:defRPr>
            </a:lvl2pPr>
            <a:lvl3pPr>
              <a:buClr>
                <a:srgbClr val="C00000"/>
              </a:buClr>
              <a:defRPr sz="2400">
                <a:solidFill>
                  <a:schemeClr val="tx1"/>
                </a:solidFill>
                <a:latin typeface="Calibri" panose="020F0502020204030204" pitchFamily="34" charset="0"/>
              </a:defRPr>
            </a:lvl3pPr>
            <a:lvl4pPr>
              <a:buClr>
                <a:srgbClr val="C00000"/>
              </a:buClr>
              <a:defRPr sz="2000">
                <a:solidFill>
                  <a:schemeClr val="tx1"/>
                </a:solidFill>
                <a:latin typeface="Calibri" panose="020F0502020204030204" pitchFamily="34" charset="0"/>
              </a:defRPr>
            </a:lvl4pPr>
            <a:lvl5pPr>
              <a:buClr>
                <a:srgbClr val="C00000"/>
              </a:buClr>
              <a:defRPr sz="2000">
                <a:solidFill>
                  <a:schemeClr val="tx1"/>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Red Background Header</a:t>
            </a:r>
            <a:endParaRPr lang="en-GB" dirty="0"/>
          </a:p>
        </p:txBody>
      </p:sp>
    </p:spTree>
    <p:extLst>
      <p:ext uri="{BB962C8B-B14F-4D97-AF65-F5344CB8AC3E}">
        <p14:creationId xmlns:p14="http://schemas.microsoft.com/office/powerpoint/2010/main" val="897570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tandard Slide - Text / Bullet Level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3DE9B-C7CB-4CAC-A1E1-14EB4160EFDC}"/>
              </a:ext>
            </a:extLst>
          </p:cNvPr>
          <p:cNvSpPr/>
          <p:nvPr userDrawn="1"/>
        </p:nvSpPr>
        <p:spPr>
          <a:xfrm>
            <a:off x="0" y="-2"/>
            <a:ext cx="10867338" cy="85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55D5089-76AF-4A6E-A300-5EE7A4AB36C2}"/>
              </a:ext>
            </a:extLst>
          </p:cNvPr>
          <p:cNvSpPr/>
          <p:nvPr userDrawn="1"/>
        </p:nvSpPr>
        <p:spPr>
          <a:xfrm>
            <a:off x="0" y="-1"/>
            <a:ext cx="10867338" cy="855937"/>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a:endParaRPr lang="en-US"/>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dirty="0"/>
          </a:p>
        </p:txBody>
      </p:sp>
      <p:sp>
        <p:nvSpPr>
          <p:cNvPr id="11" name="Content Placeholder 10"/>
          <p:cNvSpPr>
            <a:spLocks noGrp="1"/>
          </p:cNvSpPr>
          <p:nvPr>
            <p:ph sz="quarter" idx="11"/>
          </p:nvPr>
        </p:nvSpPr>
        <p:spPr>
          <a:xfrm>
            <a:off x="390617" y="1412776"/>
            <a:ext cx="11409800" cy="5129312"/>
          </a:xfrm>
          <a:prstGeom prst="rect">
            <a:avLst/>
          </a:prstGeom>
        </p:spPr>
        <p:txBody>
          <a:bodyPr/>
          <a:lstStyle>
            <a:lvl1pPr>
              <a:defRPr sz="3200">
                <a:solidFill>
                  <a:srgbClr val="9F373A"/>
                </a:solidFill>
                <a:latin typeface="Calibri" panose="020F0502020204030204" pitchFamily="34" charset="0"/>
              </a:defRPr>
            </a:lvl1pPr>
            <a:lvl2pPr>
              <a:buClr>
                <a:srgbClr val="C00000"/>
              </a:buClr>
              <a:defRPr sz="2800">
                <a:solidFill>
                  <a:schemeClr val="tx1"/>
                </a:solidFill>
                <a:latin typeface="Calibri" panose="020F0502020204030204" pitchFamily="34" charset="0"/>
              </a:defRPr>
            </a:lvl2pPr>
            <a:lvl3pPr>
              <a:buClr>
                <a:srgbClr val="C00000"/>
              </a:buClr>
              <a:defRPr sz="2400">
                <a:solidFill>
                  <a:schemeClr val="tx1"/>
                </a:solidFill>
                <a:latin typeface="Calibri" panose="020F0502020204030204" pitchFamily="34" charset="0"/>
              </a:defRPr>
            </a:lvl3pPr>
            <a:lvl4pPr>
              <a:buClr>
                <a:srgbClr val="C00000"/>
              </a:buClr>
              <a:defRPr sz="2000">
                <a:solidFill>
                  <a:schemeClr val="tx1"/>
                </a:solidFill>
                <a:latin typeface="Calibri" panose="020F0502020204030204" pitchFamily="34" charset="0"/>
              </a:defRPr>
            </a:lvl4pPr>
            <a:lvl5pPr>
              <a:buClr>
                <a:srgbClr val="C00000"/>
              </a:buClr>
              <a:defRPr sz="2000">
                <a:solidFill>
                  <a:schemeClr val="tx1"/>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p:txBody>
          <a:bodyPr/>
          <a:lstStyle>
            <a:lvl1pPr>
              <a:defRPr>
                <a:solidFill>
                  <a:srgbClr val="9F373A"/>
                </a:solidFill>
              </a:defRPr>
            </a:lvl1pPr>
          </a:lstStyle>
          <a:p>
            <a:r>
              <a:rPr lang="en-US" dirty="0"/>
              <a:t>Mauve Background Header</a:t>
            </a:r>
            <a:endParaRPr lang="en-GB" dirty="0"/>
          </a:p>
        </p:txBody>
      </p:sp>
    </p:spTree>
    <p:extLst>
      <p:ext uri="{BB962C8B-B14F-4D97-AF65-F5344CB8AC3E}">
        <p14:creationId xmlns:p14="http://schemas.microsoft.com/office/powerpoint/2010/main" val="3989848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5A3B6-39D4-414F-8F7F-B5839E02AE6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957E178-BC60-4DF0-8702-7A68B1E83ABC}"/>
              </a:ext>
            </a:extLst>
          </p:cNvPr>
          <p:cNvSpPr>
            <a:spLocks noGrp="1"/>
          </p:cNvSpPr>
          <p:nvPr>
            <p:ph type="sldNum" sz="quarter" idx="10"/>
          </p:nvPr>
        </p:nvSpPr>
        <p:spPr/>
        <p:txBody>
          <a:bodyPr/>
          <a:lstStyle/>
          <a:p>
            <a:fld id="{1BDBE4D5-1906-465B-8652-0128494D8407}" type="slidenum">
              <a:rPr lang="en-US" smtClean="0"/>
              <a:pPr/>
              <a:t>‹#›</a:t>
            </a:fld>
            <a:endParaRPr lang="en-US" dirty="0"/>
          </a:p>
        </p:txBody>
      </p:sp>
      <p:sp>
        <p:nvSpPr>
          <p:cNvPr id="4" name="Rectangle 3">
            <a:extLst>
              <a:ext uri="{FF2B5EF4-FFF2-40B4-BE49-F238E27FC236}">
                <a16:creationId xmlns:a16="http://schemas.microsoft.com/office/drawing/2014/main" id="{8A62C820-383A-44D0-80DD-04DF289AE3A4}"/>
              </a:ext>
            </a:extLst>
          </p:cNvPr>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F16B1102-04E5-466D-B140-62070A53BE0F}"/>
              </a:ext>
            </a:extLst>
          </p:cNvPr>
          <p:cNvSpPr>
            <a:spLocks noGrp="1"/>
          </p:cNvSpPr>
          <p:nvPr>
            <p:ph sz="quarter" idx="11" hasCustomPrompt="1"/>
          </p:nvPr>
        </p:nvSpPr>
        <p:spPr>
          <a:xfrm>
            <a:off x="3206187" y="2511425"/>
            <a:ext cx="5937813" cy="1839913"/>
          </a:xfrm>
          <a:prstGeom prst="rect">
            <a:avLst/>
          </a:prstGeom>
        </p:spPr>
        <p:txBody>
          <a:bodyPr/>
          <a:lstStyle>
            <a:lvl1pPr>
              <a:defRPr>
                <a:solidFill>
                  <a:srgbClr val="9F373A"/>
                </a:solidFill>
              </a:defRPr>
            </a:lvl1pPr>
          </a:lstStyle>
          <a:p>
            <a:pPr lvl="0"/>
            <a:r>
              <a:rPr lang="en-US" dirty="0"/>
              <a:t>Some content</a:t>
            </a:r>
          </a:p>
        </p:txBody>
      </p:sp>
    </p:spTree>
    <p:extLst>
      <p:ext uri="{BB962C8B-B14F-4D97-AF65-F5344CB8AC3E}">
        <p14:creationId xmlns:p14="http://schemas.microsoft.com/office/powerpoint/2010/main" val="4027021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5A3B6-39D4-414F-8F7F-B5839E02AE6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957E178-BC60-4DF0-8702-7A68B1E83ABC}"/>
              </a:ext>
            </a:extLst>
          </p:cNvPr>
          <p:cNvSpPr>
            <a:spLocks noGrp="1"/>
          </p:cNvSpPr>
          <p:nvPr>
            <p:ph type="sldNum" sz="quarter" idx="10"/>
          </p:nvPr>
        </p:nvSpPr>
        <p:spPr/>
        <p:txBody>
          <a:bodyPr/>
          <a:lstStyle/>
          <a:p>
            <a:fld id="{1BDBE4D5-1906-465B-8652-0128494D8407}" type="slidenum">
              <a:rPr lang="en-US" smtClean="0"/>
              <a:pPr/>
              <a:t>‹#›</a:t>
            </a:fld>
            <a:endParaRPr lang="en-US" dirty="0"/>
          </a:p>
        </p:txBody>
      </p:sp>
      <p:sp>
        <p:nvSpPr>
          <p:cNvPr id="4" name="Rectangle 3">
            <a:extLst>
              <a:ext uri="{FF2B5EF4-FFF2-40B4-BE49-F238E27FC236}">
                <a16:creationId xmlns:a16="http://schemas.microsoft.com/office/drawing/2014/main" id="{8A62C820-383A-44D0-80DD-04DF289AE3A4}"/>
              </a:ext>
            </a:extLst>
          </p:cNvPr>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26C92B4-20A9-4022-BC19-F2EBF664A8A4}"/>
              </a:ext>
            </a:extLst>
          </p:cNvPr>
          <p:cNvPicPr>
            <a:picLocks noChangeAspect="1"/>
          </p:cNvPicPr>
          <p:nvPr userDrawn="1"/>
        </p:nvPicPr>
        <p:blipFill>
          <a:blip r:embed="rId2"/>
          <a:stretch>
            <a:fillRect/>
          </a:stretch>
        </p:blipFill>
        <p:spPr>
          <a:xfrm>
            <a:off x="1325937" y="1317515"/>
            <a:ext cx="9540125" cy="4222969"/>
          </a:xfrm>
          <a:prstGeom prst="rect">
            <a:avLst/>
          </a:prstGeom>
        </p:spPr>
      </p:pic>
    </p:spTree>
    <p:extLst>
      <p:ext uri="{BB962C8B-B14F-4D97-AF65-F5344CB8AC3E}">
        <p14:creationId xmlns:p14="http://schemas.microsoft.com/office/powerpoint/2010/main" val="2824103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5A3B6-39D4-414F-8F7F-B5839E02AE6E}"/>
              </a:ext>
            </a:extLst>
          </p:cNvPr>
          <p:cNvSpPr>
            <a:spLocks noGrp="1"/>
          </p:cNvSpPr>
          <p:nvPr>
            <p:ph type="title" hasCustomPrompt="1"/>
          </p:nvPr>
        </p:nvSpPr>
        <p:spPr/>
        <p:txBody>
          <a:bodyPr/>
          <a:lstStyle>
            <a:lvl1pPr>
              <a:defRPr/>
            </a:lvl1pPr>
          </a:lstStyle>
          <a:p>
            <a:r>
              <a:rPr lang="en-US" dirty="0"/>
              <a:t>www.zdmp.eu</a:t>
            </a:r>
          </a:p>
        </p:txBody>
      </p:sp>
      <p:sp>
        <p:nvSpPr>
          <p:cNvPr id="3" name="Slide Number Placeholder 2">
            <a:extLst>
              <a:ext uri="{FF2B5EF4-FFF2-40B4-BE49-F238E27FC236}">
                <a16:creationId xmlns:a16="http://schemas.microsoft.com/office/drawing/2014/main" id="{5957E178-BC60-4DF0-8702-7A68B1E83ABC}"/>
              </a:ext>
            </a:extLst>
          </p:cNvPr>
          <p:cNvSpPr>
            <a:spLocks noGrp="1"/>
          </p:cNvSpPr>
          <p:nvPr>
            <p:ph type="sldNum" sz="quarter" idx="10"/>
          </p:nvPr>
        </p:nvSpPr>
        <p:spPr/>
        <p:txBody>
          <a:bodyPr/>
          <a:lstStyle/>
          <a:p>
            <a:fld id="{1BDBE4D5-1906-465B-8652-0128494D8407}" type="slidenum">
              <a:rPr lang="en-US" smtClean="0"/>
              <a:pPr/>
              <a:t>‹#›</a:t>
            </a:fld>
            <a:endParaRPr lang="en-US" dirty="0"/>
          </a:p>
        </p:txBody>
      </p:sp>
      <p:pic>
        <p:nvPicPr>
          <p:cNvPr id="6" name="Picture 5">
            <a:extLst>
              <a:ext uri="{FF2B5EF4-FFF2-40B4-BE49-F238E27FC236}">
                <a16:creationId xmlns:a16="http://schemas.microsoft.com/office/drawing/2014/main" id="{A26C92B4-20A9-4022-BC19-F2EBF664A8A4}"/>
              </a:ext>
            </a:extLst>
          </p:cNvPr>
          <p:cNvPicPr>
            <a:picLocks noChangeAspect="1"/>
          </p:cNvPicPr>
          <p:nvPr userDrawn="1"/>
        </p:nvPicPr>
        <p:blipFill>
          <a:blip r:embed="rId2"/>
          <a:stretch>
            <a:fillRect/>
          </a:stretch>
        </p:blipFill>
        <p:spPr>
          <a:xfrm>
            <a:off x="1325937" y="1317515"/>
            <a:ext cx="9540125" cy="4222969"/>
          </a:xfrm>
          <a:prstGeom prst="rect">
            <a:avLst/>
          </a:prstGeom>
        </p:spPr>
      </p:pic>
    </p:spTree>
    <p:extLst>
      <p:ext uri="{BB962C8B-B14F-4D97-AF65-F5344CB8AC3E}">
        <p14:creationId xmlns:p14="http://schemas.microsoft.com/office/powerpoint/2010/main" val="356563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72EE3D-FCA6-4978-8F4D-BEEAF0753E65}"/>
              </a:ext>
            </a:extLst>
          </p:cNvPr>
          <p:cNvSpPr/>
          <p:nvPr userDrawn="1"/>
        </p:nvSpPr>
        <p:spPr>
          <a:xfrm>
            <a:off x="-1" y="1904"/>
            <a:ext cx="10867339" cy="859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5F57912-BD13-4F38-BAD4-8102A6A7671F}"/>
              </a:ext>
            </a:extLst>
          </p:cNvPr>
          <p:cNvSpPr/>
          <p:nvPr userDrawn="1"/>
        </p:nvSpPr>
        <p:spPr>
          <a:xfrm>
            <a:off x="0" y="-1"/>
            <a:ext cx="10867338" cy="85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1"/>
            <a:ext cx="12192000" cy="861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Rectangle 12"/>
          <p:cNvSpPr/>
          <p:nvPr userDrawn="1"/>
        </p:nvSpPr>
        <p:spPr>
          <a:xfrm>
            <a:off x="0" y="861002"/>
            <a:ext cx="12192000" cy="205798"/>
          </a:xfrm>
          <a:prstGeom prst="rect">
            <a:avLst/>
          </a:prstGeom>
          <a:solidFill>
            <a:srgbClr val="9F373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7" name="Rectangle 6"/>
          <p:cNvSpPr/>
          <p:nvPr userDrawn="1"/>
        </p:nvSpPr>
        <p:spPr>
          <a:xfrm>
            <a:off x="0" y="6652202"/>
            <a:ext cx="12192000" cy="205798"/>
          </a:xfrm>
          <a:prstGeom prst="rect">
            <a:avLst/>
          </a:prstGeom>
          <a:solidFill>
            <a:srgbClr val="9F3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Slide Number Placeholder 5"/>
          <p:cNvSpPr>
            <a:spLocks noGrp="1"/>
          </p:cNvSpPr>
          <p:nvPr>
            <p:ph type="sldNum" sz="quarter" idx="4"/>
          </p:nvPr>
        </p:nvSpPr>
        <p:spPr>
          <a:xfrm>
            <a:off x="11353801" y="6680934"/>
            <a:ext cx="718124" cy="182130"/>
          </a:xfrm>
          <a:prstGeom prst="rect">
            <a:avLst/>
          </a:prstGeom>
        </p:spPr>
        <p:txBody>
          <a:bodyPr anchor="b"/>
          <a:lstStyle>
            <a:lvl1pPr algn="r">
              <a:defRPr sz="900">
                <a:solidFill>
                  <a:schemeClr val="bg1"/>
                </a:solidFill>
                <a:latin typeface="Arial" panose="020B0604020202020204" pitchFamily="34" charset="0"/>
                <a:cs typeface="Arial" panose="020B0604020202020204" pitchFamily="34" charset="0"/>
              </a:defRPr>
            </a:lvl1pPr>
          </a:lstStyle>
          <a:p>
            <a:fld id="{1BDBE4D5-1906-465B-8652-0128494D8407}" type="slidenum">
              <a:rPr lang="en-US" smtClean="0"/>
              <a:pPr/>
              <a:t>‹#›</a:t>
            </a:fld>
            <a:endParaRPr lang="en-US" dirty="0"/>
          </a:p>
        </p:txBody>
      </p:sp>
      <p:sp>
        <p:nvSpPr>
          <p:cNvPr id="14" name="Rectangle 13"/>
          <p:cNvSpPr/>
          <p:nvPr userDrawn="1"/>
        </p:nvSpPr>
        <p:spPr>
          <a:xfrm>
            <a:off x="2" y="6652202"/>
            <a:ext cx="1323877" cy="205798"/>
          </a:xfrm>
          <a:prstGeom prst="rect">
            <a:avLst/>
          </a:prstGeom>
          <a:gradFill flip="none" rotWithShape="1">
            <a:gsLst>
              <a:gs pos="0">
                <a:srgbClr val="9F373A">
                  <a:tint val="66000"/>
                  <a:satMod val="160000"/>
                </a:srgbClr>
              </a:gs>
              <a:gs pos="50000">
                <a:srgbClr val="9F373A">
                  <a:tint val="44500"/>
                  <a:satMod val="160000"/>
                </a:srgbClr>
              </a:gs>
              <a:gs pos="100000">
                <a:srgbClr val="9F373A">
                  <a:tint val="23500"/>
                  <a:satMod val="160000"/>
                </a:srgbClr>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59" name="Footer Placeholder 4"/>
          <p:cNvSpPr txBox="1">
            <a:spLocks/>
          </p:cNvSpPr>
          <p:nvPr userDrawn="1"/>
        </p:nvSpPr>
        <p:spPr>
          <a:xfrm>
            <a:off x="1281957" y="6685413"/>
            <a:ext cx="2907145" cy="182129"/>
          </a:xfrm>
          <a:prstGeom prst="rect">
            <a:avLst/>
          </a:prstGeom>
        </p:spPr>
        <p:txBody>
          <a:bodyPr anchor="b"/>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Zero Defects Manufacturing Platform</a:t>
            </a:r>
          </a:p>
        </p:txBody>
      </p:sp>
      <p:sp>
        <p:nvSpPr>
          <p:cNvPr id="15" name="Rectangle 14"/>
          <p:cNvSpPr/>
          <p:nvPr userDrawn="1"/>
        </p:nvSpPr>
        <p:spPr>
          <a:xfrm rot="16200000">
            <a:off x="-2792999" y="3859800"/>
            <a:ext cx="5791200" cy="205200"/>
          </a:xfrm>
          <a:prstGeom prst="rect">
            <a:avLst/>
          </a:prstGeom>
          <a:gradFill flip="none" rotWithShape="1">
            <a:gsLst>
              <a:gs pos="0">
                <a:srgbClr val="9F373A">
                  <a:tint val="66000"/>
                  <a:satMod val="160000"/>
                </a:srgbClr>
              </a:gs>
              <a:gs pos="50000">
                <a:srgbClr val="9F373A">
                  <a:tint val="44500"/>
                  <a:satMod val="160000"/>
                </a:srgbClr>
              </a:gs>
              <a:gs pos="100000">
                <a:srgbClr val="9F373A">
                  <a:tint val="23500"/>
                  <a:satMod val="160000"/>
                </a:srgbClr>
              </a:gs>
            </a:gsLst>
            <a:lin ang="54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58" name="Footer Placeholder 4"/>
          <p:cNvSpPr txBox="1">
            <a:spLocks/>
          </p:cNvSpPr>
          <p:nvPr userDrawn="1"/>
        </p:nvSpPr>
        <p:spPr>
          <a:xfrm>
            <a:off x="359181" y="6716236"/>
            <a:ext cx="1019562" cy="152364"/>
          </a:xfrm>
          <a:prstGeom prst="rect">
            <a:avLst/>
          </a:prstGeom>
        </p:spPr>
        <p:txBody>
          <a:bodyPr anchor="b"/>
          <a:lstStyle>
            <a:defPPr>
              <a:defRPr lang="en-US"/>
            </a:defPPr>
            <a:lvl1pPr>
              <a:defRPr sz="900">
                <a:solidFill>
                  <a:schemeClr val="bg1"/>
                </a:solidFill>
              </a:defRPr>
            </a:lvl1pPr>
          </a:lstStyle>
          <a:p>
            <a:pPr lvl="0" algn="r"/>
            <a:r>
              <a:rPr lang="en-US" sz="900" b="1" dirty="0">
                <a:solidFill>
                  <a:srgbClr val="9F373A"/>
                </a:solidFill>
                <a:latin typeface="Arial" panose="020B0604020202020204" pitchFamily="34" charset="0"/>
                <a:cs typeface="Arial" panose="020B0604020202020204" pitchFamily="34" charset="0"/>
              </a:rPr>
              <a:t>www.zdmp.eu</a:t>
            </a:r>
          </a:p>
        </p:txBody>
      </p:sp>
      <p:sp>
        <p:nvSpPr>
          <p:cNvPr id="16" name="Rectangle 15"/>
          <p:cNvSpPr/>
          <p:nvPr userDrawn="1"/>
        </p:nvSpPr>
        <p:spPr>
          <a:xfrm rot="10800000">
            <a:off x="10868123" y="861000"/>
            <a:ext cx="1323877" cy="205798"/>
          </a:xfrm>
          <a:prstGeom prst="rect">
            <a:avLst/>
          </a:prstGeom>
          <a:gradFill flip="none" rotWithShape="1">
            <a:gsLst>
              <a:gs pos="0">
                <a:srgbClr val="9F373A">
                  <a:tint val="66000"/>
                  <a:satMod val="160000"/>
                </a:srgbClr>
              </a:gs>
              <a:gs pos="50000">
                <a:srgbClr val="9F373A">
                  <a:tint val="44500"/>
                  <a:satMod val="160000"/>
                </a:srgbClr>
              </a:gs>
              <a:gs pos="100000">
                <a:srgbClr val="9F373A">
                  <a:tint val="23500"/>
                  <a:satMod val="160000"/>
                </a:srgbClr>
              </a:gs>
            </a:gsLst>
            <a:lin ang="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7" name="Rectangle 16"/>
          <p:cNvSpPr/>
          <p:nvPr userDrawn="1"/>
        </p:nvSpPr>
        <p:spPr>
          <a:xfrm rot="5400000">
            <a:off x="9193800" y="3654000"/>
            <a:ext cx="5791200" cy="205200"/>
          </a:xfrm>
          <a:prstGeom prst="rect">
            <a:avLst/>
          </a:prstGeom>
          <a:gradFill flip="none" rotWithShape="1">
            <a:gsLst>
              <a:gs pos="0">
                <a:srgbClr val="9F373A">
                  <a:tint val="66000"/>
                  <a:satMod val="160000"/>
                </a:srgbClr>
              </a:gs>
              <a:gs pos="50000">
                <a:srgbClr val="9F373A">
                  <a:tint val="44500"/>
                  <a:satMod val="160000"/>
                </a:srgbClr>
              </a:gs>
              <a:gs pos="100000">
                <a:srgbClr val="9F373A">
                  <a:tint val="23500"/>
                  <a:satMod val="160000"/>
                </a:srgb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1" name="Title Placeholder 10"/>
          <p:cNvSpPr>
            <a:spLocks noGrp="1"/>
          </p:cNvSpPr>
          <p:nvPr userDrawn="1">
            <p:ph type="title"/>
          </p:nvPr>
        </p:nvSpPr>
        <p:spPr>
          <a:xfrm>
            <a:off x="1" y="141764"/>
            <a:ext cx="10607039" cy="586364"/>
          </a:xfrm>
          <a:prstGeom prst="rect">
            <a:avLst/>
          </a:prstGeom>
        </p:spPr>
        <p:txBody>
          <a:bodyPr vert="horz" lIns="91440" tIns="45720" rIns="91440" bIns="45720" rtlCol="0" anchor="ctr">
            <a:noAutofit/>
          </a:bodyPr>
          <a:lstStyle/>
          <a:p>
            <a:r>
              <a:rPr lang="en-US" dirty="0"/>
              <a:t>Calibri Main Text</a:t>
            </a:r>
            <a:endParaRPr lang="en-GB" dirty="0"/>
          </a:p>
        </p:txBody>
      </p:sp>
      <p:pic>
        <p:nvPicPr>
          <p:cNvPr id="19" name="Picture 18">
            <a:extLst>
              <a:ext uri="{FF2B5EF4-FFF2-40B4-BE49-F238E27FC236}">
                <a16:creationId xmlns:a16="http://schemas.microsoft.com/office/drawing/2014/main" id="{FE2807CF-90CF-4465-9DEA-8BBA13B693D2}"/>
              </a:ext>
            </a:extLst>
          </p:cNvPr>
          <p:cNvPicPr>
            <a:picLocks noChangeAspect="1"/>
          </p:cNvPicPr>
          <p:nvPr userDrawn="1"/>
        </p:nvPicPr>
        <p:blipFill>
          <a:blip r:embed="rId19"/>
          <a:stretch>
            <a:fillRect/>
          </a:stretch>
        </p:blipFill>
        <p:spPr>
          <a:xfrm>
            <a:off x="10905438" y="115774"/>
            <a:ext cx="1248462" cy="552636"/>
          </a:xfrm>
          <a:prstGeom prst="rect">
            <a:avLst/>
          </a:prstGeom>
        </p:spPr>
      </p:pic>
    </p:spTree>
    <p:extLst>
      <p:ext uri="{BB962C8B-B14F-4D97-AF65-F5344CB8AC3E}">
        <p14:creationId xmlns:p14="http://schemas.microsoft.com/office/powerpoint/2010/main" val="1811027610"/>
      </p:ext>
    </p:extLst>
  </p:cSld>
  <p:clrMap bg1="lt1" tx1="dk1" bg2="lt2" tx2="dk2" accent1="accent1" accent2="accent2" accent3="accent3" accent4="accent4" accent5="accent5" accent6="accent6" hlink="hlink" folHlink="folHlink"/>
  <p:sldLayoutIdLst>
    <p:sldLayoutId id="2147483661" r:id="rId1"/>
    <p:sldLayoutId id="2147483683" r:id="rId2"/>
    <p:sldLayoutId id="2147483662" r:id="rId3"/>
    <p:sldLayoutId id="2147483679" r:id="rId4"/>
    <p:sldLayoutId id="2147483680" r:id="rId5"/>
    <p:sldLayoutId id="2147483681" r:id="rId6"/>
    <p:sldLayoutId id="2147483686" r:id="rId7"/>
    <p:sldLayoutId id="2147483687" r:id="rId8"/>
    <p:sldLayoutId id="2147483688" r:id="rId9"/>
    <p:sldLayoutId id="2147483682" r:id="rId10"/>
    <p:sldLayoutId id="2147483685" r:id="rId11"/>
    <p:sldLayoutId id="2147483670" r:id="rId12"/>
    <p:sldLayoutId id="2147483671" r:id="rId13"/>
    <p:sldLayoutId id="2147483673" r:id="rId14"/>
    <p:sldLayoutId id="2147483674" r:id="rId15"/>
    <p:sldLayoutId id="2147483675" r:id="rId16"/>
    <p:sldLayoutId id="2147483676" r:id="rId17"/>
  </p:sldLayoutIdLst>
  <p:hf hdr="0" dt="0"/>
  <p:txStyles>
    <p:titleStyle>
      <a:lvl1pPr algn="l" defTabSz="914400" rtl="0" eaLnBrk="1" latinLnBrk="0" hangingPunct="1">
        <a:lnSpc>
          <a:spcPct val="90000"/>
        </a:lnSpc>
        <a:spcBef>
          <a:spcPct val="0"/>
        </a:spcBef>
        <a:buNone/>
        <a:defRPr sz="3600" b="1" kern="1200" baseline="0">
          <a:solidFill>
            <a:srgbClr val="9F373A"/>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kern="1200">
          <a:solidFill>
            <a:srgbClr val="7030A0"/>
          </a:solidFill>
          <a:latin typeface="Arial" panose="020B0604020202020204" pitchFamily="34" charset="0"/>
          <a:ea typeface="+mn-ea"/>
          <a:cs typeface="Arial" panose="020B0604020202020204" pitchFamily="34" charset="0"/>
        </a:defRPr>
      </a:lvl1pPr>
      <a:lvl2pPr marL="361950" indent="-361950" algn="l" defTabSz="914400" rtl="0" eaLnBrk="1" latinLnBrk="0" hangingPunct="1">
        <a:lnSpc>
          <a:spcPct val="90000"/>
        </a:lnSpc>
        <a:spcBef>
          <a:spcPts val="500"/>
        </a:spcBef>
        <a:buClr>
          <a:srgbClr val="7030A0"/>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712788" indent="-350838" algn="l" defTabSz="914400" rtl="0" eaLnBrk="1" latinLnBrk="0" hangingPunct="1">
        <a:lnSpc>
          <a:spcPct val="90000"/>
        </a:lnSpc>
        <a:spcBef>
          <a:spcPts val="500"/>
        </a:spcBef>
        <a:buClr>
          <a:srgbClr val="7030A0"/>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073150" indent="-360363" algn="l" defTabSz="914400" rtl="0" eaLnBrk="1" latinLnBrk="0" hangingPunct="1">
        <a:lnSpc>
          <a:spcPct val="90000"/>
        </a:lnSpc>
        <a:spcBef>
          <a:spcPts val="500"/>
        </a:spcBef>
        <a:buClr>
          <a:srgbClr val="7030A0"/>
        </a:buClr>
        <a:buFont typeface="Wingdings" panose="05000000000000000000" pitchFamily="2" charset="2"/>
        <a:buChar char="§"/>
        <a:tabLst/>
        <a:defRPr sz="1800" kern="1200">
          <a:solidFill>
            <a:schemeClr val="tx1"/>
          </a:solidFill>
          <a:latin typeface="Arial" panose="020B0604020202020204" pitchFamily="34" charset="0"/>
          <a:ea typeface="+mn-ea"/>
          <a:cs typeface="Arial" panose="020B0604020202020204" pitchFamily="34" charset="0"/>
        </a:defRPr>
      </a:lvl4pPr>
      <a:lvl5pPr marL="1435100" indent="-361950" algn="l" defTabSz="914400" rtl="0" eaLnBrk="1" latinLnBrk="0" hangingPunct="1">
        <a:lnSpc>
          <a:spcPct val="90000"/>
        </a:lnSpc>
        <a:spcBef>
          <a:spcPts val="500"/>
        </a:spcBef>
        <a:buClr>
          <a:srgbClr val="7030A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100" kern="1200" baseline="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hyperlink" Target="https://software.zdmp.eu/docs/components/developer-tier/application-builder/#installation"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hyperlink" Target="https://www.zdmp.eu/documentation" TargetMode="External"/><Relationship Id="rId4" Type="http://schemas.openxmlformats.org/officeDocument/2006/relationships/hyperlink" Target="https://www.zdmp.eu/zdmp-components"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hyperlink" Target="https://www.zdmp.eu/zdmp-applications"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C60338-AA54-4244-BA9A-971F1D4AE7A4}"/>
              </a:ext>
            </a:extLst>
          </p:cNvPr>
          <p:cNvSpPr>
            <a:spLocks noGrp="1"/>
          </p:cNvSpPr>
          <p:nvPr>
            <p:ph type="sldNum" sz="quarter" idx="10"/>
          </p:nvPr>
        </p:nvSpPr>
        <p:spPr/>
        <p:txBody>
          <a:bodyPr/>
          <a:lstStyle/>
          <a:p>
            <a:fld id="{1BDBE4D5-1906-465B-8652-0128494D8407}" type="slidenum">
              <a:rPr lang="en-US" smtClean="0"/>
              <a:pPr/>
              <a:t>1</a:t>
            </a:fld>
            <a:endParaRPr lang="en-US" dirty="0"/>
          </a:p>
        </p:txBody>
      </p:sp>
      <p:sp>
        <p:nvSpPr>
          <p:cNvPr id="4" name="Title 3">
            <a:extLst>
              <a:ext uri="{FF2B5EF4-FFF2-40B4-BE49-F238E27FC236}">
                <a16:creationId xmlns:a16="http://schemas.microsoft.com/office/drawing/2014/main" id="{74084241-C3C9-477E-B466-0ABEDD369B35}"/>
              </a:ext>
            </a:extLst>
          </p:cNvPr>
          <p:cNvSpPr>
            <a:spLocks noGrp="1"/>
          </p:cNvSpPr>
          <p:nvPr>
            <p:ph type="title"/>
          </p:nvPr>
        </p:nvSpPr>
        <p:spPr>
          <a:xfrm>
            <a:off x="1994813" y="4407117"/>
            <a:ext cx="8049073" cy="862917"/>
          </a:xfrm>
        </p:spPr>
        <p:txBody>
          <a:bodyPr/>
          <a:lstStyle/>
          <a:p>
            <a:pPr algn="ctr"/>
            <a:r>
              <a:rPr lang="en-GB" sz="2800" dirty="0"/>
              <a:t>How to build </a:t>
            </a:r>
            <a:r>
              <a:rPr lang="en-GB" sz="2800" dirty="0" err="1"/>
              <a:t>zApps</a:t>
            </a:r>
            <a:endParaRPr lang="en-US" sz="2800" dirty="0"/>
          </a:p>
        </p:txBody>
      </p:sp>
      <p:pic>
        <p:nvPicPr>
          <p:cNvPr id="3" name="Imagem 2">
            <a:extLst>
              <a:ext uri="{FF2B5EF4-FFF2-40B4-BE49-F238E27FC236}">
                <a16:creationId xmlns:a16="http://schemas.microsoft.com/office/drawing/2014/main" id="{91F8F601-03B0-4A3C-962B-E3CA587D2BBA}"/>
              </a:ext>
            </a:extLst>
          </p:cNvPr>
          <p:cNvPicPr>
            <a:picLocks noChangeAspect="1"/>
          </p:cNvPicPr>
          <p:nvPr/>
        </p:nvPicPr>
        <p:blipFill>
          <a:blip r:embed="rId4"/>
          <a:stretch>
            <a:fillRect/>
          </a:stretch>
        </p:blipFill>
        <p:spPr>
          <a:xfrm>
            <a:off x="2768711" y="0"/>
            <a:ext cx="6120914" cy="835224"/>
          </a:xfrm>
          <a:prstGeom prst="rect">
            <a:avLst/>
          </a:prstGeom>
        </p:spPr>
      </p:pic>
      <p:pic>
        <p:nvPicPr>
          <p:cNvPr id="7" name="Imagem 6">
            <a:extLst>
              <a:ext uri="{FF2B5EF4-FFF2-40B4-BE49-F238E27FC236}">
                <a16:creationId xmlns:a16="http://schemas.microsoft.com/office/drawing/2014/main" id="{2233EE90-A3C3-48FE-A3B9-83BB2ED5A5F4}"/>
              </a:ext>
            </a:extLst>
          </p:cNvPr>
          <p:cNvPicPr>
            <a:picLocks noChangeAspect="1"/>
          </p:cNvPicPr>
          <p:nvPr/>
        </p:nvPicPr>
        <p:blipFill>
          <a:blip r:embed="rId5"/>
          <a:stretch>
            <a:fillRect/>
          </a:stretch>
        </p:blipFill>
        <p:spPr>
          <a:xfrm>
            <a:off x="9754791" y="1318537"/>
            <a:ext cx="1971225" cy="1838196"/>
          </a:xfrm>
          <a:prstGeom prst="rect">
            <a:avLst/>
          </a:prstGeom>
        </p:spPr>
      </p:pic>
      <p:pic>
        <p:nvPicPr>
          <p:cNvPr id="8" name="Picture 7">
            <a:extLst>
              <a:ext uri="{FF2B5EF4-FFF2-40B4-BE49-F238E27FC236}">
                <a16:creationId xmlns:a16="http://schemas.microsoft.com/office/drawing/2014/main" id="{7C74F222-5FDC-4640-91F4-8EDFA0B9F266}"/>
              </a:ext>
            </a:extLst>
          </p:cNvPr>
          <p:cNvPicPr>
            <a:picLocks noChangeAspect="1"/>
          </p:cNvPicPr>
          <p:nvPr/>
        </p:nvPicPr>
        <p:blipFill>
          <a:blip r:embed="rId6"/>
          <a:stretch>
            <a:fillRect/>
          </a:stretch>
        </p:blipFill>
        <p:spPr>
          <a:xfrm>
            <a:off x="309523" y="1318537"/>
            <a:ext cx="5048250" cy="2314575"/>
          </a:xfrm>
          <a:prstGeom prst="rect">
            <a:avLst/>
          </a:prstGeom>
        </p:spPr>
      </p:pic>
    </p:spTree>
    <p:custDataLst>
      <p:tags r:id="rId1"/>
    </p:custDataLst>
    <p:extLst>
      <p:ext uri="{BB962C8B-B14F-4D97-AF65-F5344CB8AC3E}">
        <p14:creationId xmlns:p14="http://schemas.microsoft.com/office/powerpoint/2010/main" val="714803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54813C2B-0330-4D8B-B00D-8967C6811A9F}"/>
              </a:ext>
            </a:extLst>
          </p:cNvPr>
          <p:cNvSpPr>
            <a:spLocks noGrp="1"/>
          </p:cNvSpPr>
          <p:nvPr>
            <p:ph type="sldNum" sz="quarter" idx="10"/>
          </p:nvPr>
        </p:nvSpPr>
        <p:spPr/>
        <p:txBody>
          <a:bodyPr/>
          <a:lstStyle/>
          <a:p>
            <a:fld id="{1BDBE4D5-1906-465B-8652-0128494D8407}" type="slidenum">
              <a:rPr lang="en-US" smtClean="0"/>
              <a:pPr/>
              <a:t>10</a:t>
            </a:fld>
            <a:endParaRPr lang="en-US" dirty="0"/>
          </a:p>
        </p:txBody>
      </p:sp>
      <p:sp>
        <p:nvSpPr>
          <p:cNvPr id="3" name="Marcador de Posição de Conteúdo 2">
            <a:extLst>
              <a:ext uri="{FF2B5EF4-FFF2-40B4-BE49-F238E27FC236}">
                <a16:creationId xmlns:a16="http://schemas.microsoft.com/office/drawing/2014/main" id="{F729F8AD-5F62-40D1-B9C8-D09221BF8849}"/>
              </a:ext>
            </a:extLst>
          </p:cNvPr>
          <p:cNvSpPr>
            <a:spLocks noGrp="1"/>
          </p:cNvSpPr>
          <p:nvPr>
            <p:ph sz="quarter" idx="11"/>
          </p:nvPr>
        </p:nvSpPr>
        <p:spPr>
          <a:xfrm>
            <a:off x="418290" y="1263586"/>
            <a:ext cx="11303540" cy="5156666"/>
          </a:xfrm>
        </p:spPr>
        <p:txBody>
          <a:bodyPr/>
          <a:lstStyle/>
          <a:p>
            <a:pPr marL="342900" indent="-342900" algn="just">
              <a:buFont typeface="Wingdings" panose="05000000000000000000" pitchFamily="2" charset="2"/>
              <a:buChar char="§"/>
            </a:pPr>
            <a:r>
              <a:rPr lang="en-US" sz="2400" dirty="0"/>
              <a:t>The conveyor belt aids pallet transportation from one workstation to another and if it loses its tension, the pallet transportation and the transportation time are significantly affected. The loss of tension reduces the belt life, and the belt may also brake</a:t>
            </a:r>
          </a:p>
          <a:p>
            <a:pPr marL="342900" indent="-342900" algn="just">
              <a:buFont typeface="Wingdings" panose="05000000000000000000" pitchFamily="2" charset="2"/>
              <a:buChar char="§"/>
            </a:pPr>
            <a:endParaRPr lang="en-US" sz="2400" dirty="0"/>
          </a:p>
          <a:p>
            <a:pPr marL="342900" indent="-342900" algn="just">
              <a:buFont typeface="Wingdings" panose="05000000000000000000" pitchFamily="2" charset="2"/>
              <a:buChar char="§"/>
            </a:pPr>
            <a:r>
              <a:rPr lang="en-US" sz="2400" dirty="0"/>
              <a:t>The belt repair may result in stopping the entire production particularly if the operations of the workstations are in sequence. It is therefore important to handle the gradual degradation of the conveyor belt tension beforehand to avoid any critical failures. The energy monitoring application detects anomaly related to the gradual degradation of the conveyor belt tension. This ensures in-time maintenance actions</a:t>
            </a:r>
          </a:p>
          <a:p>
            <a:pPr marL="342900" indent="-342900" algn="just">
              <a:buFont typeface="Wingdings" panose="05000000000000000000" pitchFamily="2" charset="2"/>
              <a:buChar char="§"/>
            </a:pPr>
            <a:endParaRPr lang="en-US" sz="2400" dirty="0"/>
          </a:p>
          <a:p>
            <a:pPr marL="342900" indent="-342900" algn="just">
              <a:buFont typeface="Wingdings" panose="05000000000000000000" pitchFamily="2" charset="2"/>
              <a:buChar char="§"/>
            </a:pPr>
            <a:r>
              <a:rPr lang="en-US" sz="2400" dirty="0"/>
              <a:t>The Energy monitoring </a:t>
            </a:r>
            <a:r>
              <a:rPr lang="en-US" sz="2400" dirty="0" err="1"/>
              <a:t>zApp</a:t>
            </a:r>
            <a:r>
              <a:rPr lang="en-US" sz="2400" dirty="0"/>
              <a:t> was developed using the Application Builder component (</a:t>
            </a:r>
            <a:r>
              <a:rPr lang="en-US" sz="2400" dirty="0" err="1"/>
              <a:t>zStudio</a:t>
            </a:r>
            <a:r>
              <a:rPr lang="en-US" sz="2400" dirty="0"/>
              <a:t>) and it utilizes other ZDMP components, namely: Data acquisition, Message bus, Monitoring and alerting, Secure authentication and </a:t>
            </a:r>
            <a:r>
              <a:rPr lang="en-US" sz="2400" dirty="0" err="1"/>
              <a:t>authorisation</a:t>
            </a:r>
            <a:r>
              <a:rPr lang="en-US" sz="2400" dirty="0"/>
              <a:t>, Secure installation, and Application runtime</a:t>
            </a:r>
          </a:p>
          <a:p>
            <a:pPr marL="342900" indent="-342900" algn="just">
              <a:buFont typeface="Wingdings" panose="05000000000000000000" pitchFamily="2" charset="2"/>
              <a:buChar char="§"/>
            </a:pPr>
            <a:endParaRPr lang="en-US" sz="2400" dirty="0"/>
          </a:p>
        </p:txBody>
      </p:sp>
      <p:sp>
        <p:nvSpPr>
          <p:cNvPr id="4" name="Título 3">
            <a:extLst>
              <a:ext uri="{FF2B5EF4-FFF2-40B4-BE49-F238E27FC236}">
                <a16:creationId xmlns:a16="http://schemas.microsoft.com/office/drawing/2014/main" id="{E7BD5D18-0AC4-4E7F-96B2-6203ED3B4ABF}"/>
              </a:ext>
            </a:extLst>
          </p:cNvPr>
          <p:cNvSpPr>
            <a:spLocks noGrp="1"/>
          </p:cNvSpPr>
          <p:nvPr>
            <p:ph type="title"/>
          </p:nvPr>
        </p:nvSpPr>
        <p:spPr/>
        <p:txBody>
          <a:bodyPr/>
          <a:lstStyle/>
          <a:p>
            <a:r>
              <a:rPr lang="pt-PT" dirty="0"/>
              <a:t>Implementation – Energy monitoring zApp</a:t>
            </a:r>
          </a:p>
        </p:txBody>
      </p:sp>
    </p:spTree>
    <p:custDataLst>
      <p:tags r:id="rId1"/>
    </p:custDataLst>
    <p:extLst>
      <p:ext uri="{BB962C8B-B14F-4D97-AF65-F5344CB8AC3E}">
        <p14:creationId xmlns:p14="http://schemas.microsoft.com/office/powerpoint/2010/main" val="843863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54813C2B-0330-4D8B-B00D-8967C6811A9F}"/>
              </a:ext>
            </a:extLst>
          </p:cNvPr>
          <p:cNvSpPr>
            <a:spLocks noGrp="1"/>
          </p:cNvSpPr>
          <p:nvPr>
            <p:ph type="sldNum" sz="quarter" idx="10"/>
          </p:nvPr>
        </p:nvSpPr>
        <p:spPr/>
        <p:txBody>
          <a:bodyPr/>
          <a:lstStyle/>
          <a:p>
            <a:fld id="{1BDBE4D5-1906-465B-8652-0128494D8407}" type="slidenum">
              <a:rPr lang="en-US" smtClean="0"/>
              <a:pPr/>
              <a:t>11</a:t>
            </a:fld>
            <a:endParaRPr lang="en-US" dirty="0"/>
          </a:p>
        </p:txBody>
      </p:sp>
      <p:sp>
        <p:nvSpPr>
          <p:cNvPr id="3" name="Marcador de Posição de Conteúdo 2">
            <a:extLst>
              <a:ext uri="{FF2B5EF4-FFF2-40B4-BE49-F238E27FC236}">
                <a16:creationId xmlns:a16="http://schemas.microsoft.com/office/drawing/2014/main" id="{F729F8AD-5F62-40D1-B9C8-D09221BF8849}"/>
              </a:ext>
            </a:extLst>
          </p:cNvPr>
          <p:cNvSpPr>
            <a:spLocks noGrp="1"/>
          </p:cNvSpPr>
          <p:nvPr>
            <p:ph sz="quarter" idx="11"/>
          </p:nvPr>
        </p:nvSpPr>
        <p:spPr>
          <a:xfrm>
            <a:off x="418290" y="1263586"/>
            <a:ext cx="11303540" cy="5156666"/>
          </a:xfrm>
        </p:spPr>
        <p:txBody>
          <a:bodyPr/>
          <a:lstStyle/>
          <a:p>
            <a:pPr algn="just"/>
            <a:r>
              <a:rPr lang="en-US" sz="2400" b="1" dirty="0"/>
              <a:t>Architecture:</a:t>
            </a:r>
          </a:p>
          <a:p>
            <a:pPr marL="342900" indent="-342900" algn="just">
              <a:buFont typeface="Wingdings" panose="05000000000000000000" pitchFamily="2" charset="2"/>
              <a:buChar char="§"/>
            </a:pPr>
            <a:endParaRPr lang="en-US" sz="2400" dirty="0"/>
          </a:p>
        </p:txBody>
      </p:sp>
      <p:sp>
        <p:nvSpPr>
          <p:cNvPr id="4" name="Título 3">
            <a:extLst>
              <a:ext uri="{FF2B5EF4-FFF2-40B4-BE49-F238E27FC236}">
                <a16:creationId xmlns:a16="http://schemas.microsoft.com/office/drawing/2014/main" id="{E7BD5D18-0AC4-4E7F-96B2-6203ED3B4ABF}"/>
              </a:ext>
            </a:extLst>
          </p:cNvPr>
          <p:cNvSpPr>
            <a:spLocks noGrp="1"/>
          </p:cNvSpPr>
          <p:nvPr>
            <p:ph type="title"/>
          </p:nvPr>
        </p:nvSpPr>
        <p:spPr/>
        <p:txBody>
          <a:bodyPr/>
          <a:lstStyle/>
          <a:p>
            <a:r>
              <a:rPr lang="pt-PT" dirty="0"/>
              <a:t>Implementation – Energy monitoring zApp</a:t>
            </a:r>
          </a:p>
        </p:txBody>
      </p:sp>
      <p:pic>
        <p:nvPicPr>
          <p:cNvPr id="6" name="Picture 5">
            <a:extLst>
              <a:ext uri="{FF2B5EF4-FFF2-40B4-BE49-F238E27FC236}">
                <a16:creationId xmlns:a16="http://schemas.microsoft.com/office/drawing/2014/main" id="{90E67FDD-BC93-4CA8-8FCD-5C74C2BA2826}"/>
              </a:ext>
            </a:extLst>
          </p:cNvPr>
          <p:cNvPicPr>
            <a:picLocks noChangeAspect="1"/>
          </p:cNvPicPr>
          <p:nvPr/>
        </p:nvPicPr>
        <p:blipFill>
          <a:blip r:embed="rId4"/>
          <a:stretch>
            <a:fillRect/>
          </a:stretch>
        </p:blipFill>
        <p:spPr>
          <a:xfrm>
            <a:off x="1472321" y="1720701"/>
            <a:ext cx="9247357" cy="4446636"/>
          </a:xfrm>
          <a:prstGeom prst="rect">
            <a:avLst/>
          </a:prstGeom>
        </p:spPr>
      </p:pic>
      <p:sp>
        <p:nvSpPr>
          <p:cNvPr id="7" name="Marcador de Posição de Conteúdo 2">
            <a:extLst>
              <a:ext uri="{FF2B5EF4-FFF2-40B4-BE49-F238E27FC236}">
                <a16:creationId xmlns:a16="http://schemas.microsoft.com/office/drawing/2014/main" id="{4A92560D-B858-4287-9599-8B7AA57EEF79}"/>
              </a:ext>
            </a:extLst>
          </p:cNvPr>
          <p:cNvSpPr txBox="1">
            <a:spLocks/>
          </p:cNvSpPr>
          <p:nvPr/>
        </p:nvSpPr>
        <p:spPr>
          <a:xfrm>
            <a:off x="4193562" y="6256798"/>
            <a:ext cx="3831757" cy="37188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0" kern="1200">
                <a:solidFill>
                  <a:srgbClr val="9F373A"/>
                </a:solidFill>
                <a:latin typeface="Calibri" panose="020F0502020204030204" pitchFamily="34" charset="0"/>
                <a:ea typeface="+mn-ea"/>
                <a:cs typeface="Arial" panose="020B0604020202020204" pitchFamily="34" charset="0"/>
              </a:defRPr>
            </a:lvl1pPr>
            <a:lvl2pPr marL="361950" indent="-361950" algn="l" defTabSz="914400" rtl="0" eaLnBrk="1" latinLnBrk="0" hangingPunct="1">
              <a:lnSpc>
                <a:spcPct val="90000"/>
              </a:lnSpc>
              <a:spcBef>
                <a:spcPts val="500"/>
              </a:spcBef>
              <a:buClr>
                <a:srgbClr val="C00000"/>
              </a:buClr>
              <a:buFont typeface="Wingdings" panose="05000000000000000000" pitchFamily="2" charset="2"/>
              <a:buChar char="§"/>
              <a:defRPr sz="2800" kern="1200">
                <a:solidFill>
                  <a:srgbClr val="9F373A"/>
                </a:solidFill>
                <a:latin typeface="Calibri" panose="020F0502020204030204" pitchFamily="34" charset="0"/>
                <a:ea typeface="+mn-ea"/>
                <a:cs typeface="Arial" panose="020B0604020202020204" pitchFamily="34" charset="0"/>
              </a:defRPr>
            </a:lvl2pPr>
            <a:lvl3pPr marL="712788" indent="-350838" algn="l" defTabSz="914400" rtl="0" eaLnBrk="1" latinLnBrk="0" hangingPunct="1">
              <a:lnSpc>
                <a:spcPct val="90000"/>
              </a:lnSpc>
              <a:spcBef>
                <a:spcPts val="500"/>
              </a:spcBef>
              <a:buClr>
                <a:srgbClr val="C00000"/>
              </a:buClr>
              <a:buFont typeface="Wingdings" panose="05000000000000000000" pitchFamily="2" charset="2"/>
              <a:buChar char="§"/>
              <a:defRPr sz="2400" kern="1200">
                <a:solidFill>
                  <a:srgbClr val="9F373A"/>
                </a:solidFill>
                <a:latin typeface="Calibri" panose="020F0502020204030204" pitchFamily="34" charset="0"/>
                <a:ea typeface="+mn-ea"/>
                <a:cs typeface="Arial" panose="020B0604020202020204" pitchFamily="34" charset="0"/>
              </a:defRPr>
            </a:lvl3pPr>
            <a:lvl4pPr marL="1073150" indent="-360363" algn="l" defTabSz="914400" rtl="0" eaLnBrk="1" latinLnBrk="0" hangingPunct="1">
              <a:lnSpc>
                <a:spcPct val="90000"/>
              </a:lnSpc>
              <a:spcBef>
                <a:spcPts val="500"/>
              </a:spcBef>
              <a:buClr>
                <a:srgbClr val="C00000"/>
              </a:buClr>
              <a:buFont typeface="Wingdings" panose="05000000000000000000" pitchFamily="2" charset="2"/>
              <a:buChar char="§"/>
              <a:tabLst/>
              <a:defRPr sz="2000" kern="1200">
                <a:solidFill>
                  <a:srgbClr val="9F373A"/>
                </a:solidFill>
                <a:latin typeface="Calibri" panose="020F0502020204030204" pitchFamily="34" charset="0"/>
                <a:ea typeface="+mn-ea"/>
                <a:cs typeface="Arial" panose="020B0604020202020204" pitchFamily="34" charset="0"/>
              </a:defRPr>
            </a:lvl4pPr>
            <a:lvl5pPr marL="1435100" indent="-361950" algn="l" defTabSz="914400" rtl="0" eaLnBrk="1" latinLnBrk="0" hangingPunct="1">
              <a:lnSpc>
                <a:spcPct val="90000"/>
              </a:lnSpc>
              <a:spcBef>
                <a:spcPts val="500"/>
              </a:spcBef>
              <a:buClr>
                <a:srgbClr val="C00000"/>
              </a:buClr>
              <a:buFont typeface="Wingdings" panose="05000000000000000000" pitchFamily="2" charset="2"/>
              <a:buChar char="§"/>
              <a:defRPr sz="2000" kern="1200">
                <a:solidFill>
                  <a:srgbClr val="9F373A"/>
                </a:solidFill>
                <a:latin typeface="Calibri" panose="020F0502020204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100" kern="1200" baseline="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400" dirty="0"/>
              <a:t>Fig. 1: Architecture of the Energy monitoring </a:t>
            </a:r>
            <a:r>
              <a:rPr lang="en-US" sz="1400" dirty="0" err="1"/>
              <a:t>zApp</a:t>
            </a:r>
            <a:endParaRPr lang="en-US" sz="1400" dirty="0"/>
          </a:p>
        </p:txBody>
      </p:sp>
    </p:spTree>
    <p:custDataLst>
      <p:tags r:id="rId1"/>
    </p:custDataLst>
    <p:extLst>
      <p:ext uri="{BB962C8B-B14F-4D97-AF65-F5344CB8AC3E}">
        <p14:creationId xmlns:p14="http://schemas.microsoft.com/office/powerpoint/2010/main" val="3517623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54813C2B-0330-4D8B-B00D-8967C6811A9F}"/>
              </a:ext>
            </a:extLst>
          </p:cNvPr>
          <p:cNvSpPr>
            <a:spLocks noGrp="1"/>
          </p:cNvSpPr>
          <p:nvPr>
            <p:ph type="sldNum" sz="quarter" idx="10"/>
          </p:nvPr>
        </p:nvSpPr>
        <p:spPr/>
        <p:txBody>
          <a:bodyPr/>
          <a:lstStyle/>
          <a:p>
            <a:fld id="{1BDBE4D5-1906-465B-8652-0128494D8407}" type="slidenum">
              <a:rPr lang="en-US" smtClean="0"/>
              <a:pPr/>
              <a:t>12</a:t>
            </a:fld>
            <a:endParaRPr lang="en-US" dirty="0"/>
          </a:p>
        </p:txBody>
      </p:sp>
      <p:sp>
        <p:nvSpPr>
          <p:cNvPr id="3" name="Marcador de Posição de Conteúdo 2">
            <a:extLst>
              <a:ext uri="{FF2B5EF4-FFF2-40B4-BE49-F238E27FC236}">
                <a16:creationId xmlns:a16="http://schemas.microsoft.com/office/drawing/2014/main" id="{F729F8AD-5F62-40D1-B9C8-D09221BF8849}"/>
              </a:ext>
            </a:extLst>
          </p:cNvPr>
          <p:cNvSpPr>
            <a:spLocks noGrp="1"/>
          </p:cNvSpPr>
          <p:nvPr>
            <p:ph sz="quarter" idx="11"/>
          </p:nvPr>
        </p:nvSpPr>
        <p:spPr>
          <a:xfrm>
            <a:off x="418290" y="1263586"/>
            <a:ext cx="11303540" cy="5156666"/>
          </a:xfrm>
        </p:spPr>
        <p:txBody>
          <a:bodyPr/>
          <a:lstStyle/>
          <a:p>
            <a:pPr algn="just"/>
            <a:r>
              <a:rPr lang="en-US" sz="2400" b="1" dirty="0"/>
              <a:t>Components used and Role:</a:t>
            </a:r>
          </a:p>
          <a:p>
            <a:pPr marL="342900" indent="-342900" algn="just">
              <a:buFont typeface="Wingdings" panose="05000000000000000000" pitchFamily="2" charset="2"/>
              <a:buChar char="§"/>
            </a:pPr>
            <a:endParaRPr lang="en-US" sz="2400" dirty="0"/>
          </a:p>
        </p:txBody>
      </p:sp>
      <p:sp>
        <p:nvSpPr>
          <p:cNvPr id="4" name="Título 3">
            <a:extLst>
              <a:ext uri="{FF2B5EF4-FFF2-40B4-BE49-F238E27FC236}">
                <a16:creationId xmlns:a16="http://schemas.microsoft.com/office/drawing/2014/main" id="{E7BD5D18-0AC4-4E7F-96B2-6203ED3B4ABF}"/>
              </a:ext>
            </a:extLst>
          </p:cNvPr>
          <p:cNvSpPr>
            <a:spLocks noGrp="1"/>
          </p:cNvSpPr>
          <p:nvPr>
            <p:ph type="title"/>
          </p:nvPr>
        </p:nvSpPr>
        <p:spPr/>
        <p:txBody>
          <a:bodyPr/>
          <a:lstStyle/>
          <a:p>
            <a:r>
              <a:rPr lang="pt-PT" dirty="0"/>
              <a:t>Implementation – Energy monitoring zApp</a:t>
            </a:r>
          </a:p>
        </p:txBody>
      </p:sp>
      <p:sp>
        <p:nvSpPr>
          <p:cNvPr id="7" name="Marcador de Posição de Conteúdo 2">
            <a:extLst>
              <a:ext uri="{FF2B5EF4-FFF2-40B4-BE49-F238E27FC236}">
                <a16:creationId xmlns:a16="http://schemas.microsoft.com/office/drawing/2014/main" id="{4A92560D-B858-4287-9599-8B7AA57EEF79}"/>
              </a:ext>
            </a:extLst>
          </p:cNvPr>
          <p:cNvSpPr txBox="1">
            <a:spLocks/>
          </p:cNvSpPr>
          <p:nvPr/>
        </p:nvSpPr>
        <p:spPr>
          <a:xfrm>
            <a:off x="3955573" y="6309045"/>
            <a:ext cx="4468579" cy="37188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0" kern="1200">
                <a:solidFill>
                  <a:srgbClr val="9F373A"/>
                </a:solidFill>
                <a:latin typeface="Calibri" panose="020F0502020204030204" pitchFamily="34" charset="0"/>
                <a:ea typeface="+mn-ea"/>
                <a:cs typeface="Arial" panose="020B0604020202020204" pitchFamily="34" charset="0"/>
              </a:defRPr>
            </a:lvl1pPr>
            <a:lvl2pPr marL="361950" indent="-361950" algn="l" defTabSz="914400" rtl="0" eaLnBrk="1" latinLnBrk="0" hangingPunct="1">
              <a:lnSpc>
                <a:spcPct val="90000"/>
              </a:lnSpc>
              <a:spcBef>
                <a:spcPts val="500"/>
              </a:spcBef>
              <a:buClr>
                <a:srgbClr val="C00000"/>
              </a:buClr>
              <a:buFont typeface="Wingdings" panose="05000000000000000000" pitchFamily="2" charset="2"/>
              <a:buChar char="§"/>
              <a:defRPr sz="2800" kern="1200">
                <a:solidFill>
                  <a:srgbClr val="9F373A"/>
                </a:solidFill>
                <a:latin typeface="Calibri" panose="020F0502020204030204" pitchFamily="34" charset="0"/>
                <a:ea typeface="+mn-ea"/>
                <a:cs typeface="Arial" panose="020B0604020202020204" pitchFamily="34" charset="0"/>
              </a:defRPr>
            </a:lvl2pPr>
            <a:lvl3pPr marL="712788" indent="-350838" algn="l" defTabSz="914400" rtl="0" eaLnBrk="1" latinLnBrk="0" hangingPunct="1">
              <a:lnSpc>
                <a:spcPct val="90000"/>
              </a:lnSpc>
              <a:spcBef>
                <a:spcPts val="500"/>
              </a:spcBef>
              <a:buClr>
                <a:srgbClr val="C00000"/>
              </a:buClr>
              <a:buFont typeface="Wingdings" panose="05000000000000000000" pitchFamily="2" charset="2"/>
              <a:buChar char="§"/>
              <a:defRPr sz="2400" kern="1200">
                <a:solidFill>
                  <a:srgbClr val="9F373A"/>
                </a:solidFill>
                <a:latin typeface="Calibri" panose="020F0502020204030204" pitchFamily="34" charset="0"/>
                <a:ea typeface="+mn-ea"/>
                <a:cs typeface="Arial" panose="020B0604020202020204" pitchFamily="34" charset="0"/>
              </a:defRPr>
            </a:lvl3pPr>
            <a:lvl4pPr marL="1073150" indent="-360363" algn="l" defTabSz="914400" rtl="0" eaLnBrk="1" latinLnBrk="0" hangingPunct="1">
              <a:lnSpc>
                <a:spcPct val="90000"/>
              </a:lnSpc>
              <a:spcBef>
                <a:spcPts val="500"/>
              </a:spcBef>
              <a:buClr>
                <a:srgbClr val="C00000"/>
              </a:buClr>
              <a:buFont typeface="Wingdings" panose="05000000000000000000" pitchFamily="2" charset="2"/>
              <a:buChar char="§"/>
              <a:tabLst/>
              <a:defRPr sz="2000" kern="1200">
                <a:solidFill>
                  <a:srgbClr val="9F373A"/>
                </a:solidFill>
                <a:latin typeface="Calibri" panose="020F0502020204030204" pitchFamily="34" charset="0"/>
                <a:ea typeface="+mn-ea"/>
                <a:cs typeface="Arial" panose="020B0604020202020204" pitchFamily="34" charset="0"/>
              </a:defRPr>
            </a:lvl4pPr>
            <a:lvl5pPr marL="1435100" indent="-361950" algn="l" defTabSz="914400" rtl="0" eaLnBrk="1" latinLnBrk="0" hangingPunct="1">
              <a:lnSpc>
                <a:spcPct val="90000"/>
              </a:lnSpc>
              <a:spcBef>
                <a:spcPts val="500"/>
              </a:spcBef>
              <a:buClr>
                <a:srgbClr val="C00000"/>
              </a:buClr>
              <a:buFont typeface="Wingdings" panose="05000000000000000000" pitchFamily="2" charset="2"/>
              <a:buChar char="§"/>
              <a:defRPr sz="2000" kern="1200">
                <a:solidFill>
                  <a:srgbClr val="9F373A"/>
                </a:solidFill>
                <a:latin typeface="Calibri" panose="020F0502020204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100" kern="1200" baseline="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400" dirty="0"/>
              <a:t>Table 1a: Energy monitoring </a:t>
            </a:r>
            <a:r>
              <a:rPr lang="en-US" sz="1400" dirty="0" err="1"/>
              <a:t>zApp</a:t>
            </a:r>
            <a:r>
              <a:rPr lang="en-US" sz="1400" dirty="0"/>
              <a:t> – Components and role</a:t>
            </a:r>
          </a:p>
        </p:txBody>
      </p:sp>
      <p:graphicFrame>
        <p:nvGraphicFramePr>
          <p:cNvPr id="5" name="Table 8">
            <a:extLst>
              <a:ext uri="{FF2B5EF4-FFF2-40B4-BE49-F238E27FC236}">
                <a16:creationId xmlns:a16="http://schemas.microsoft.com/office/drawing/2014/main" id="{227EFA29-EDB8-4B22-AD1C-EA592119BD7C}"/>
              </a:ext>
            </a:extLst>
          </p:cNvPr>
          <p:cNvGraphicFramePr>
            <a:graphicFrameLocks noGrp="1"/>
          </p:cNvGraphicFramePr>
          <p:nvPr>
            <p:extLst>
              <p:ext uri="{D42A27DB-BD31-4B8C-83A1-F6EECF244321}">
                <p14:modId xmlns:p14="http://schemas.microsoft.com/office/powerpoint/2010/main" val="986845068"/>
              </p:ext>
            </p:extLst>
          </p:nvPr>
        </p:nvGraphicFramePr>
        <p:xfrm>
          <a:off x="507460" y="1812459"/>
          <a:ext cx="11214369" cy="4485640"/>
        </p:xfrm>
        <a:graphic>
          <a:graphicData uri="http://schemas.openxmlformats.org/drawingml/2006/table">
            <a:tbl>
              <a:tblPr firstRow="1" bandRow="1">
                <a:tableStyleId>{21E4AEA4-8DFA-4A89-87EB-49C32662AFE0}</a:tableStyleId>
              </a:tblPr>
              <a:tblGrid>
                <a:gridCol w="2011546">
                  <a:extLst>
                    <a:ext uri="{9D8B030D-6E8A-4147-A177-3AD203B41FA5}">
                      <a16:colId xmlns:a16="http://schemas.microsoft.com/office/drawing/2014/main" val="2736302936"/>
                    </a:ext>
                  </a:extLst>
                </a:gridCol>
                <a:gridCol w="9202823">
                  <a:extLst>
                    <a:ext uri="{9D8B030D-6E8A-4147-A177-3AD203B41FA5}">
                      <a16:colId xmlns:a16="http://schemas.microsoft.com/office/drawing/2014/main" val="2851210773"/>
                    </a:ext>
                  </a:extLst>
                </a:gridCol>
              </a:tblGrid>
              <a:tr h="370840">
                <a:tc>
                  <a:txBody>
                    <a:bodyPr/>
                    <a:lstStyle/>
                    <a:p>
                      <a:r>
                        <a:rPr lang="fi-FI" dirty="0"/>
                        <a:t>Components</a:t>
                      </a:r>
                      <a:endParaRPr lang="en-GB" dirty="0"/>
                    </a:p>
                  </a:txBody>
                  <a:tcPr/>
                </a:tc>
                <a:tc>
                  <a:txBody>
                    <a:bodyPr/>
                    <a:lstStyle/>
                    <a:p>
                      <a:r>
                        <a:rPr lang="fi-FI" dirty="0"/>
                        <a:t>Role</a:t>
                      </a:r>
                      <a:endParaRPr lang="en-GB" dirty="0"/>
                    </a:p>
                  </a:txBody>
                  <a:tcPr/>
                </a:tc>
                <a:extLst>
                  <a:ext uri="{0D108BD9-81ED-4DB2-BD59-A6C34878D82A}">
                    <a16:rowId xmlns:a16="http://schemas.microsoft.com/office/drawing/2014/main" val="3125432489"/>
                  </a:ext>
                </a:extLst>
              </a:tr>
              <a:tr h="370840">
                <a:tc>
                  <a:txBody>
                    <a:bodyPr/>
                    <a:lstStyle/>
                    <a:p>
                      <a:r>
                        <a:rPr lang="en-GB" dirty="0"/>
                        <a:t>Application </a:t>
                      </a:r>
                    </a:p>
                    <a:p>
                      <a:r>
                        <a:rPr lang="en-GB" dirty="0"/>
                        <a:t>Builder (</a:t>
                      </a:r>
                      <a:r>
                        <a:rPr lang="en-GB" dirty="0" err="1"/>
                        <a:t>zStudio</a:t>
                      </a:r>
                      <a:r>
                        <a:rPr lang="en-GB" dirty="0"/>
                        <a:t>)</a:t>
                      </a:r>
                    </a:p>
                  </a:txBody>
                  <a:tcPr/>
                </a:tc>
                <a:tc>
                  <a:txBody>
                    <a:bodyPr/>
                    <a:lstStyle/>
                    <a:p>
                      <a:r>
                        <a:rPr lang="en-US" dirty="0"/>
                        <a:t>The UI of the energy monitoring application has been built based on the templates provided by the Application builder, which has also functioned as a tool for code customization. The Application builder allows integration of several other components, such as Monitoring and alerting and Secure authentication and </a:t>
                      </a:r>
                      <a:r>
                        <a:rPr lang="en-US" dirty="0" err="1"/>
                        <a:t>authorisation</a:t>
                      </a:r>
                      <a:r>
                        <a:rPr lang="en-US" dirty="0"/>
                        <a:t>, to the application with ease </a:t>
                      </a:r>
                      <a:endParaRPr lang="en-GB" dirty="0"/>
                    </a:p>
                  </a:txBody>
                  <a:tcPr/>
                </a:tc>
                <a:extLst>
                  <a:ext uri="{0D108BD9-81ED-4DB2-BD59-A6C34878D82A}">
                    <a16:rowId xmlns:a16="http://schemas.microsoft.com/office/drawing/2014/main" val="2864267833"/>
                  </a:ext>
                </a:extLst>
              </a:tr>
              <a:tr h="370840">
                <a:tc>
                  <a:txBody>
                    <a:bodyPr/>
                    <a:lstStyle/>
                    <a:p>
                      <a:r>
                        <a:rPr lang="en-GB" dirty="0"/>
                        <a:t>Data Acquisition</a:t>
                      </a:r>
                    </a:p>
                  </a:txBody>
                  <a:tcPr/>
                </a:tc>
                <a:tc>
                  <a:txBody>
                    <a:bodyPr/>
                    <a:lstStyle/>
                    <a:p>
                      <a:r>
                        <a:rPr lang="en-US" dirty="0"/>
                        <a:t>The Data acquisition component provides APIs for registering devices on the Cumulocity IoT platform and acquiring data in different formats from various data sources. It also provides a UI for managing the devices and the incoming data. In the energy monitoring application, the data from the sensors at the experimentation facility is sent to the Data acquisition component by S-1000 computers through the APIs the component provides, and then published automatically in Message bus topic by the Data acquisition </a:t>
                      </a:r>
                      <a:endParaRPr lang="en-GB" dirty="0"/>
                    </a:p>
                  </a:txBody>
                  <a:tcPr/>
                </a:tc>
                <a:extLst>
                  <a:ext uri="{0D108BD9-81ED-4DB2-BD59-A6C34878D82A}">
                    <a16:rowId xmlns:a16="http://schemas.microsoft.com/office/drawing/2014/main" val="388232448"/>
                  </a:ext>
                </a:extLst>
              </a:tr>
              <a:tr h="370840">
                <a:tc>
                  <a:txBody>
                    <a:bodyPr/>
                    <a:lstStyle/>
                    <a:p>
                      <a:r>
                        <a:rPr lang="en-GB" dirty="0"/>
                        <a:t>Message Bus</a:t>
                      </a:r>
                    </a:p>
                  </a:txBody>
                  <a:tcPr/>
                </a:tc>
                <a:tc>
                  <a:txBody>
                    <a:bodyPr/>
                    <a:lstStyle/>
                    <a:p>
                      <a:r>
                        <a:rPr lang="en-US" dirty="0"/>
                        <a:t>Integration of the ZDMP Data acquisition component publishes the measurements on a Message bus topic, where any client with the correct credentials, and the topic name, can subscribe to that topic and access the data </a:t>
                      </a:r>
                      <a:endParaRPr lang="en-GB" dirty="0"/>
                    </a:p>
                  </a:txBody>
                  <a:tcPr/>
                </a:tc>
                <a:extLst>
                  <a:ext uri="{0D108BD9-81ED-4DB2-BD59-A6C34878D82A}">
                    <a16:rowId xmlns:a16="http://schemas.microsoft.com/office/drawing/2014/main" val="1747389742"/>
                  </a:ext>
                </a:extLst>
              </a:tr>
            </a:tbl>
          </a:graphicData>
        </a:graphic>
      </p:graphicFrame>
    </p:spTree>
    <p:custDataLst>
      <p:tags r:id="rId1"/>
    </p:custDataLst>
    <p:extLst>
      <p:ext uri="{BB962C8B-B14F-4D97-AF65-F5344CB8AC3E}">
        <p14:creationId xmlns:p14="http://schemas.microsoft.com/office/powerpoint/2010/main" val="133655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54813C2B-0330-4D8B-B00D-8967C6811A9F}"/>
              </a:ext>
            </a:extLst>
          </p:cNvPr>
          <p:cNvSpPr>
            <a:spLocks noGrp="1"/>
          </p:cNvSpPr>
          <p:nvPr>
            <p:ph type="sldNum" sz="quarter" idx="10"/>
          </p:nvPr>
        </p:nvSpPr>
        <p:spPr/>
        <p:txBody>
          <a:bodyPr/>
          <a:lstStyle/>
          <a:p>
            <a:fld id="{1BDBE4D5-1906-465B-8652-0128494D8407}" type="slidenum">
              <a:rPr lang="en-US" smtClean="0"/>
              <a:pPr/>
              <a:t>13</a:t>
            </a:fld>
            <a:endParaRPr lang="en-US" dirty="0"/>
          </a:p>
        </p:txBody>
      </p:sp>
      <p:sp>
        <p:nvSpPr>
          <p:cNvPr id="3" name="Marcador de Posição de Conteúdo 2">
            <a:extLst>
              <a:ext uri="{FF2B5EF4-FFF2-40B4-BE49-F238E27FC236}">
                <a16:creationId xmlns:a16="http://schemas.microsoft.com/office/drawing/2014/main" id="{F729F8AD-5F62-40D1-B9C8-D09221BF8849}"/>
              </a:ext>
            </a:extLst>
          </p:cNvPr>
          <p:cNvSpPr>
            <a:spLocks noGrp="1"/>
          </p:cNvSpPr>
          <p:nvPr>
            <p:ph sz="quarter" idx="11"/>
          </p:nvPr>
        </p:nvSpPr>
        <p:spPr>
          <a:xfrm>
            <a:off x="418290" y="1263586"/>
            <a:ext cx="11303540" cy="5156666"/>
          </a:xfrm>
        </p:spPr>
        <p:txBody>
          <a:bodyPr/>
          <a:lstStyle/>
          <a:p>
            <a:pPr algn="just"/>
            <a:r>
              <a:rPr lang="en-US" sz="2400" b="1" dirty="0"/>
              <a:t>Components used and Role:</a:t>
            </a:r>
          </a:p>
          <a:p>
            <a:pPr marL="342900" indent="-342900" algn="just">
              <a:buFont typeface="Wingdings" panose="05000000000000000000" pitchFamily="2" charset="2"/>
              <a:buChar char="§"/>
            </a:pPr>
            <a:endParaRPr lang="en-US" sz="2400" dirty="0"/>
          </a:p>
        </p:txBody>
      </p:sp>
      <p:sp>
        <p:nvSpPr>
          <p:cNvPr id="4" name="Título 3">
            <a:extLst>
              <a:ext uri="{FF2B5EF4-FFF2-40B4-BE49-F238E27FC236}">
                <a16:creationId xmlns:a16="http://schemas.microsoft.com/office/drawing/2014/main" id="{E7BD5D18-0AC4-4E7F-96B2-6203ED3B4ABF}"/>
              </a:ext>
            </a:extLst>
          </p:cNvPr>
          <p:cNvSpPr>
            <a:spLocks noGrp="1"/>
          </p:cNvSpPr>
          <p:nvPr>
            <p:ph type="title"/>
          </p:nvPr>
        </p:nvSpPr>
        <p:spPr/>
        <p:txBody>
          <a:bodyPr/>
          <a:lstStyle/>
          <a:p>
            <a:r>
              <a:rPr lang="pt-PT" dirty="0"/>
              <a:t>Implementation – Energy monitoring zApp</a:t>
            </a:r>
          </a:p>
        </p:txBody>
      </p:sp>
      <p:graphicFrame>
        <p:nvGraphicFramePr>
          <p:cNvPr id="5" name="Table 8">
            <a:extLst>
              <a:ext uri="{FF2B5EF4-FFF2-40B4-BE49-F238E27FC236}">
                <a16:creationId xmlns:a16="http://schemas.microsoft.com/office/drawing/2014/main" id="{227EFA29-EDB8-4B22-AD1C-EA592119BD7C}"/>
              </a:ext>
            </a:extLst>
          </p:cNvPr>
          <p:cNvGraphicFramePr>
            <a:graphicFrameLocks noGrp="1"/>
          </p:cNvGraphicFramePr>
          <p:nvPr>
            <p:extLst>
              <p:ext uri="{D42A27DB-BD31-4B8C-83A1-F6EECF244321}">
                <p14:modId xmlns:p14="http://schemas.microsoft.com/office/powerpoint/2010/main" val="1791589766"/>
              </p:ext>
            </p:extLst>
          </p:nvPr>
        </p:nvGraphicFramePr>
        <p:xfrm>
          <a:off x="507460" y="1812459"/>
          <a:ext cx="11214369" cy="4394200"/>
        </p:xfrm>
        <a:graphic>
          <a:graphicData uri="http://schemas.openxmlformats.org/drawingml/2006/table">
            <a:tbl>
              <a:tblPr firstRow="1" bandRow="1">
                <a:tableStyleId>{21E4AEA4-8DFA-4A89-87EB-49C32662AFE0}</a:tableStyleId>
              </a:tblPr>
              <a:tblGrid>
                <a:gridCol w="2011546">
                  <a:extLst>
                    <a:ext uri="{9D8B030D-6E8A-4147-A177-3AD203B41FA5}">
                      <a16:colId xmlns:a16="http://schemas.microsoft.com/office/drawing/2014/main" val="2736302936"/>
                    </a:ext>
                  </a:extLst>
                </a:gridCol>
                <a:gridCol w="9202823">
                  <a:extLst>
                    <a:ext uri="{9D8B030D-6E8A-4147-A177-3AD203B41FA5}">
                      <a16:colId xmlns:a16="http://schemas.microsoft.com/office/drawing/2014/main" val="2851210773"/>
                    </a:ext>
                  </a:extLst>
                </a:gridCol>
              </a:tblGrid>
              <a:tr h="370840">
                <a:tc>
                  <a:txBody>
                    <a:bodyPr/>
                    <a:lstStyle/>
                    <a:p>
                      <a:r>
                        <a:rPr lang="fi-FI" dirty="0"/>
                        <a:t>Components</a:t>
                      </a:r>
                      <a:endParaRPr lang="en-GB" dirty="0"/>
                    </a:p>
                  </a:txBody>
                  <a:tcPr/>
                </a:tc>
                <a:tc>
                  <a:txBody>
                    <a:bodyPr/>
                    <a:lstStyle/>
                    <a:p>
                      <a:r>
                        <a:rPr lang="fi-FI" dirty="0"/>
                        <a:t>Role</a:t>
                      </a:r>
                      <a:endParaRPr lang="en-GB" dirty="0"/>
                    </a:p>
                  </a:txBody>
                  <a:tcPr/>
                </a:tc>
                <a:extLst>
                  <a:ext uri="{0D108BD9-81ED-4DB2-BD59-A6C34878D82A}">
                    <a16:rowId xmlns:a16="http://schemas.microsoft.com/office/drawing/2014/main" val="3125432489"/>
                  </a:ext>
                </a:extLst>
              </a:tr>
              <a:tr h="370840">
                <a:tc>
                  <a:txBody>
                    <a:bodyPr/>
                    <a:lstStyle/>
                    <a:p>
                      <a:r>
                        <a:rPr lang="en-GB" dirty="0"/>
                        <a:t>Secure </a:t>
                      </a:r>
                    </a:p>
                    <a:p>
                      <a:r>
                        <a:rPr lang="en-GB" dirty="0"/>
                        <a:t>authentication </a:t>
                      </a:r>
                    </a:p>
                    <a:p>
                      <a:r>
                        <a:rPr lang="en-GB" dirty="0"/>
                        <a:t>and authorisation </a:t>
                      </a:r>
                    </a:p>
                  </a:txBody>
                  <a:tcPr/>
                </a:tc>
                <a:tc>
                  <a:txBody>
                    <a:bodyPr/>
                    <a:lstStyle/>
                    <a:p>
                      <a:r>
                        <a:rPr lang="en-US" dirty="0"/>
                        <a:t>The energy monitoring application has a login page to prevent unwanted users from accessing the sensible data. The authentication is based on JSON web tokens (JWT) and taken care of by the Secure authentication and authorization component</a:t>
                      </a:r>
                      <a:endParaRPr lang="en-GB" dirty="0"/>
                    </a:p>
                  </a:txBody>
                  <a:tcPr/>
                </a:tc>
                <a:extLst>
                  <a:ext uri="{0D108BD9-81ED-4DB2-BD59-A6C34878D82A}">
                    <a16:rowId xmlns:a16="http://schemas.microsoft.com/office/drawing/2014/main" val="2864267833"/>
                  </a:ext>
                </a:extLst>
              </a:tr>
              <a:tr h="370840">
                <a:tc>
                  <a:txBody>
                    <a:bodyPr/>
                    <a:lstStyle/>
                    <a:p>
                      <a:r>
                        <a:rPr lang="en-GB" dirty="0"/>
                        <a:t>Monitoring and </a:t>
                      </a:r>
                    </a:p>
                    <a:p>
                      <a:r>
                        <a:rPr lang="en-GB" dirty="0"/>
                        <a:t>Alerting</a:t>
                      </a:r>
                    </a:p>
                  </a:txBody>
                  <a:tcPr/>
                </a:tc>
                <a:tc>
                  <a:txBody>
                    <a:bodyPr/>
                    <a:lstStyle/>
                    <a:p>
                      <a:r>
                        <a:rPr lang="en-US" dirty="0"/>
                        <a:t>One of the key functionalities of the energy monitoring application is to make it possible for users to define KPIs and attach alerts to them in such a way that the users would be notified if certain critical values in the incoming data are reached </a:t>
                      </a:r>
                      <a:endParaRPr lang="en-GB" dirty="0"/>
                    </a:p>
                  </a:txBody>
                  <a:tcPr/>
                </a:tc>
                <a:extLst>
                  <a:ext uri="{0D108BD9-81ED-4DB2-BD59-A6C34878D82A}">
                    <a16:rowId xmlns:a16="http://schemas.microsoft.com/office/drawing/2014/main" val="388232448"/>
                  </a:ext>
                </a:extLst>
              </a:tr>
              <a:tr h="370840">
                <a:tc>
                  <a:txBody>
                    <a:bodyPr/>
                    <a:lstStyle/>
                    <a:p>
                      <a:r>
                        <a:rPr lang="en-GB" dirty="0"/>
                        <a:t>Message Bus</a:t>
                      </a:r>
                    </a:p>
                  </a:txBody>
                  <a:tcPr/>
                </a:tc>
                <a:tc>
                  <a:txBody>
                    <a:bodyPr/>
                    <a:lstStyle/>
                    <a:p>
                      <a:r>
                        <a:rPr lang="en-US" dirty="0"/>
                        <a:t>Integration of the ZDMP Data acquisition component publishes the measurements on a Message bus topic, where any client with the correct credentials, and the topic name, can subscribe to that topic and access the data </a:t>
                      </a:r>
                      <a:endParaRPr lang="en-GB" dirty="0"/>
                    </a:p>
                  </a:txBody>
                  <a:tcPr/>
                </a:tc>
                <a:extLst>
                  <a:ext uri="{0D108BD9-81ED-4DB2-BD59-A6C34878D82A}">
                    <a16:rowId xmlns:a16="http://schemas.microsoft.com/office/drawing/2014/main" val="1747389742"/>
                  </a:ext>
                </a:extLst>
              </a:tr>
              <a:tr h="370840">
                <a:tc>
                  <a:txBody>
                    <a:bodyPr/>
                    <a:lstStyle/>
                    <a:p>
                      <a:r>
                        <a:rPr lang="en-GB" dirty="0"/>
                        <a:t>Secure Installation</a:t>
                      </a:r>
                    </a:p>
                  </a:txBody>
                  <a:tcPr/>
                </a:tc>
                <a:tc>
                  <a:txBody>
                    <a:bodyPr/>
                    <a:lstStyle/>
                    <a:p>
                      <a:r>
                        <a:rPr lang="en-US" dirty="0"/>
                        <a:t>The energy monitoring application is deployed in the Application runtime through the Secure installation component </a:t>
                      </a:r>
                      <a:endParaRPr lang="en-GB" dirty="0"/>
                    </a:p>
                  </a:txBody>
                  <a:tcPr/>
                </a:tc>
                <a:extLst>
                  <a:ext uri="{0D108BD9-81ED-4DB2-BD59-A6C34878D82A}">
                    <a16:rowId xmlns:a16="http://schemas.microsoft.com/office/drawing/2014/main" val="2487022472"/>
                  </a:ext>
                </a:extLst>
              </a:tr>
              <a:tr h="370840">
                <a:tc>
                  <a:txBody>
                    <a:bodyPr/>
                    <a:lstStyle/>
                    <a:p>
                      <a:r>
                        <a:rPr lang="en-GB" dirty="0"/>
                        <a:t>Application Runtime </a:t>
                      </a:r>
                    </a:p>
                  </a:txBody>
                  <a:tcPr/>
                </a:tc>
                <a:tc>
                  <a:txBody>
                    <a:bodyPr/>
                    <a:lstStyle/>
                    <a:p>
                      <a:r>
                        <a:rPr lang="en-US" dirty="0"/>
                        <a:t>The functional applications and ZDMP components are deployed in the Application runtime so that they can be accessed from anywhere - not only locally </a:t>
                      </a:r>
                      <a:endParaRPr lang="en-GB" dirty="0"/>
                    </a:p>
                  </a:txBody>
                  <a:tcPr/>
                </a:tc>
                <a:extLst>
                  <a:ext uri="{0D108BD9-81ED-4DB2-BD59-A6C34878D82A}">
                    <a16:rowId xmlns:a16="http://schemas.microsoft.com/office/drawing/2014/main" val="2880376871"/>
                  </a:ext>
                </a:extLst>
              </a:tr>
            </a:tbl>
          </a:graphicData>
        </a:graphic>
      </p:graphicFrame>
      <p:sp>
        <p:nvSpPr>
          <p:cNvPr id="8" name="Marcador de Posição de Conteúdo 2">
            <a:extLst>
              <a:ext uri="{FF2B5EF4-FFF2-40B4-BE49-F238E27FC236}">
                <a16:creationId xmlns:a16="http://schemas.microsoft.com/office/drawing/2014/main" id="{D9FB34E2-94D8-408B-8D01-D08F6DD0B537}"/>
              </a:ext>
            </a:extLst>
          </p:cNvPr>
          <p:cNvSpPr txBox="1">
            <a:spLocks/>
          </p:cNvSpPr>
          <p:nvPr/>
        </p:nvSpPr>
        <p:spPr>
          <a:xfrm>
            <a:off x="3955573" y="6309045"/>
            <a:ext cx="4381031" cy="37188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0" kern="1200">
                <a:solidFill>
                  <a:srgbClr val="9F373A"/>
                </a:solidFill>
                <a:latin typeface="Calibri" panose="020F0502020204030204" pitchFamily="34" charset="0"/>
                <a:ea typeface="+mn-ea"/>
                <a:cs typeface="Arial" panose="020B0604020202020204" pitchFamily="34" charset="0"/>
              </a:defRPr>
            </a:lvl1pPr>
            <a:lvl2pPr marL="361950" indent="-361950" algn="l" defTabSz="914400" rtl="0" eaLnBrk="1" latinLnBrk="0" hangingPunct="1">
              <a:lnSpc>
                <a:spcPct val="90000"/>
              </a:lnSpc>
              <a:spcBef>
                <a:spcPts val="500"/>
              </a:spcBef>
              <a:buClr>
                <a:srgbClr val="C00000"/>
              </a:buClr>
              <a:buFont typeface="Wingdings" panose="05000000000000000000" pitchFamily="2" charset="2"/>
              <a:buChar char="§"/>
              <a:defRPr sz="2800" kern="1200">
                <a:solidFill>
                  <a:srgbClr val="9F373A"/>
                </a:solidFill>
                <a:latin typeface="Calibri" panose="020F0502020204030204" pitchFamily="34" charset="0"/>
                <a:ea typeface="+mn-ea"/>
                <a:cs typeface="Arial" panose="020B0604020202020204" pitchFamily="34" charset="0"/>
              </a:defRPr>
            </a:lvl2pPr>
            <a:lvl3pPr marL="712788" indent="-350838" algn="l" defTabSz="914400" rtl="0" eaLnBrk="1" latinLnBrk="0" hangingPunct="1">
              <a:lnSpc>
                <a:spcPct val="90000"/>
              </a:lnSpc>
              <a:spcBef>
                <a:spcPts val="500"/>
              </a:spcBef>
              <a:buClr>
                <a:srgbClr val="C00000"/>
              </a:buClr>
              <a:buFont typeface="Wingdings" panose="05000000000000000000" pitchFamily="2" charset="2"/>
              <a:buChar char="§"/>
              <a:defRPr sz="2400" kern="1200">
                <a:solidFill>
                  <a:srgbClr val="9F373A"/>
                </a:solidFill>
                <a:latin typeface="Calibri" panose="020F0502020204030204" pitchFamily="34" charset="0"/>
                <a:ea typeface="+mn-ea"/>
                <a:cs typeface="Arial" panose="020B0604020202020204" pitchFamily="34" charset="0"/>
              </a:defRPr>
            </a:lvl3pPr>
            <a:lvl4pPr marL="1073150" indent="-360363" algn="l" defTabSz="914400" rtl="0" eaLnBrk="1" latinLnBrk="0" hangingPunct="1">
              <a:lnSpc>
                <a:spcPct val="90000"/>
              </a:lnSpc>
              <a:spcBef>
                <a:spcPts val="500"/>
              </a:spcBef>
              <a:buClr>
                <a:srgbClr val="C00000"/>
              </a:buClr>
              <a:buFont typeface="Wingdings" panose="05000000000000000000" pitchFamily="2" charset="2"/>
              <a:buChar char="§"/>
              <a:tabLst/>
              <a:defRPr sz="2000" kern="1200">
                <a:solidFill>
                  <a:srgbClr val="9F373A"/>
                </a:solidFill>
                <a:latin typeface="Calibri" panose="020F0502020204030204" pitchFamily="34" charset="0"/>
                <a:ea typeface="+mn-ea"/>
                <a:cs typeface="Arial" panose="020B0604020202020204" pitchFamily="34" charset="0"/>
              </a:defRPr>
            </a:lvl4pPr>
            <a:lvl5pPr marL="1435100" indent="-361950" algn="l" defTabSz="914400" rtl="0" eaLnBrk="1" latinLnBrk="0" hangingPunct="1">
              <a:lnSpc>
                <a:spcPct val="90000"/>
              </a:lnSpc>
              <a:spcBef>
                <a:spcPts val="500"/>
              </a:spcBef>
              <a:buClr>
                <a:srgbClr val="C00000"/>
              </a:buClr>
              <a:buFont typeface="Wingdings" panose="05000000000000000000" pitchFamily="2" charset="2"/>
              <a:buChar char="§"/>
              <a:defRPr sz="2000" kern="1200">
                <a:solidFill>
                  <a:srgbClr val="9F373A"/>
                </a:solidFill>
                <a:latin typeface="Calibri" panose="020F0502020204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100" kern="1200" baseline="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400" dirty="0"/>
              <a:t>Table 1b: Energy monitoring </a:t>
            </a:r>
            <a:r>
              <a:rPr lang="en-US" sz="1400" dirty="0" err="1"/>
              <a:t>zApp</a:t>
            </a:r>
            <a:r>
              <a:rPr lang="en-US" sz="1400" dirty="0"/>
              <a:t> – Components and role</a:t>
            </a:r>
          </a:p>
        </p:txBody>
      </p:sp>
    </p:spTree>
    <p:custDataLst>
      <p:tags r:id="rId1"/>
    </p:custDataLst>
    <p:extLst>
      <p:ext uri="{BB962C8B-B14F-4D97-AF65-F5344CB8AC3E}">
        <p14:creationId xmlns:p14="http://schemas.microsoft.com/office/powerpoint/2010/main" val="4065472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54813C2B-0330-4D8B-B00D-8967C6811A9F}"/>
              </a:ext>
            </a:extLst>
          </p:cNvPr>
          <p:cNvSpPr>
            <a:spLocks noGrp="1"/>
          </p:cNvSpPr>
          <p:nvPr>
            <p:ph type="sldNum" sz="quarter" idx="10"/>
          </p:nvPr>
        </p:nvSpPr>
        <p:spPr/>
        <p:txBody>
          <a:bodyPr/>
          <a:lstStyle/>
          <a:p>
            <a:fld id="{1BDBE4D5-1906-465B-8652-0128494D8407}" type="slidenum">
              <a:rPr lang="en-US" smtClean="0"/>
              <a:pPr/>
              <a:t>14</a:t>
            </a:fld>
            <a:endParaRPr lang="en-US" dirty="0"/>
          </a:p>
        </p:txBody>
      </p:sp>
      <p:sp>
        <p:nvSpPr>
          <p:cNvPr id="3" name="Marcador de Posição de Conteúdo 2">
            <a:extLst>
              <a:ext uri="{FF2B5EF4-FFF2-40B4-BE49-F238E27FC236}">
                <a16:creationId xmlns:a16="http://schemas.microsoft.com/office/drawing/2014/main" id="{F729F8AD-5F62-40D1-B9C8-D09221BF8849}"/>
              </a:ext>
            </a:extLst>
          </p:cNvPr>
          <p:cNvSpPr>
            <a:spLocks noGrp="1"/>
          </p:cNvSpPr>
          <p:nvPr>
            <p:ph sz="quarter" idx="11"/>
          </p:nvPr>
        </p:nvSpPr>
        <p:spPr>
          <a:xfrm>
            <a:off x="418290" y="1098210"/>
            <a:ext cx="11303540" cy="5514628"/>
          </a:xfrm>
        </p:spPr>
        <p:txBody>
          <a:bodyPr/>
          <a:lstStyle/>
          <a:p>
            <a:pPr algn="just"/>
            <a:r>
              <a:rPr lang="en-US" sz="2400" b="1" dirty="0"/>
              <a:t>App Building</a:t>
            </a:r>
          </a:p>
          <a:p>
            <a:pPr marL="342900" indent="-342900" algn="just">
              <a:buFont typeface="Wingdings" panose="05000000000000000000" pitchFamily="2" charset="2"/>
              <a:buChar char="§"/>
            </a:pPr>
            <a:endParaRPr lang="en-US" sz="2400" dirty="0"/>
          </a:p>
          <a:p>
            <a:pPr marL="342900" indent="-342900" algn="just">
              <a:buFont typeface="Wingdings" panose="05000000000000000000" pitchFamily="2" charset="2"/>
              <a:buChar char="§"/>
            </a:pPr>
            <a:r>
              <a:rPr lang="en-US" sz="2400" dirty="0"/>
              <a:t>The main ZDMP component required for the development of </a:t>
            </a:r>
            <a:r>
              <a:rPr lang="en-US" sz="2400" dirty="0" err="1"/>
              <a:t>zApps</a:t>
            </a:r>
            <a:r>
              <a:rPr lang="en-US" sz="2400" dirty="0"/>
              <a:t> is the Applications Builder component, which offers a set of functionalities to define, design, develop, and orchestrate manufacturing-related services. The Applications Builder provides an SDK (Software Development Kit), which is installed and used to develop them and in this case the energy monitoring application</a:t>
            </a:r>
          </a:p>
          <a:p>
            <a:pPr marL="342900" indent="-342900" algn="just">
              <a:buFont typeface="Wingdings" panose="05000000000000000000" pitchFamily="2" charset="2"/>
              <a:buChar char="§"/>
            </a:pPr>
            <a:endParaRPr lang="en-US" sz="2400" dirty="0"/>
          </a:p>
          <a:p>
            <a:pPr marL="342900" indent="-342900" algn="just">
              <a:buFont typeface="Wingdings" panose="05000000000000000000" pitchFamily="2" charset="2"/>
              <a:buChar char="§"/>
            </a:pPr>
            <a:r>
              <a:rPr lang="en-US" sz="2400" dirty="0"/>
              <a:t>The Applications Builder provides UI elements for applications design/development and a set of APIs for accessing other ZDMP components. Therefore, the implementation is on how to use the front-end UI editor (</a:t>
            </a:r>
            <a:r>
              <a:rPr lang="en-US" sz="2400" dirty="0" err="1"/>
              <a:t>ie</a:t>
            </a:r>
            <a:r>
              <a:rPr lang="en-US" sz="2400" dirty="0"/>
              <a:t> editors, compilers, builders </a:t>
            </a:r>
            <a:r>
              <a:rPr lang="en-US" sz="2400" dirty="0" err="1"/>
              <a:t>etc</a:t>
            </a:r>
            <a:r>
              <a:rPr lang="en-US" sz="2400" dirty="0"/>
              <a:t>) of the applications builder to design and develop the energy monitoring application. It also focuses on how to use the methods for accessing the functionalities of other ZDMP components, whose services the energy monitoring application depends on for its operation</a:t>
            </a:r>
          </a:p>
          <a:p>
            <a:pPr marL="342900" indent="-342900" algn="just">
              <a:buFont typeface="Wingdings" panose="05000000000000000000" pitchFamily="2" charset="2"/>
              <a:buChar char="§"/>
            </a:pPr>
            <a:endParaRPr lang="en-US" sz="2400" dirty="0"/>
          </a:p>
        </p:txBody>
      </p:sp>
      <p:sp>
        <p:nvSpPr>
          <p:cNvPr id="4" name="Título 3">
            <a:extLst>
              <a:ext uri="{FF2B5EF4-FFF2-40B4-BE49-F238E27FC236}">
                <a16:creationId xmlns:a16="http://schemas.microsoft.com/office/drawing/2014/main" id="{E7BD5D18-0AC4-4E7F-96B2-6203ED3B4ABF}"/>
              </a:ext>
            </a:extLst>
          </p:cNvPr>
          <p:cNvSpPr>
            <a:spLocks noGrp="1"/>
          </p:cNvSpPr>
          <p:nvPr>
            <p:ph type="title"/>
          </p:nvPr>
        </p:nvSpPr>
        <p:spPr/>
        <p:txBody>
          <a:bodyPr/>
          <a:lstStyle/>
          <a:p>
            <a:r>
              <a:rPr lang="pt-PT" dirty="0"/>
              <a:t>Implementation – Energy monitoring zApp</a:t>
            </a:r>
          </a:p>
        </p:txBody>
      </p:sp>
    </p:spTree>
    <p:custDataLst>
      <p:tags r:id="rId1"/>
    </p:custDataLst>
    <p:extLst>
      <p:ext uri="{BB962C8B-B14F-4D97-AF65-F5344CB8AC3E}">
        <p14:creationId xmlns:p14="http://schemas.microsoft.com/office/powerpoint/2010/main" val="3848616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54813C2B-0330-4D8B-B00D-8967C6811A9F}"/>
              </a:ext>
            </a:extLst>
          </p:cNvPr>
          <p:cNvSpPr>
            <a:spLocks noGrp="1"/>
          </p:cNvSpPr>
          <p:nvPr>
            <p:ph type="sldNum" sz="quarter" idx="10"/>
          </p:nvPr>
        </p:nvSpPr>
        <p:spPr/>
        <p:txBody>
          <a:bodyPr/>
          <a:lstStyle/>
          <a:p>
            <a:fld id="{1BDBE4D5-1906-465B-8652-0128494D8407}" type="slidenum">
              <a:rPr lang="en-US" smtClean="0"/>
              <a:pPr/>
              <a:t>15</a:t>
            </a:fld>
            <a:endParaRPr lang="en-US" dirty="0"/>
          </a:p>
        </p:txBody>
      </p:sp>
      <p:sp>
        <p:nvSpPr>
          <p:cNvPr id="3" name="Marcador de Posição de Conteúdo 2">
            <a:extLst>
              <a:ext uri="{FF2B5EF4-FFF2-40B4-BE49-F238E27FC236}">
                <a16:creationId xmlns:a16="http://schemas.microsoft.com/office/drawing/2014/main" id="{F729F8AD-5F62-40D1-B9C8-D09221BF8849}"/>
              </a:ext>
            </a:extLst>
          </p:cNvPr>
          <p:cNvSpPr>
            <a:spLocks noGrp="1"/>
          </p:cNvSpPr>
          <p:nvPr>
            <p:ph sz="quarter" idx="11"/>
          </p:nvPr>
        </p:nvSpPr>
        <p:spPr>
          <a:xfrm>
            <a:off x="418291" y="1703970"/>
            <a:ext cx="4036978" cy="4570370"/>
          </a:xfrm>
        </p:spPr>
        <p:txBody>
          <a:bodyPr/>
          <a:lstStyle/>
          <a:p>
            <a:pPr algn="just"/>
            <a:r>
              <a:rPr lang="en-US" sz="2400" b="1" dirty="0"/>
              <a:t>App Building</a:t>
            </a:r>
            <a:endParaRPr lang="en-US" sz="2400" dirty="0"/>
          </a:p>
          <a:p>
            <a:pPr marL="342900" indent="-342900" algn="just">
              <a:buFont typeface="Wingdings" panose="05000000000000000000" pitchFamily="2" charset="2"/>
              <a:buChar char="§"/>
            </a:pPr>
            <a:r>
              <a:rPr lang="en-US" sz="2400" dirty="0"/>
              <a:t>The Application Builder (See Figure 2 for GUI of </a:t>
            </a:r>
            <a:r>
              <a:rPr lang="en-US" sz="2400" dirty="0" err="1"/>
              <a:t>zStudio</a:t>
            </a:r>
            <a:r>
              <a:rPr lang="en-US" sz="2400" dirty="0"/>
              <a:t>) can be used either locally or on the ZDMP platform, meaning the deployed version of the component running at the Rancher cluster of the Application runtime</a:t>
            </a:r>
          </a:p>
        </p:txBody>
      </p:sp>
      <p:sp>
        <p:nvSpPr>
          <p:cNvPr id="4" name="Título 3">
            <a:extLst>
              <a:ext uri="{FF2B5EF4-FFF2-40B4-BE49-F238E27FC236}">
                <a16:creationId xmlns:a16="http://schemas.microsoft.com/office/drawing/2014/main" id="{E7BD5D18-0AC4-4E7F-96B2-6203ED3B4ABF}"/>
              </a:ext>
            </a:extLst>
          </p:cNvPr>
          <p:cNvSpPr>
            <a:spLocks noGrp="1"/>
          </p:cNvSpPr>
          <p:nvPr>
            <p:ph type="title"/>
          </p:nvPr>
        </p:nvSpPr>
        <p:spPr/>
        <p:txBody>
          <a:bodyPr/>
          <a:lstStyle/>
          <a:p>
            <a:r>
              <a:rPr lang="pt-PT" dirty="0"/>
              <a:t>Implementation – Energy monitoring zApp</a:t>
            </a:r>
          </a:p>
        </p:txBody>
      </p:sp>
      <p:pic>
        <p:nvPicPr>
          <p:cNvPr id="8" name="Picture 7">
            <a:extLst>
              <a:ext uri="{FF2B5EF4-FFF2-40B4-BE49-F238E27FC236}">
                <a16:creationId xmlns:a16="http://schemas.microsoft.com/office/drawing/2014/main" id="{F69201CB-0EFB-4A95-8522-B26E4CC5544F}"/>
              </a:ext>
            </a:extLst>
          </p:cNvPr>
          <p:cNvPicPr>
            <a:picLocks noChangeAspect="1"/>
          </p:cNvPicPr>
          <p:nvPr/>
        </p:nvPicPr>
        <p:blipFill>
          <a:blip r:embed="rId4"/>
          <a:stretch>
            <a:fillRect/>
          </a:stretch>
        </p:blipFill>
        <p:spPr>
          <a:xfrm>
            <a:off x="4610911" y="1703970"/>
            <a:ext cx="7162799" cy="4356362"/>
          </a:xfrm>
          <a:prstGeom prst="rect">
            <a:avLst/>
          </a:prstGeom>
        </p:spPr>
      </p:pic>
      <p:sp>
        <p:nvSpPr>
          <p:cNvPr id="9" name="Marcador de Posição de Conteúdo 2">
            <a:extLst>
              <a:ext uri="{FF2B5EF4-FFF2-40B4-BE49-F238E27FC236}">
                <a16:creationId xmlns:a16="http://schemas.microsoft.com/office/drawing/2014/main" id="{6EC906AE-16CF-4D80-9936-04D41E44EE29}"/>
              </a:ext>
            </a:extLst>
          </p:cNvPr>
          <p:cNvSpPr txBox="1">
            <a:spLocks/>
          </p:cNvSpPr>
          <p:nvPr/>
        </p:nvSpPr>
        <p:spPr>
          <a:xfrm>
            <a:off x="7179956" y="6155373"/>
            <a:ext cx="3248096" cy="37188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0" kern="1200">
                <a:solidFill>
                  <a:srgbClr val="9F373A"/>
                </a:solidFill>
                <a:latin typeface="Calibri" panose="020F0502020204030204" pitchFamily="34" charset="0"/>
                <a:ea typeface="+mn-ea"/>
                <a:cs typeface="Arial" panose="020B0604020202020204" pitchFamily="34" charset="0"/>
              </a:defRPr>
            </a:lvl1pPr>
            <a:lvl2pPr marL="361950" indent="-361950" algn="l" defTabSz="914400" rtl="0" eaLnBrk="1" latinLnBrk="0" hangingPunct="1">
              <a:lnSpc>
                <a:spcPct val="90000"/>
              </a:lnSpc>
              <a:spcBef>
                <a:spcPts val="500"/>
              </a:spcBef>
              <a:buClr>
                <a:srgbClr val="C00000"/>
              </a:buClr>
              <a:buFont typeface="Wingdings" panose="05000000000000000000" pitchFamily="2" charset="2"/>
              <a:buChar char="§"/>
              <a:defRPr sz="2800" kern="1200">
                <a:solidFill>
                  <a:srgbClr val="9F373A"/>
                </a:solidFill>
                <a:latin typeface="Calibri" panose="020F0502020204030204" pitchFamily="34" charset="0"/>
                <a:ea typeface="+mn-ea"/>
                <a:cs typeface="Arial" panose="020B0604020202020204" pitchFamily="34" charset="0"/>
              </a:defRPr>
            </a:lvl2pPr>
            <a:lvl3pPr marL="712788" indent="-350838" algn="l" defTabSz="914400" rtl="0" eaLnBrk="1" latinLnBrk="0" hangingPunct="1">
              <a:lnSpc>
                <a:spcPct val="90000"/>
              </a:lnSpc>
              <a:spcBef>
                <a:spcPts val="500"/>
              </a:spcBef>
              <a:buClr>
                <a:srgbClr val="C00000"/>
              </a:buClr>
              <a:buFont typeface="Wingdings" panose="05000000000000000000" pitchFamily="2" charset="2"/>
              <a:buChar char="§"/>
              <a:defRPr sz="2400" kern="1200">
                <a:solidFill>
                  <a:srgbClr val="9F373A"/>
                </a:solidFill>
                <a:latin typeface="Calibri" panose="020F0502020204030204" pitchFamily="34" charset="0"/>
                <a:ea typeface="+mn-ea"/>
                <a:cs typeface="Arial" panose="020B0604020202020204" pitchFamily="34" charset="0"/>
              </a:defRPr>
            </a:lvl3pPr>
            <a:lvl4pPr marL="1073150" indent="-360363" algn="l" defTabSz="914400" rtl="0" eaLnBrk="1" latinLnBrk="0" hangingPunct="1">
              <a:lnSpc>
                <a:spcPct val="90000"/>
              </a:lnSpc>
              <a:spcBef>
                <a:spcPts val="500"/>
              </a:spcBef>
              <a:buClr>
                <a:srgbClr val="C00000"/>
              </a:buClr>
              <a:buFont typeface="Wingdings" panose="05000000000000000000" pitchFamily="2" charset="2"/>
              <a:buChar char="§"/>
              <a:tabLst/>
              <a:defRPr sz="2000" kern="1200">
                <a:solidFill>
                  <a:srgbClr val="9F373A"/>
                </a:solidFill>
                <a:latin typeface="Calibri" panose="020F0502020204030204" pitchFamily="34" charset="0"/>
                <a:ea typeface="+mn-ea"/>
                <a:cs typeface="Arial" panose="020B0604020202020204" pitchFamily="34" charset="0"/>
              </a:defRPr>
            </a:lvl4pPr>
            <a:lvl5pPr marL="1435100" indent="-361950" algn="l" defTabSz="914400" rtl="0" eaLnBrk="1" latinLnBrk="0" hangingPunct="1">
              <a:lnSpc>
                <a:spcPct val="90000"/>
              </a:lnSpc>
              <a:spcBef>
                <a:spcPts val="500"/>
              </a:spcBef>
              <a:buClr>
                <a:srgbClr val="C00000"/>
              </a:buClr>
              <a:buFont typeface="Wingdings" panose="05000000000000000000" pitchFamily="2" charset="2"/>
              <a:buChar char="§"/>
              <a:defRPr sz="2000" kern="1200">
                <a:solidFill>
                  <a:srgbClr val="9F373A"/>
                </a:solidFill>
                <a:latin typeface="Calibri" panose="020F0502020204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100" kern="1200" baseline="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400" dirty="0"/>
              <a:t>Fig. 2: Graphical User Interface for </a:t>
            </a:r>
            <a:r>
              <a:rPr lang="en-US" sz="1400" dirty="0" err="1"/>
              <a:t>zStudio</a:t>
            </a:r>
            <a:endParaRPr lang="en-US" sz="1400" dirty="0"/>
          </a:p>
        </p:txBody>
      </p:sp>
    </p:spTree>
    <p:custDataLst>
      <p:tags r:id="rId1"/>
    </p:custDataLst>
    <p:extLst>
      <p:ext uri="{BB962C8B-B14F-4D97-AF65-F5344CB8AC3E}">
        <p14:creationId xmlns:p14="http://schemas.microsoft.com/office/powerpoint/2010/main" val="495470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54813C2B-0330-4D8B-B00D-8967C6811A9F}"/>
              </a:ext>
            </a:extLst>
          </p:cNvPr>
          <p:cNvSpPr>
            <a:spLocks noGrp="1"/>
          </p:cNvSpPr>
          <p:nvPr>
            <p:ph type="sldNum" sz="quarter" idx="10"/>
          </p:nvPr>
        </p:nvSpPr>
        <p:spPr/>
        <p:txBody>
          <a:bodyPr/>
          <a:lstStyle/>
          <a:p>
            <a:fld id="{1BDBE4D5-1906-465B-8652-0128494D8407}" type="slidenum">
              <a:rPr lang="en-US" smtClean="0"/>
              <a:pPr/>
              <a:t>16</a:t>
            </a:fld>
            <a:endParaRPr lang="en-US" dirty="0"/>
          </a:p>
        </p:txBody>
      </p:sp>
      <p:sp>
        <p:nvSpPr>
          <p:cNvPr id="3" name="Marcador de Posição de Conteúdo 2">
            <a:extLst>
              <a:ext uri="{FF2B5EF4-FFF2-40B4-BE49-F238E27FC236}">
                <a16:creationId xmlns:a16="http://schemas.microsoft.com/office/drawing/2014/main" id="{F729F8AD-5F62-40D1-B9C8-D09221BF8849}"/>
              </a:ext>
            </a:extLst>
          </p:cNvPr>
          <p:cNvSpPr>
            <a:spLocks noGrp="1"/>
          </p:cNvSpPr>
          <p:nvPr>
            <p:ph sz="quarter" idx="11"/>
          </p:nvPr>
        </p:nvSpPr>
        <p:spPr>
          <a:xfrm>
            <a:off x="418290" y="1361872"/>
            <a:ext cx="11138170" cy="5038928"/>
          </a:xfrm>
        </p:spPr>
        <p:txBody>
          <a:bodyPr/>
          <a:lstStyle/>
          <a:p>
            <a:pPr algn="just"/>
            <a:r>
              <a:rPr lang="en-US" sz="2400" b="1" dirty="0"/>
              <a:t>App Building</a:t>
            </a:r>
          </a:p>
          <a:p>
            <a:pPr marL="342900" indent="-342900" algn="just">
              <a:buFont typeface="Wingdings" panose="05000000000000000000" pitchFamily="2" charset="2"/>
              <a:buChar char="§"/>
            </a:pPr>
            <a:endParaRPr lang="en-US" sz="2400" dirty="0"/>
          </a:p>
          <a:p>
            <a:pPr marL="342900" indent="-342900" algn="just">
              <a:buFont typeface="Wingdings" panose="05000000000000000000" pitchFamily="2" charset="2"/>
              <a:buChar char="§"/>
            </a:pPr>
            <a:r>
              <a:rPr lang="en-US" sz="2400" dirty="0"/>
              <a:t>To install the Application builder, see the related manual here (</a:t>
            </a:r>
            <a:r>
              <a:rPr lang="en-US" sz="2400" dirty="0">
                <a:hlinkClick r:id="rId4"/>
              </a:rPr>
              <a:t>https://software.zdmp.eu/docs/components/developer-tier/application-builder/#installation</a:t>
            </a:r>
            <a:r>
              <a:rPr lang="en-US" sz="2400" dirty="0"/>
              <a:t>). While developing an application with the application builder, users can use ready-implemented templates as a basis for their own development. The drag-and-drop type elements can be added to the pages of the </a:t>
            </a:r>
            <a:r>
              <a:rPr lang="en-US" sz="2400" dirty="0" err="1"/>
              <a:t>zApp</a:t>
            </a:r>
            <a:r>
              <a:rPr lang="en-US" sz="2400" dirty="0"/>
              <a:t> simply by clicking on respective buttons in the UI</a:t>
            </a:r>
          </a:p>
          <a:p>
            <a:pPr marL="342900" indent="-342900" algn="just">
              <a:buFont typeface="Wingdings" panose="05000000000000000000" pitchFamily="2" charset="2"/>
              <a:buChar char="§"/>
            </a:pPr>
            <a:endParaRPr lang="en-US" sz="2400" dirty="0"/>
          </a:p>
          <a:p>
            <a:pPr marL="342900" indent="-342900" algn="just">
              <a:buFont typeface="Wingdings" panose="05000000000000000000" pitchFamily="2" charset="2"/>
              <a:buChar char="§"/>
            </a:pPr>
            <a:r>
              <a:rPr lang="en-US" sz="2400" dirty="0"/>
              <a:t>To develop the energy monitoring application, the front page of the Application Builder was accessed and a new frontend module (i.e., the application template) was created by clicking on the “New frontend module” button in the top left corner (See Figure 3)</a:t>
            </a:r>
          </a:p>
          <a:p>
            <a:pPr marL="342900" indent="-342900" algn="just">
              <a:buFont typeface="Wingdings" panose="05000000000000000000" pitchFamily="2" charset="2"/>
              <a:buChar char="§"/>
            </a:pPr>
            <a:endParaRPr lang="en-US" sz="2400" dirty="0"/>
          </a:p>
        </p:txBody>
      </p:sp>
      <p:sp>
        <p:nvSpPr>
          <p:cNvPr id="4" name="Título 3">
            <a:extLst>
              <a:ext uri="{FF2B5EF4-FFF2-40B4-BE49-F238E27FC236}">
                <a16:creationId xmlns:a16="http://schemas.microsoft.com/office/drawing/2014/main" id="{E7BD5D18-0AC4-4E7F-96B2-6203ED3B4ABF}"/>
              </a:ext>
            </a:extLst>
          </p:cNvPr>
          <p:cNvSpPr>
            <a:spLocks noGrp="1"/>
          </p:cNvSpPr>
          <p:nvPr>
            <p:ph type="title"/>
          </p:nvPr>
        </p:nvSpPr>
        <p:spPr/>
        <p:txBody>
          <a:bodyPr/>
          <a:lstStyle/>
          <a:p>
            <a:r>
              <a:rPr lang="pt-PT" dirty="0"/>
              <a:t>Implementation – Energy monitoring zApp</a:t>
            </a:r>
          </a:p>
        </p:txBody>
      </p:sp>
    </p:spTree>
    <p:custDataLst>
      <p:tags r:id="rId1"/>
    </p:custDataLst>
    <p:extLst>
      <p:ext uri="{BB962C8B-B14F-4D97-AF65-F5344CB8AC3E}">
        <p14:creationId xmlns:p14="http://schemas.microsoft.com/office/powerpoint/2010/main" val="4060324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54813C2B-0330-4D8B-B00D-8967C6811A9F}"/>
              </a:ext>
            </a:extLst>
          </p:cNvPr>
          <p:cNvSpPr>
            <a:spLocks noGrp="1"/>
          </p:cNvSpPr>
          <p:nvPr>
            <p:ph type="sldNum" sz="quarter" idx="10"/>
          </p:nvPr>
        </p:nvSpPr>
        <p:spPr/>
        <p:txBody>
          <a:bodyPr/>
          <a:lstStyle/>
          <a:p>
            <a:fld id="{1BDBE4D5-1906-465B-8652-0128494D8407}" type="slidenum">
              <a:rPr lang="en-US" smtClean="0"/>
              <a:pPr/>
              <a:t>17</a:t>
            </a:fld>
            <a:endParaRPr lang="en-US" dirty="0"/>
          </a:p>
        </p:txBody>
      </p:sp>
      <p:sp>
        <p:nvSpPr>
          <p:cNvPr id="3" name="Marcador de Posição de Conteúdo 2">
            <a:extLst>
              <a:ext uri="{FF2B5EF4-FFF2-40B4-BE49-F238E27FC236}">
                <a16:creationId xmlns:a16="http://schemas.microsoft.com/office/drawing/2014/main" id="{F729F8AD-5F62-40D1-B9C8-D09221BF8849}"/>
              </a:ext>
            </a:extLst>
          </p:cNvPr>
          <p:cNvSpPr>
            <a:spLocks noGrp="1"/>
          </p:cNvSpPr>
          <p:nvPr>
            <p:ph sz="quarter" idx="11"/>
          </p:nvPr>
        </p:nvSpPr>
        <p:spPr>
          <a:xfrm>
            <a:off x="408562" y="1157590"/>
            <a:ext cx="11138170" cy="5418307"/>
          </a:xfrm>
        </p:spPr>
        <p:txBody>
          <a:bodyPr/>
          <a:lstStyle/>
          <a:p>
            <a:pPr algn="just"/>
            <a:r>
              <a:rPr lang="en-US" sz="2400" b="1" dirty="0"/>
              <a:t>App Building</a:t>
            </a:r>
          </a:p>
          <a:p>
            <a:pPr marL="342900" indent="-342900" algn="just">
              <a:buFont typeface="Wingdings" panose="05000000000000000000" pitchFamily="2" charset="2"/>
              <a:buChar char="§"/>
            </a:pPr>
            <a:endParaRPr lang="en-US" sz="2400" dirty="0"/>
          </a:p>
          <a:p>
            <a:pPr algn="just"/>
            <a:endParaRPr lang="en-US" sz="2400" dirty="0"/>
          </a:p>
        </p:txBody>
      </p:sp>
      <p:sp>
        <p:nvSpPr>
          <p:cNvPr id="4" name="Título 3">
            <a:extLst>
              <a:ext uri="{FF2B5EF4-FFF2-40B4-BE49-F238E27FC236}">
                <a16:creationId xmlns:a16="http://schemas.microsoft.com/office/drawing/2014/main" id="{E7BD5D18-0AC4-4E7F-96B2-6203ED3B4ABF}"/>
              </a:ext>
            </a:extLst>
          </p:cNvPr>
          <p:cNvSpPr>
            <a:spLocks noGrp="1"/>
          </p:cNvSpPr>
          <p:nvPr>
            <p:ph type="title"/>
          </p:nvPr>
        </p:nvSpPr>
        <p:spPr/>
        <p:txBody>
          <a:bodyPr/>
          <a:lstStyle/>
          <a:p>
            <a:r>
              <a:rPr lang="pt-PT" dirty="0"/>
              <a:t>Implementation – Energy monitoring zApp</a:t>
            </a:r>
          </a:p>
        </p:txBody>
      </p:sp>
      <p:pic>
        <p:nvPicPr>
          <p:cNvPr id="6" name="Picture 5">
            <a:extLst>
              <a:ext uri="{FF2B5EF4-FFF2-40B4-BE49-F238E27FC236}">
                <a16:creationId xmlns:a16="http://schemas.microsoft.com/office/drawing/2014/main" id="{51D5707E-DC02-4F0A-9405-624B2CAF8B37}"/>
              </a:ext>
            </a:extLst>
          </p:cNvPr>
          <p:cNvPicPr>
            <a:picLocks noChangeAspect="1"/>
          </p:cNvPicPr>
          <p:nvPr/>
        </p:nvPicPr>
        <p:blipFill>
          <a:blip r:embed="rId4"/>
          <a:stretch>
            <a:fillRect/>
          </a:stretch>
        </p:blipFill>
        <p:spPr>
          <a:xfrm>
            <a:off x="2662521" y="1478602"/>
            <a:ext cx="8020909" cy="4776281"/>
          </a:xfrm>
          <a:prstGeom prst="rect">
            <a:avLst/>
          </a:prstGeom>
        </p:spPr>
      </p:pic>
      <p:sp>
        <p:nvSpPr>
          <p:cNvPr id="7" name="Marcador de Posição de Conteúdo 2">
            <a:extLst>
              <a:ext uri="{FF2B5EF4-FFF2-40B4-BE49-F238E27FC236}">
                <a16:creationId xmlns:a16="http://schemas.microsoft.com/office/drawing/2014/main" id="{2734EF0A-30E3-4413-8692-31FC68DEE262}"/>
              </a:ext>
            </a:extLst>
          </p:cNvPr>
          <p:cNvSpPr txBox="1">
            <a:spLocks/>
          </p:cNvSpPr>
          <p:nvPr/>
        </p:nvSpPr>
        <p:spPr>
          <a:xfrm>
            <a:off x="4644757" y="6309045"/>
            <a:ext cx="4056435" cy="37188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0" kern="1200">
                <a:solidFill>
                  <a:srgbClr val="9F373A"/>
                </a:solidFill>
                <a:latin typeface="Calibri" panose="020F0502020204030204" pitchFamily="34" charset="0"/>
                <a:ea typeface="+mn-ea"/>
                <a:cs typeface="Arial" panose="020B0604020202020204" pitchFamily="34" charset="0"/>
              </a:defRPr>
            </a:lvl1pPr>
            <a:lvl2pPr marL="361950" indent="-361950" algn="l" defTabSz="914400" rtl="0" eaLnBrk="1" latinLnBrk="0" hangingPunct="1">
              <a:lnSpc>
                <a:spcPct val="90000"/>
              </a:lnSpc>
              <a:spcBef>
                <a:spcPts val="500"/>
              </a:spcBef>
              <a:buClr>
                <a:srgbClr val="C00000"/>
              </a:buClr>
              <a:buFont typeface="Wingdings" panose="05000000000000000000" pitchFamily="2" charset="2"/>
              <a:buChar char="§"/>
              <a:defRPr sz="2800" kern="1200">
                <a:solidFill>
                  <a:srgbClr val="9F373A"/>
                </a:solidFill>
                <a:latin typeface="Calibri" panose="020F0502020204030204" pitchFamily="34" charset="0"/>
                <a:ea typeface="+mn-ea"/>
                <a:cs typeface="Arial" panose="020B0604020202020204" pitchFamily="34" charset="0"/>
              </a:defRPr>
            </a:lvl2pPr>
            <a:lvl3pPr marL="712788" indent="-350838" algn="l" defTabSz="914400" rtl="0" eaLnBrk="1" latinLnBrk="0" hangingPunct="1">
              <a:lnSpc>
                <a:spcPct val="90000"/>
              </a:lnSpc>
              <a:spcBef>
                <a:spcPts val="500"/>
              </a:spcBef>
              <a:buClr>
                <a:srgbClr val="C00000"/>
              </a:buClr>
              <a:buFont typeface="Wingdings" panose="05000000000000000000" pitchFamily="2" charset="2"/>
              <a:buChar char="§"/>
              <a:defRPr sz="2400" kern="1200">
                <a:solidFill>
                  <a:srgbClr val="9F373A"/>
                </a:solidFill>
                <a:latin typeface="Calibri" panose="020F0502020204030204" pitchFamily="34" charset="0"/>
                <a:ea typeface="+mn-ea"/>
                <a:cs typeface="Arial" panose="020B0604020202020204" pitchFamily="34" charset="0"/>
              </a:defRPr>
            </a:lvl3pPr>
            <a:lvl4pPr marL="1073150" indent="-360363" algn="l" defTabSz="914400" rtl="0" eaLnBrk="1" latinLnBrk="0" hangingPunct="1">
              <a:lnSpc>
                <a:spcPct val="90000"/>
              </a:lnSpc>
              <a:spcBef>
                <a:spcPts val="500"/>
              </a:spcBef>
              <a:buClr>
                <a:srgbClr val="C00000"/>
              </a:buClr>
              <a:buFont typeface="Wingdings" panose="05000000000000000000" pitchFamily="2" charset="2"/>
              <a:buChar char="§"/>
              <a:tabLst/>
              <a:defRPr sz="2000" kern="1200">
                <a:solidFill>
                  <a:srgbClr val="9F373A"/>
                </a:solidFill>
                <a:latin typeface="Calibri" panose="020F0502020204030204" pitchFamily="34" charset="0"/>
                <a:ea typeface="+mn-ea"/>
                <a:cs typeface="Arial" panose="020B0604020202020204" pitchFamily="34" charset="0"/>
              </a:defRPr>
            </a:lvl4pPr>
            <a:lvl5pPr marL="1435100" indent="-361950" algn="l" defTabSz="914400" rtl="0" eaLnBrk="1" latinLnBrk="0" hangingPunct="1">
              <a:lnSpc>
                <a:spcPct val="90000"/>
              </a:lnSpc>
              <a:spcBef>
                <a:spcPts val="500"/>
              </a:spcBef>
              <a:buClr>
                <a:srgbClr val="C00000"/>
              </a:buClr>
              <a:buFont typeface="Wingdings" panose="05000000000000000000" pitchFamily="2" charset="2"/>
              <a:buChar char="§"/>
              <a:defRPr sz="2000" kern="1200">
                <a:solidFill>
                  <a:srgbClr val="9F373A"/>
                </a:solidFill>
                <a:latin typeface="Calibri" panose="020F0502020204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100" kern="1200" baseline="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400" dirty="0"/>
              <a:t>Fig. 3: Creating a new module on Application Builder</a:t>
            </a:r>
          </a:p>
        </p:txBody>
      </p:sp>
    </p:spTree>
    <p:custDataLst>
      <p:tags r:id="rId1"/>
    </p:custDataLst>
    <p:extLst>
      <p:ext uri="{BB962C8B-B14F-4D97-AF65-F5344CB8AC3E}">
        <p14:creationId xmlns:p14="http://schemas.microsoft.com/office/powerpoint/2010/main" val="4089211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54813C2B-0330-4D8B-B00D-8967C6811A9F}"/>
              </a:ext>
            </a:extLst>
          </p:cNvPr>
          <p:cNvSpPr>
            <a:spLocks noGrp="1"/>
          </p:cNvSpPr>
          <p:nvPr>
            <p:ph type="sldNum" sz="quarter" idx="10"/>
          </p:nvPr>
        </p:nvSpPr>
        <p:spPr/>
        <p:txBody>
          <a:bodyPr/>
          <a:lstStyle/>
          <a:p>
            <a:fld id="{1BDBE4D5-1906-465B-8652-0128494D8407}" type="slidenum">
              <a:rPr lang="en-US" smtClean="0"/>
              <a:pPr/>
              <a:t>18</a:t>
            </a:fld>
            <a:endParaRPr lang="en-US" dirty="0"/>
          </a:p>
        </p:txBody>
      </p:sp>
      <p:sp>
        <p:nvSpPr>
          <p:cNvPr id="3" name="Marcador de Posição de Conteúdo 2">
            <a:extLst>
              <a:ext uri="{FF2B5EF4-FFF2-40B4-BE49-F238E27FC236}">
                <a16:creationId xmlns:a16="http://schemas.microsoft.com/office/drawing/2014/main" id="{F729F8AD-5F62-40D1-B9C8-D09221BF8849}"/>
              </a:ext>
            </a:extLst>
          </p:cNvPr>
          <p:cNvSpPr>
            <a:spLocks noGrp="1"/>
          </p:cNvSpPr>
          <p:nvPr>
            <p:ph sz="quarter" idx="11"/>
          </p:nvPr>
        </p:nvSpPr>
        <p:spPr>
          <a:xfrm>
            <a:off x="204274" y="1149484"/>
            <a:ext cx="4406629" cy="5414714"/>
          </a:xfrm>
        </p:spPr>
        <p:txBody>
          <a:bodyPr/>
          <a:lstStyle/>
          <a:p>
            <a:pPr algn="just"/>
            <a:r>
              <a:rPr lang="en-US" sz="2400" b="1" dirty="0"/>
              <a:t>App Building</a:t>
            </a:r>
            <a:endParaRPr lang="en-US" sz="2400" dirty="0"/>
          </a:p>
          <a:p>
            <a:pPr marL="342900" indent="-342900" algn="just">
              <a:buFont typeface="Wingdings" panose="05000000000000000000" pitchFamily="2" charset="2"/>
              <a:buChar char="§"/>
            </a:pPr>
            <a:r>
              <a:rPr lang="en-US" sz="2400" dirty="0"/>
              <a:t>The module name was specified such that it contained only lowercase letters and then the “Create” button was clicked, after which the Application builder took few seconds to create an empty template as seen in Figure 4. At this stage, the prototyping view (the upper one on the left) contains only the &lt;app&gt; tag and an empty overview of the </a:t>
            </a:r>
            <a:r>
              <a:rPr lang="en-US" sz="2400" dirty="0" err="1"/>
              <a:t>zApp</a:t>
            </a:r>
            <a:r>
              <a:rPr lang="en-US" sz="2400" dirty="0"/>
              <a:t>. The template window is the lower one on the left</a:t>
            </a:r>
          </a:p>
        </p:txBody>
      </p:sp>
      <p:sp>
        <p:nvSpPr>
          <p:cNvPr id="4" name="Título 3">
            <a:extLst>
              <a:ext uri="{FF2B5EF4-FFF2-40B4-BE49-F238E27FC236}">
                <a16:creationId xmlns:a16="http://schemas.microsoft.com/office/drawing/2014/main" id="{E7BD5D18-0AC4-4E7F-96B2-6203ED3B4ABF}"/>
              </a:ext>
            </a:extLst>
          </p:cNvPr>
          <p:cNvSpPr>
            <a:spLocks noGrp="1"/>
          </p:cNvSpPr>
          <p:nvPr>
            <p:ph type="title"/>
          </p:nvPr>
        </p:nvSpPr>
        <p:spPr/>
        <p:txBody>
          <a:bodyPr/>
          <a:lstStyle/>
          <a:p>
            <a:r>
              <a:rPr lang="pt-PT" dirty="0"/>
              <a:t>Implementation – Energy monitoring zApp</a:t>
            </a:r>
          </a:p>
        </p:txBody>
      </p:sp>
      <p:sp>
        <p:nvSpPr>
          <p:cNvPr id="9" name="Marcador de Posição de Conteúdo 2">
            <a:extLst>
              <a:ext uri="{FF2B5EF4-FFF2-40B4-BE49-F238E27FC236}">
                <a16:creationId xmlns:a16="http://schemas.microsoft.com/office/drawing/2014/main" id="{6EC906AE-16CF-4D80-9936-04D41E44EE29}"/>
              </a:ext>
            </a:extLst>
          </p:cNvPr>
          <p:cNvSpPr txBox="1">
            <a:spLocks/>
          </p:cNvSpPr>
          <p:nvPr/>
        </p:nvSpPr>
        <p:spPr>
          <a:xfrm>
            <a:off x="6220501" y="6151760"/>
            <a:ext cx="4279227" cy="37188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0" kern="1200">
                <a:solidFill>
                  <a:srgbClr val="9F373A"/>
                </a:solidFill>
                <a:latin typeface="Calibri" panose="020F0502020204030204" pitchFamily="34" charset="0"/>
                <a:ea typeface="+mn-ea"/>
                <a:cs typeface="Arial" panose="020B0604020202020204" pitchFamily="34" charset="0"/>
              </a:defRPr>
            </a:lvl1pPr>
            <a:lvl2pPr marL="361950" indent="-361950" algn="l" defTabSz="914400" rtl="0" eaLnBrk="1" latinLnBrk="0" hangingPunct="1">
              <a:lnSpc>
                <a:spcPct val="90000"/>
              </a:lnSpc>
              <a:spcBef>
                <a:spcPts val="500"/>
              </a:spcBef>
              <a:buClr>
                <a:srgbClr val="C00000"/>
              </a:buClr>
              <a:buFont typeface="Wingdings" panose="05000000000000000000" pitchFamily="2" charset="2"/>
              <a:buChar char="§"/>
              <a:defRPr sz="2800" kern="1200">
                <a:solidFill>
                  <a:srgbClr val="9F373A"/>
                </a:solidFill>
                <a:latin typeface="Calibri" panose="020F0502020204030204" pitchFamily="34" charset="0"/>
                <a:ea typeface="+mn-ea"/>
                <a:cs typeface="Arial" panose="020B0604020202020204" pitchFamily="34" charset="0"/>
              </a:defRPr>
            </a:lvl2pPr>
            <a:lvl3pPr marL="712788" indent="-350838" algn="l" defTabSz="914400" rtl="0" eaLnBrk="1" latinLnBrk="0" hangingPunct="1">
              <a:lnSpc>
                <a:spcPct val="90000"/>
              </a:lnSpc>
              <a:spcBef>
                <a:spcPts val="500"/>
              </a:spcBef>
              <a:buClr>
                <a:srgbClr val="C00000"/>
              </a:buClr>
              <a:buFont typeface="Wingdings" panose="05000000000000000000" pitchFamily="2" charset="2"/>
              <a:buChar char="§"/>
              <a:defRPr sz="2400" kern="1200">
                <a:solidFill>
                  <a:srgbClr val="9F373A"/>
                </a:solidFill>
                <a:latin typeface="Calibri" panose="020F0502020204030204" pitchFamily="34" charset="0"/>
                <a:ea typeface="+mn-ea"/>
                <a:cs typeface="Arial" panose="020B0604020202020204" pitchFamily="34" charset="0"/>
              </a:defRPr>
            </a:lvl3pPr>
            <a:lvl4pPr marL="1073150" indent="-360363" algn="l" defTabSz="914400" rtl="0" eaLnBrk="1" latinLnBrk="0" hangingPunct="1">
              <a:lnSpc>
                <a:spcPct val="90000"/>
              </a:lnSpc>
              <a:spcBef>
                <a:spcPts val="500"/>
              </a:spcBef>
              <a:buClr>
                <a:srgbClr val="C00000"/>
              </a:buClr>
              <a:buFont typeface="Wingdings" panose="05000000000000000000" pitchFamily="2" charset="2"/>
              <a:buChar char="§"/>
              <a:tabLst/>
              <a:defRPr sz="2000" kern="1200">
                <a:solidFill>
                  <a:srgbClr val="9F373A"/>
                </a:solidFill>
                <a:latin typeface="Calibri" panose="020F0502020204030204" pitchFamily="34" charset="0"/>
                <a:ea typeface="+mn-ea"/>
                <a:cs typeface="Arial" panose="020B0604020202020204" pitchFamily="34" charset="0"/>
              </a:defRPr>
            </a:lvl4pPr>
            <a:lvl5pPr marL="1435100" indent="-361950" algn="l" defTabSz="914400" rtl="0" eaLnBrk="1" latinLnBrk="0" hangingPunct="1">
              <a:lnSpc>
                <a:spcPct val="90000"/>
              </a:lnSpc>
              <a:spcBef>
                <a:spcPts val="500"/>
              </a:spcBef>
              <a:buClr>
                <a:srgbClr val="C00000"/>
              </a:buClr>
              <a:buFont typeface="Wingdings" panose="05000000000000000000" pitchFamily="2" charset="2"/>
              <a:buChar char="§"/>
              <a:defRPr sz="2000" kern="1200">
                <a:solidFill>
                  <a:srgbClr val="9F373A"/>
                </a:solidFill>
                <a:latin typeface="Calibri" panose="020F0502020204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100" kern="1200" baseline="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400" dirty="0"/>
              <a:t>Fig. 4: Prototyping view after clicking on “create” button</a:t>
            </a:r>
          </a:p>
        </p:txBody>
      </p:sp>
      <p:pic>
        <p:nvPicPr>
          <p:cNvPr id="6" name="Picture 5">
            <a:extLst>
              <a:ext uri="{FF2B5EF4-FFF2-40B4-BE49-F238E27FC236}">
                <a16:creationId xmlns:a16="http://schemas.microsoft.com/office/drawing/2014/main" id="{687CE384-921B-4BB5-80FD-08FB53AFE25C}"/>
              </a:ext>
            </a:extLst>
          </p:cNvPr>
          <p:cNvPicPr>
            <a:picLocks noChangeAspect="1"/>
          </p:cNvPicPr>
          <p:nvPr/>
        </p:nvPicPr>
        <p:blipFill>
          <a:blip r:embed="rId4"/>
          <a:stretch>
            <a:fillRect/>
          </a:stretch>
        </p:blipFill>
        <p:spPr>
          <a:xfrm>
            <a:off x="4781145" y="1732074"/>
            <a:ext cx="7157941" cy="4262402"/>
          </a:xfrm>
          <a:prstGeom prst="rect">
            <a:avLst/>
          </a:prstGeom>
        </p:spPr>
      </p:pic>
    </p:spTree>
    <p:custDataLst>
      <p:tags r:id="rId1"/>
    </p:custDataLst>
    <p:extLst>
      <p:ext uri="{BB962C8B-B14F-4D97-AF65-F5344CB8AC3E}">
        <p14:creationId xmlns:p14="http://schemas.microsoft.com/office/powerpoint/2010/main" val="2042004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54813C2B-0330-4D8B-B00D-8967C6811A9F}"/>
              </a:ext>
            </a:extLst>
          </p:cNvPr>
          <p:cNvSpPr>
            <a:spLocks noGrp="1"/>
          </p:cNvSpPr>
          <p:nvPr>
            <p:ph type="sldNum" sz="quarter" idx="10"/>
          </p:nvPr>
        </p:nvSpPr>
        <p:spPr/>
        <p:txBody>
          <a:bodyPr/>
          <a:lstStyle/>
          <a:p>
            <a:fld id="{1BDBE4D5-1906-465B-8652-0128494D8407}" type="slidenum">
              <a:rPr lang="en-US" smtClean="0"/>
              <a:pPr/>
              <a:t>19</a:t>
            </a:fld>
            <a:endParaRPr lang="en-US" dirty="0"/>
          </a:p>
        </p:txBody>
      </p:sp>
      <p:sp>
        <p:nvSpPr>
          <p:cNvPr id="3" name="Marcador de Posição de Conteúdo 2">
            <a:extLst>
              <a:ext uri="{FF2B5EF4-FFF2-40B4-BE49-F238E27FC236}">
                <a16:creationId xmlns:a16="http://schemas.microsoft.com/office/drawing/2014/main" id="{F729F8AD-5F62-40D1-B9C8-D09221BF8849}"/>
              </a:ext>
            </a:extLst>
          </p:cNvPr>
          <p:cNvSpPr>
            <a:spLocks noGrp="1"/>
          </p:cNvSpPr>
          <p:nvPr>
            <p:ph sz="quarter" idx="11"/>
          </p:nvPr>
        </p:nvSpPr>
        <p:spPr>
          <a:xfrm>
            <a:off x="418290" y="1361872"/>
            <a:ext cx="11138170" cy="5038928"/>
          </a:xfrm>
        </p:spPr>
        <p:txBody>
          <a:bodyPr/>
          <a:lstStyle/>
          <a:p>
            <a:pPr algn="just"/>
            <a:r>
              <a:rPr lang="en-US" sz="2400" b="1" dirty="0"/>
              <a:t>App Building</a:t>
            </a:r>
          </a:p>
          <a:p>
            <a:pPr marL="342900" indent="-342900" algn="just">
              <a:buFont typeface="Wingdings" panose="05000000000000000000" pitchFamily="2" charset="2"/>
              <a:buChar char="§"/>
            </a:pPr>
            <a:endParaRPr lang="en-US" sz="2400" dirty="0"/>
          </a:p>
          <a:p>
            <a:pPr marL="342900" indent="-342900" algn="just">
              <a:buFont typeface="Wingdings" panose="05000000000000000000" pitchFamily="2" charset="2"/>
              <a:buChar char="§"/>
            </a:pPr>
            <a:r>
              <a:rPr lang="en-US" sz="2400" dirty="0"/>
              <a:t>The metadata of the application is modified by editing the attributes of the &lt;app&gt;-tag directly in the XML code. The version number can be left the way it is when building an application for the first time, but the author’s name and email need to be changed to correspond to the developer’s information. </a:t>
            </a:r>
          </a:p>
          <a:p>
            <a:pPr marL="342900" indent="-342900" algn="just">
              <a:buFont typeface="Wingdings" panose="05000000000000000000" pitchFamily="2" charset="2"/>
              <a:buChar char="§"/>
            </a:pPr>
            <a:endParaRPr lang="en-US" sz="2400" dirty="0"/>
          </a:p>
          <a:p>
            <a:pPr marL="342900" indent="-342900" algn="just">
              <a:buFont typeface="Wingdings" panose="05000000000000000000" pitchFamily="2" charset="2"/>
              <a:buChar char="§"/>
            </a:pPr>
            <a:r>
              <a:rPr lang="en-US" sz="2400" dirty="0"/>
              <a:t>Following the specification of the metadata, the </a:t>
            </a:r>
            <a:r>
              <a:rPr lang="en-US" sz="2400" dirty="0" err="1"/>
              <a:t>zApp</a:t>
            </a:r>
            <a:r>
              <a:rPr lang="en-US" sz="2400" dirty="0"/>
              <a:t> building can be initiated. The first step is to add pages to the application as seen in Figure 5. This is achieved by first clicking on the empty space between the opening and closing &lt;app&gt; tags in prototyping view. This makes “page” and “bug-report” buttons to appear in the template view below the XML-code. On clicking the “page” button, a &lt;page&gt; tag is added to the XML code</a:t>
            </a:r>
          </a:p>
        </p:txBody>
      </p:sp>
      <p:sp>
        <p:nvSpPr>
          <p:cNvPr id="4" name="Título 3">
            <a:extLst>
              <a:ext uri="{FF2B5EF4-FFF2-40B4-BE49-F238E27FC236}">
                <a16:creationId xmlns:a16="http://schemas.microsoft.com/office/drawing/2014/main" id="{E7BD5D18-0AC4-4E7F-96B2-6203ED3B4ABF}"/>
              </a:ext>
            </a:extLst>
          </p:cNvPr>
          <p:cNvSpPr>
            <a:spLocks noGrp="1"/>
          </p:cNvSpPr>
          <p:nvPr>
            <p:ph type="title"/>
          </p:nvPr>
        </p:nvSpPr>
        <p:spPr/>
        <p:txBody>
          <a:bodyPr/>
          <a:lstStyle/>
          <a:p>
            <a:r>
              <a:rPr lang="pt-PT" dirty="0"/>
              <a:t>Implementation – Energy monitoring zApp</a:t>
            </a:r>
          </a:p>
        </p:txBody>
      </p:sp>
    </p:spTree>
    <p:custDataLst>
      <p:tags r:id="rId1"/>
    </p:custDataLst>
    <p:extLst>
      <p:ext uri="{BB962C8B-B14F-4D97-AF65-F5344CB8AC3E}">
        <p14:creationId xmlns:p14="http://schemas.microsoft.com/office/powerpoint/2010/main" val="256572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54813C2B-0330-4D8B-B00D-8967C6811A9F}"/>
              </a:ext>
            </a:extLst>
          </p:cNvPr>
          <p:cNvSpPr>
            <a:spLocks noGrp="1"/>
          </p:cNvSpPr>
          <p:nvPr>
            <p:ph type="sldNum" sz="quarter" idx="10"/>
          </p:nvPr>
        </p:nvSpPr>
        <p:spPr/>
        <p:txBody>
          <a:bodyPr/>
          <a:lstStyle/>
          <a:p>
            <a:fld id="{1BDBE4D5-1906-465B-8652-0128494D8407}" type="slidenum">
              <a:rPr lang="en-US" smtClean="0"/>
              <a:pPr/>
              <a:t>2</a:t>
            </a:fld>
            <a:endParaRPr lang="en-US" dirty="0"/>
          </a:p>
        </p:txBody>
      </p:sp>
      <p:sp>
        <p:nvSpPr>
          <p:cNvPr id="3" name="Marcador de Posição de Conteúdo 2">
            <a:extLst>
              <a:ext uri="{FF2B5EF4-FFF2-40B4-BE49-F238E27FC236}">
                <a16:creationId xmlns:a16="http://schemas.microsoft.com/office/drawing/2014/main" id="{F729F8AD-5F62-40D1-B9C8-D09221BF8849}"/>
              </a:ext>
            </a:extLst>
          </p:cNvPr>
          <p:cNvSpPr>
            <a:spLocks noGrp="1"/>
          </p:cNvSpPr>
          <p:nvPr>
            <p:ph sz="quarter" idx="11"/>
          </p:nvPr>
        </p:nvSpPr>
        <p:spPr>
          <a:xfrm>
            <a:off x="728167" y="1516512"/>
            <a:ext cx="10508794" cy="4971374"/>
          </a:xfrm>
        </p:spPr>
        <p:txBody>
          <a:bodyPr/>
          <a:lstStyle/>
          <a:p>
            <a:pPr marL="342900" indent="-342900" algn="just">
              <a:buFont typeface="Wingdings" panose="05000000000000000000" pitchFamily="2" charset="2"/>
              <a:buChar char="§"/>
            </a:pPr>
            <a:r>
              <a:rPr lang="en-US" sz="3600" dirty="0"/>
              <a:t>Introduction</a:t>
            </a:r>
          </a:p>
          <a:p>
            <a:pPr marL="342900" indent="-342900" algn="just">
              <a:buFont typeface="Wingdings" panose="05000000000000000000" pitchFamily="2" charset="2"/>
              <a:buChar char="§"/>
            </a:pPr>
            <a:r>
              <a:rPr lang="en-US" sz="3600" dirty="0"/>
              <a:t>ZDMP Components</a:t>
            </a:r>
          </a:p>
          <a:p>
            <a:pPr marL="342900" indent="-342900" algn="just">
              <a:buFont typeface="Wingdings" panose="05000000000000000000" pitchFamily="2" charset="2"/>
              <a:buChar char="§"/>
            </a:pPr>
            <a:r>
              <a:rPr lang="en-US" sz="3600" dirty="0"/>
              <a:t>ZDMP Applications </a:t>
            </a:r>
          </a:p>
          <a:p>
            <a:pPr marL="342900" indent="-342900" algn="just">
              <a:buFont typeface="Wingdings" panose="05000000000000000000" pitchFamily="2" charset="2"/>
              <a:buChar char="§"/>
            </a:pPr>
            <a:r>
              <a:rPr lang="en-US" sz="3600" dirty="0"/>
              <a:t>Implementation </a:t>
            </a:r>
          </a:p>
          <a:p>
            <a:pPr marL="342900" indent="-342900" algn="just">
              <a:buFont typeface="Wingdings" panose="05000000000000000000" pitchFamily="2" charset="2"/>
              <a:buChar char="§"/>
            </a:pPr>
            <a:r>
              <a:rPr lang="en-US" sz="3600" dirty="0"/>
              <a:t>Questions</a:t>
            </a:r>
          </a:p>
          <a:p>
            <a:pPr marL="342900" indent="-342900" algn="just">
              <a:buFont typeface="Wingdings" panose="05000000000000000000" pitchFamily="2" charset="2"/>
              <a:buChar char="§"/>
            </a:pPr>
            <a:r>
              <a:rPr lang="en-US" sz="3600" dirty="0"/>
              <a:t>Conclusion </a:t>
            </a:r>
            <a:endParaRPr lang="en-GB" sz="3600" dirty="0"/>
          </a:p>
        </p:txBody>
      </p:sp>
      <p:sp>
        <p:nvSpPr>
          <p:cNvPr id="4" name="Título 3">
            <a:extLst>
              <a:ext uri="{FF2B5EF4-FFF2-40B4-BE49-F238E27FC236}">
                <a16:creationId xmlns:a16="http://schemas.microsoft.com/office/drawing/2014/main" id="{E7BD5D18-0AC4-4E7F-96B2-6203ED3B4ABF}"/>
              </a:ext>
            </a:extLst>
          </p:cNvPr>
          <p:cNvSpPr>
            <a:spLocks noGrp="1"/>
          </p:cNvSpPr>
          <p:nvPr>
            <p:ph type="title"/>
          </p:nvPr>
        </p:nvSpPr>
        <p:spPr/>
        <p:txBody>
          <a:bodyPr/>
          <a:lstStyle/>
          <a:p>
            <a:r>
              <a:rPr lang="pt-PT" dirty="0"/>
              <a:t>Table of Contents</a:t>
            </a:r>
          </a:p>
        </p:txBody>
      </p:sp>
    </p:spTree>
    <p:custDataLst>
      <p:tags r:id="rId1"/>
    </p:custDataLst>
    <p:extLst>
      <p:ext uri="{BB962C8B-B14F-4D97-AF65-F5344CB8AC3E}">
        <p14:creationId xmlns:p14="http://schemas.microsoft.com/office/powerpoint/2010/main" val="2357873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54813C2B-0330-4D8B-B00D-8967C6811A9F}"/>
              </a:ext>
            </a:extLst>
          </p:cNvPr>
          <p:cNvSpPr>
            <a:spLocks noGrp="1"/>
          </p:cNvSpPr>
          <p:nvPr>
            <p:ph type="sldNum" sz="quarter" idx="10"/>
          </p:nvPr>
        </p:nvSpPr>
        <p:spPr/>
        <p:txBody>
          <a:bodyPr/>
          <a:lstStyle/>
          <a:p>
            <a:fld id="{1BDBE4D5-1906-465B-8652-0128494D8407}" type="slidenum">
              <a:rPr lang="en-US" smtClean="0"/>
              <a:pPr/>
              <a:t>20</a:t>
            </a:fld>
            <a:endParaRPr lang="en-US" dirty="0"/>
          </a:p>
        </p:txBody>
      </p:sp>
      <p:sp>
        <p:nvSpPr>
          <p:cNvPr id="3" name="Marcador de Posição de Conteúdo 2">
            <a:extLst>
              <a:ext uri="{FF2B5EF4-FFF2-40B4-BE49-F238E27FC236}">
                <a16:creationId xmlns:a16="http://schemas.microsoft.com/office/drawing/2014/main" id="{F729F8AD-5F62-40D1-B9C8-D09221BF8849}"/>
              </a:ext>
            </a:extLst>
          </p:cNvPr>
          <p:cNvSpPr>
            <a:spLocks noGrp="1"/>
          </p:cNvSpPr>
          <p:nvPr>
            <p:ph sz="quarter" idx="11"/>
          </p:nvPr>
        </p:nvSpPr>
        <p:spPr>
          <a:xfrm>
            <a:off x="418290" y="1361872"/>
            <a:ext cx="11138170" cy="5038928"/>
          </a:xfrm>
        </p:spPr>
        <p:txBody>
          <a:bodyPr/>
          <a:lstStyle/>
          <a:p>
            <a:pPr algn="just"/>
            <a:r>
              <a:rPr lang="en-US" sz="2400" b="1" dirty="0"/>
              <a:t>App Building</a:t>
            </a:r>
          </a:p>
          <a:p>
            <a:pPr marL="342900" indent="-342900" algn="just">
              <a:buFont typeface="Wingdings" panose="05000000000000000000" pitchFamily="2" charset="2"/>
              <a:buChar char="§"/>
            </a:pPr>
            <a:endParaRPr lang="en-US" sz="2400" dirty="0"/>
          </a:p>
          <a:p>
            <a:pPr marL="342900" indent="-342900" algn="just">
              <a:buFont typeface="Wingdings" panose="05000000000000000000" pitchFamily="2" charset="2"/>
              <a:buChar char="§"/>
            </a:pPr>
            <a:r>
              <a:rPr lang="en-US" sz="2400" dirty="0"/>
              <a:t>However, no changes take place in the preview unless the </a:t>
            </a:r>
            <a:r>
              <a:rPr lang="en-US" sz="2400" dirty="0" err="1"/>
              <a:t>zApp</a:t>
            </a:r>
            <a:r>
              <a:rPr lang="en-US" sz="2400" dirty="0"/>
              <a:t> is rebuilt. To build the application, the “Build” button on the left side of the UI has to be clicked and after some seconds, the application is built. The preview of the application then appears on the right side of the XML-code. </a:t>
            </a:r>
          </a:p>
          <a:p>
            <a:pPr marL="342900" indent="-342900" algn="just">
              <a:buFont typeface="Wingdings" panose="05000000000000000000" pitchFamily="2" charset="2"/>
              <a:buChar char="§"/>
            </a:pPr>
            <a:endParaRPr lang="en-US" sz="2400" dirty="0"/>
          </a:p>
          <a:p>
            <a:pPr marL="342900" indent="-342900" algn="just">
              <a:buFont typeface="Wingdings" panose="05000000000000000000" pitchFamily="2" charset="2"/>
              <a:buChar char="§"/>
            </a:pPr>
            <a:r>
              <a:rPr lang="en-US" sz="2400" dirty="0"/>
              <a:t>The preview is empty since no content was added to the added page. To create another page, the cursor can be moved outside the added &lt;page&gt; tag and then the empty space under the closing tag clicked. This procedure can be repeated to create further pages</a:t>
            </a:r>
          </a:p>
          <a:p>
            <a:pPr marL="342900" indent="-342900" algn="just">
              <a:buFont typeface="Wingdings" panose="05000000000000000000" pitchFamily="2" charset="2"/>
              <a:buChar char="§"/>
            </a:pPr>
            <a:endParaRPr lang="en-US" sz="2400" dirty="0"/>
          </a:p>
        </p:txBody>
      </p:sp>
      <p:sp>
        <p:nvSpPr>
          <p:cNvPr id="4" name="Título 3">
            <a:extLst>
              <a:ext uri="{FF2B5EF4-FFF2-40B4-BE49-F238E27FC236}">
                <a16:creationId xmlns:a16="http://schemas.microsoft.com/office/drawing/2014/main" id="{E7BD5D18-0AC4-4E7F-96B2-6203ED3B4ABF}"/>
              </a:ext>
            </a:extLst>
          </p:cNvPr>
          <p:cNvSpPr>
            <a:spLocks noGrp="1"/>
          </p:cNvSpPr>
          <p:nvPr>
            <p:ph type="title"/>
          </p:nvPr>
        </p:nvSpPr>
        <p:spPr/>
        <p:txBody>
          <a:bodyPr/>
          <a:lstStyle/>
          <a:p>
            <a:r>
              <a:rPr lang="pt-PT" dirty="0"/>
              <a:t>Implementation – Energy monitoring zApp</a:t>
            </a:r>
          </a:p>
        </p:txBody>
      </p:sp>
    </p:spTree>
    <p:custDataLst>
      <p:tags r:id="rId1"/>
    </p:custDataLst>
    <p:extLst>
      <p:ext uri="{BB962C8B-B14F-4D97-AF65-F5344CB8AC3E}">
        <p14:creationId xmlns:p14="http://schemas.microsoft.com/office/powerpoint/2010/main" val="486788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54813C2B-0330-4D8B-B00D-8967C6811A9F}"/>
              </a:ext>
            </a:extLst>
          </p:cNvPr>
          <p:cNvSpPr>
            <a:spLocks noGrp="1"/>
          </p:cNvSpPr>
          <p:nvPr>
            <p:ph type="sldNum" sz="quarter" idx="10"/>
          </p:nvPr>
        </p:nvSpPr>
        <p:spPr/>
        <p:txBody>
          <a:bodyPr/>
          <a:lstStyle/>
          <a:p>
            <a:fld id="{1BDBE4D5-1906-465B-8652-0128494D8407}" type="slidenum">
              <a:rPr lang="en-US" smtClean="0"/>
              <a:pPr/>
              <a:t>21</a:t>
            </a:fld>
            <a:endParaRPr lang="en-US" dirty="0"/>
          </a:p>
        </p:txBody>
      </p:sp>
      <p:sp>
        <p:nvSpPr>
          <p:cNvPr id="3" name="Marcador de Posição de Conteúdo 2">
            <a:extLst>
              <a:ext uri="{FF2B5EF4-FFF2-40B4-BE49-F238E27FC236}">
                <a16:creationId xmlns:a16="http://schemas.microsoft.com/office/drawing/2014/main" id="{F729F8AD-5F62-40D1-B9C8-D09221BF8849}"/>
              </a:ext>
            </a:extLst>
          </p:cNvPr>
          <p:cNvSpPr>
            <a:spLocks noGrp="1"/>
          </p:cNvSpPr>
          <p:nvPr>
            <p:ph sz="quarter" idx="11"/>
          </p:nvPr>
        </p:nvSpPr>
        <p:spPr>
          <a:xfrm>
            <a:off x="418290" y="1079768"/>
            <a:ext cx="11138170" cy="5505858"/>
          </a:xfrm>
        </p:spPr>
        <p:txBody>
          <a:bodyPr/>
          <a:lstStyle/>
          <a:p>
            <a:pPr algn="just"/>
            <a:r>
              <a:rPr lang="en-US" sz="2400" b="1" dirty="0"/>
              <a:t>App Building</a:t>
            </a:r>
          </a:p>
          <a:p>
            <a:pPr marL="342900" indent="-342900" algn="just">
              <a:buFont typeface="Wingdings" panose="05000000000000000000" pitchFamily="2" charset="2"/>
              <a:buChar char="§"/>
            </a:pPr>
            <a:endParaRPr lang="en-US" sz="2400" dirty="0"/>
          </a:p>
          <a:p>
            <a:pPr algn="just"/>
            <a:endParaRPr lang="en-US" sz="2400" dirty="0"/>
          </a:p>
        </p:txBody>
      </p:sp>
      <p:sp>
        <p:nvSpPr>
          <p:cNvPr id="4" name="Título 3">
            <a:extLst>
              <a:ext uri="{FF2B5EF4-FFF2-40B4-BE49-F238E27FC236}">
                <a16:creationId xmlns:a16="http://schemas.microsoft.com/office/drawing/2014/main" id="{E7BD5D18-0AC4-4E7F-96B2-6203ED3B4ABF}"/>
              </a:ext>
            </a:extLst>
          </p:cNvPr>
          <p:cNvSpPr>
            <a:spLocks noGrp="1"/>
          </p:cNvSpPr>
          <p:nvPr>
            <p:ph type="title"/>
          </p:nvPr>
        </p:nvSpPr>
        <p:spPr/>
        <p:txBody>
          <a:bodyPr/>
          <a:lstStyle/>
          <a:p>
            <a:r>
              <a:rPr lang="pt-PT" dirty="0"/>
              <a:t>Implementation – Energy monitoring zApp</a:t>
            </a:r>
          </a:p>
        </p:txBody>
      </p:sp>
      <p:pic>
        <p:nvPicPr>
          <p:cNvPr id="6" name="Picture 5">
            <a:extLst>
              <a:ext uri="{FF2B5EF4-FFF2-40B4-BE49-F238E27FC236}">
                <a16:creationId xmlns:a16="http://schemas.microsoft.com/office/drawing/2014/main" id="{8C28FE07-7C5A-4FA7-ACDD-F49B063E8CF9}"/>
              </a:ext>
            </a:extLst>
          </p:cNvPr>
          <p:cNvPicPr>
            <a:picLocks noChangeAspect="1"/>
          </p:cNvPicPr>
          <p:nvPr/>
        </p:nvPicPr>
        <p:blipFill>
          <a:blip r:embed="rId4"/>
          <a:stretch>
            <a:fillRect/>
          </a:stretch>
        </p:blipFill>
        <p:spPr>
          <a:xfrm>
            <a:off x="2448511" y="1459756"/>
            <a:ext cx="8158530" cy="4858232"/>
          </a:xfrm>
          <a:prstGeom prst="rect">
            <a:avLst/>
          </a:prstGeom>
        </p:spPr>
      </p:pic>
      <p:sp>
        <p:nvSpPr>
          <p:cNvPr id="7" name="Marcador de Posição de Conteúdo 2">
            <a:extLst>
              <a:ext uri="{FF2B5EF4-FFF2-40B4-BE49-F238E27FC236}">
                <a16:creationId xmlns:a16="http://schemas.microsoft.com/office/drawing/2014/main" id="{02795877-0969-41D4-9E54-F34EE0B17512}"/>
              </a:ext>
            </a:extLst>
          </p:cNvPr>
          <p:cNvSpPr txBox="1">
            <a:spLocks/>
          </p:cNvSpPr>
          <p:nvPr/>
        </p:nvSpPr>
        <p:spPr>
          <a:xfrm>
            <a:off x="4472919" y="6326087"/>
            <a:ext cx="3246161" cy="37188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0" kern="1200">
                <a:solidFill>
                  <a:srgbClr val="9F373A"/>
                </a:solidFill>
                <a:latin typeface="Calibri" panose="020F0502020204030204" pitchFamily="34" charset="0"/>
                <a:ea typeface="+mn-ea"/>
                <a:cs typeface="Arial" panose="020B0604020202020204" pitchFamily="34" charset="0"/>
              </a:defRPr>
            </a:lvl1pPr>
            <a:lvl2pPr marL="361950" indent="-361950" algn="l" defTabSz="914400" rtl="0" eaLnBrk="1" latinLnBrk="0" hangingPunct="1">
              <a:lnSpc>
                <a:spcPct val="90000"/>
              </a:lnSpc>
              <a:spcBef>
                <a:spcPts val="500"/>
              </a:spcBef>
              <a:buClr>
                <a:srgbClr val="C00000"/>
              </a:buClr>
              <a:buFont typeface="Wingdings" panose="05000000000000000000" pitchFamily="2" charset="2"/>
              <a:buChar char="§"/>
              <a:defRPr sz="2800" kern="1200">
                <a:solidFill>
                  <a:srgbClr val="9F373A"/>
                </a:solidFill>
                <a:latin typeface="Calibri" panose="020F0502020204030204" pitchFamily="34" charset="0"/>
                <a:ea typeface="+mn-ea"/>
                <a:cs typeface="Arial" panose="020B0604020202020204" pitchFamily="34" charset="0"/>
              </a:defRPr>
            </a:lvl2pPr>
            <a:lvl3pPr marL="712788" indent="-350838" algn="l" defTabSz="914400" rtl="0" eaLnBrk="1" latinLnBrk="0" hangingPunct="1">
              <a:lnSpc>
                <a:spcPct val="90000"/>
              </a:lnSpc>
              <a:spcBef>
                <a:spcPts val="500"/>
              </a:spcBef>
              <a:buClr>
                <a:srgbClr val="C00000"/>
              </a:buClr>
              <a:buFont typeface="Wingdings" panose="05000000000000000000" pitchFamily="2" charset="2"/>
              <a:buChar char="§"/>
              <a:defRPr sz="2400" kern="1200">
                <a:solidFill>
                  <a:srgbClr val="9F373A"/>
                </a:solidFill>
                <a:latin typeface="Calibri" panose="020F0502020204030204" pitchFamily="34" charset="0"/>
                <a:ea typeface="+mn-ea"/>
                <a:cs typeface="Arial" panose="020B0604020202020204" pitchFamily="34" charset="0"/>
              </a:defRPr>
            </a:lvl3pPr>
            <a:lvl4pPr marL="1073150" indent="-360363" algn="l" defTabSz="914400" rtl="0" eaLnBrk="1" latinLnBrk="0" hangingPunct="1">
              <a:lnSpc>
                <a:spcPct val="90000"/>
              </a:lnSpc>
              <a:spcBef>
                <a:spcPts val="500"/>
              </a:spcBef>
              <a:buClr>
                <a:srgbClr val="C00000"/>
              </a:buClr>
              <a:buFont typeface="Wingdings" panose="05000000000000000000" pitchFamily="2" charset="2"/>
              <a:buChar char="§"/>
              <a:tabLst/>
              <a:defRPr sz="2000" kern="1200">
                <a:solidFill>
                  <a:srgbClr val="9F373A"/>
                </a:solidFill>
                <a:latin typeface="Calibri" panose="020F0502020204030204" pitchFamily="34" charset="0"/>
                <a:ea typeface="+mn-ea"/>
                <a:cs typeface="Arial" panose="020B0604020202020204" pitchFamily="34" charset="0"/>
              </a:defRPr>
            </a:lvl4pPr>
            <a:lvl5pPr marL="1435100" indent="-361950" algn="l" defTabSz="914400" rtl="0" eaLnBrk="1" latinLnBrk="0" hangingPunct="1">
              <a:lnSpc>
                <a:spcPct val="90000"/>
              </a:lnSpc>
              <a:spcBef>
                <a:spcPts val="500"/>
              </a:spcBef>
              <a:buClr>
                <a:srgbClr val="C00000"/>
              </a:buClr>
              <a:buFont typeface="Wingdings" panose="05000000000000000000" pitchFamily="2" charset="2"/>
              <a:buChar char="§"/>
              <a:defRPr sz="2000" kern="1200">
                <a:solidFill>
                  <a:srgbClr val="9F373A"/>
                </a:solidFill>
                <a:latin typeface="Calibri" panose="020F0502020204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100" kern="1200" baseline="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400" dirty="0"/>
              <a:t>Fig. 5: Adding a page attribute to template</a:t>
            </a:r>
          </a:p>
        </p:txBody>
      </p:sp>
    </p:spTree>
    <p:custDataLst>
      <p:tags r:id="rId1"/>
    </p:custDataLst>
    <p:extLst>
      <p:ext uri="{BB962C8B-B14F-4D97-AF65-F5344CB8AC3E}">
        <p14:creationId xmlns:p14="http://schemas.microsoft.com/office/powerpoint/2010/main" val="1602532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54813C2B-0330-4D8B-B00D-8967C6811A9F}"/>
              </a:ext>
            </a:extLst>
          </p:cNvPr>
          <p:cNvSpPr>
            <a:spLocks noGrp="1"/>
          </p:cNvSpPr>
          <p:nvPr>
            <p:ph type="sldNum" sz="quarter" idx="10"/>
          </p:nvPr>
        </p:nvSpPr>
        <p:spPr/>
        <p:txBody>
          <a:bodyPr/>
          <a:lstStyle/>
          <a:p>
            <a:fld id="{1BDBE4D5-1906-465B-8652-0128494D8407}" type="slidenum">
              <a:rPr lang="en-US" smtClean="0"/>
              <a:pPr/>
              <a:t>22</a:t>
            </a:fld>
            <a:endParaRPr lang="en-US" dirty="0"/>
          </a:p>
        </p:txBody>
      </p:sp>
      <p:sp>
        <p:nvSpPr>
          <p:cNvPr id="3" name="Marcador de Posição de Conteúdo 2">
            <a:extLst>
              <a:ext uri="{FF2B5EF4-FFF2-40B4-BE49-F238E27FC236}">
                <a16:creationId xmlns:a16="http://schemas.microsoft.com/office/drawing/2014/main" id="{F729F8AD-5F62-40D1-B9C8-D09221BF8849}"/>
              </a:ext>
            </a:extLst>
          </p:cNvPr>
          <p:cNvSpPr>
            <a:spLocks noGrp="1"/>
          </p:cNvSpPr>
          <p:nvPr>
            <p:ph sz="quarter" idx="11"/>
          </p:nvPr>
        </p:nvSpPr>
        <p:spPr>
          <a:xfrm>
            <a:off x="418290" y="1361872"/>
            <a:ext cx="11138170" cy="5038928"/>
          </a:xfrm>
        </p:spPr>
        <p:txBody>
          <a:bodyPr/>
          <a:lstStyle/>
          <a:p>
            <a:pPr algn="just"/>
            <a:r>
              <a:rPr lang="en-US" sz="2400" b="1" dirty="0"/>
              <a:t>App Building</a:t>
            </a:r>
          </a:p>
          <a:p>
            <a:pPr marL="342900" indent="-342900" algn="just">
              <a:buFont typeface="Wingdings" panose="05000000000000000000" pitchFamily="2" charset="2"/>
              <a:buChar char="§"/>
            </a:pPr>
            <a:endParaRPr lang="en-US" sz="2400" dirty="0"/>
          </a:p>
          <a:p>
            <a:pPr marL="342900" indent="-342900" algn="just">
              <a:buFont typeface="Wingdings" panose="05000000000000000000" pitchFamily="2" charset="2"/>
              <a:buChar char="§"/>
            </a:pPr>
            <a:r>
              <a:rPr lang="en-US" sz="2400" dirty="0"/>
              <a:t>The next step is to change the names of the pages to more informative ones – by default, each page is named “HOME”, which can be seen from the prototyping view as the value of “name” attribute. To modify the name of a page, the &lt;page&gt; tag in XML is clicked, which then opens the attribute view of the element below, and at the same location on the UI which previously displayed the template view. </a:t>
            </a:r>
          </a:p>
          <a:p>
            <a:pPr marL="342900" indent="-342900" algn="just">
              <a:buFont typeface="Wingdings" panose="05000000000000000000" pitchFamily="2" charset="2"/>
              <a:buChar char="§"/>
            </a:pPr>
            <a:endParaRPr lang="en-US" sz="2400" dirty="0"/>
          </a:p>
          <a:p>
            <a:pPr marL="342900" indent="-342900" algn="just">
              <a:buFont typeface="Wingdings" panose="05000000000000000000" pitchFamily="2" charset="2"/>
              <a:buChar char="§"/>
            </a:pPr>
            <a:r>
              <a:rPr lang="en-US" sz="2400" dirty="0"/>
              <a:t>The new name of the page can be selected from the listed options, which include name template such as LOGIN or HOME, or it can be specified manually by directly editing the value of the name-attribute in the XML-markup. </a:t>
            </a:r>
          </a:p>
        </p:txBody>
      </p:sp>
      <p:sp>
        <p:nvSpPr>
          <p:cNvPr id="4" name="Título 3">
            <a:extLst>
              <a:ext uri="{FF2B5EF4-FFF2-40B4-BE49-F238E27FC236}">
                <a16:creationId xmlns:a16="http://schemas.microsoft.com/office/drawing/2014/main" id="{E7BD5D18-0AC4-4E7F-96B2-6203ED3B4ABF}"/>
              </a:ext>
            </a:extLst>
          </p:cNvPr>
          <p:cNvSpPr>
            <a:spLocks noGrp="1"/>
          </p:cNvSpPr>
          <p:nvPr>
            <p:ph type="title"/>
          </p:nvPr>
        </p:nvSpPr>
        <p:spPr/>
        <p:txBody>
          <a:bodyPr/>
          <a:lstStyle/>
          <a:p>
            <a:r>
              <a:rPr lang="pt-PT" dirty="0"/>
              <a:t>Implementation – Energy monitoring zApp</a:t>
            </a:r>
          </a:p>
        </p:txBody>
      </p:sp>
    </p:spTree>
    <p:custDataLst>
      <p:tags r:id="rId1"/>
    </p:custDataLst>
    <p:extLst>
      <p:ext uri="{BB962C8B-B14F-4D97-AF65-F5344CB8AC3E}">
        <p14:creationId xmlns:p14="http://schemas.microsoft.com/office/powerpoint/2010/main" val="2381376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54813C2B-0330-4D8B-B00D-8967C6811A9F}"/>
              </a:ext>
            </a:extLst>
          </p:cNvPr>
          <p:cNvSpPr>
            <a:spLocks noGrp="1"/>
          </p:cNvSpPr>
          <p:nvPr>
            <p:ph type="sldNum" sz="quarter" idx="10"/>
          </p:nvPr>
        </p:nvSpPr>
        <p:spPr/>
        <p:txBody>
          <a:bodyPr/>
          <a:lstStyle/>
          <a:p>
            <a:fld id="{1BDBE4D5-1906-465B-8652-0128494D8407}" type="slidenum">
              <a:rPr lang="en-US" smtClean="0"/>
              <a:pPr/>
              <a:t>23</a:t>
            </a:fld>
            <a:endParaRPr lang="en-US" dirty="0"/>
          </a:p>
        </p:txBody>
      </p:sp>
      <p:sp>
        <p:nvSpPr>
          <p:cNvPr id="3" name="Marcador de Posição de Conteúdo 2">
            <a:extLst>
              <a:ext uri="{FF2B5EF4-FFF2-40B4-BE49-F238E27FC236}">
                <a16:creationId xmlns:a16="http://schemas.microsoft.com/office/drawing/2014/main" id="{F729F8AD-5F62-40D1-B9C8-D09221BF8849}"/>
              </a:ext>
            </a:extLst>
          </p:cNvPr>
          <p:cNvSpPr>
            <a:spLocks noGrp="1"/>
          </p:cNvSpPr>
          <p:nvPr>
            <p:ph sz="quarter" idx="11"/>
          </p:nvPr>
        </p:nvSpPr>
        <p:spPr>
          <a:xfrm>
            <a:off x="418290" y="1235408"/>
            <a:ext cx="11138170" cy="5214030"/>
          </a:xfrm>
        </p:spPr>
        <p:txBody>
          <a:bodyPr/>
          <a:lstStyle/>
          <a:p>
            <a:pPr algn="just"/>
            <a:r>
              <a:rPr lang="en-US" sz="2400" b="1" dirty="0"/>
              <a:t>App Building</a:t>
            </a:r>
          </a:p>
          <a:p>
            <a:pPr marL="342900" indent="-342900" algn="just">
              <a:buFont typeface="Wingdings" panose="05000000000000000000" pitchFamily="2" charset="2"/>
              <a:buChar char="§"/>
            </a:pPr>
            <a:endParaRPr lang="en-US" sz="2400" dirty="0"/>
          </a:p>
          <a:p>
            <a:pPr marL="342900" indent="-342900" algn="just">
              <a:buFont typeface="Wingdings" panose="05000000000000000000" pitchFamily="2" charset="2"/>
              <a:buChar char="§"/>
            </a:pPr>
            <a:r>
              <a:rPr lang="en-US" sz="2400" dirty="0"/>
              <a:t>The “build” process is initiated by clicking the “Build” on the bottom left once again (See Figure 6). Once the build is complete, the four added pages can be viewed from the main navigation of the application. In the preview, there is a button consisting of three lines on top of each other in the top left corner. By clicking the button, the user can navigate between different pages and see their titles. </a:t>
            </a:r>
          </a:p>
          <a:p>
            <a:pPr marL="342900" indent="-342900" algn="just">
              <a:buFont typeface="Wingdings" panose="05000000000000000000" pitchFamily="2" charset="2"/>
              <a:buChar char="§"/>
            </a:pPr>
            <a:endParaRPr lang="en-US" sz="2400" dirty="0"/>
          </a:p>
          <a:p>
            <a:pPr marL="342900" indent="-342900" algn="just">
              <a:buFont typeface="Wingdings" panose="05000000000000000000" pitchFamily="2" charset="2"/>
              <a:buChar char="§"/>
            </a:pPr>
            <a:r>
              <a:rPr lang="en-US" sz="2400" dirty="0"/>
              <a:t>To add content to the pages, the user navigates inside the Login-page by clicking inside the respective &lt;page&gt;-tag. By scrolling down to the user-management section and clicking the “login” button under it, a “login” form is added to the page. A developer can set the page to which the user is redirected after successful login by selecting appropriate page from the list of available pages. By rebuilding the application, the “login”-form appears on the preview-window</a:t>
            </a:r>
          </a:p>
        </p:txBody>
      </p:sp>
      <p:sp>
        <p:nvSpPr>
          <p:cNvPr id="4" name="Título 3">
            <a:extLst>
              <a:ext uri="{FF2B5EF4-FFF2-40B4-BE49-F238E27FC236}">
                <a16:creationId xmlns:a16="http://schemas.microsoft.com/office/drawing/2014/main" id="{E7BD5D18-0AC4-4E7F-96B2-6203ED3B4ABF}"/>
              </a:ext>
            </a:extLst>
          </p:cNvPr>
          <p:cNvSpPr>
            <a:spLocks noGrp="1"/>
          </p:cNvSpPr>
          <p:nvPr>
            <p:ph type="title"/>
          </p:nvPr>
        </p:nvSpPr>
        <p:spPr/>
        <p:txBody>
          <a:bodyPr/>
          <a:lstStyle/>
          <a:p>
            <a:r>
              <a:rPr lang="pt-PT" dirty="0"/>
              <a:t>Implementation – Energy monitoring zApp</a:t>
            </a:r>
          </a:p>
        </p:txBody>
      </p:sp>
    </p:spTree>
    <p:custDataLst>
      <p:tags r:id="rId1"/>
    </p:custDataLst>
    <p:extLst>
      <p:ext uri="{BB962C8B-B14F-4D97-AF65-F5344CB8AC3E}">
        <p14:creationId xmlns:p14="http://schemas.microsoft.com/office/powerpoint/2010/main" val="3257061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54813C2B-0330-4D8B-B00D-8967C6811A9F}"/>
              </a:ext>
            </a:extLst>
          </p:cNvPr>
          <p:cNvSpPr>
            <a:spLocks noGrp="1"/>
          </p:cNvSpPr>
          <p:nvPr>
            <p:ph type="sldNum" sz="quarter" idx="10"/>
          </p:nvPr>
        </p:nvSpPr>
        <p:spPr/>
        <p:txBody>
          <a:bodyPr/>
          <a:lstStyle/>
          <a:p>
            <a:fld id="{1BDBE4D5-1906-465B-8652-0128494D8407}" type="slidenum">
              <a:rPr lang="en-US" smtClean="0"/>
              <a:pPr/>
              <a:t>24</a:t>
            </a:fld>
            <a:endParaRPr lang="en-US" dirty="0"/>
          </a:p>
        </p:txBody>
      </p:sp>
      <p:sp>
        <p:nvSpPr>
          <p:cNvPr id="3" name="Marcador de Posição de Conteúdo 2">
            <a:extLst>
              <a:ext uri="{FF2B5EF4-FFF2-40B4-BE49-F238E27FC236}">
                <a16:creationId xmlns:a16="http://schemas.microsoft.com/office/drawing/2014/main" id="{F729F8AD-5F62-40D1-B9C8-D09221BF8849}"/>
              </a:ext>
            </a:extLst>
          </p:cNvPr>
          <p:cNvSpPr>
            <a:spLocks noGrp="1"/>
          </p:cNvSpPr>
          <p:nvPr>
            <p:ph sz="quarter" idx="11"/>
          </p:nvPr>
        </p:nvSpPr>
        <p:spPr>
          <a:xfrm>
            <a:off x="418290" y="1079768"/>
            <a:ext cx="11138170" cy="5505858"/>
          </a:xfrm>
        </p:spPr>
        <p:txBody>
          <a:bodyPr/>
          <a:lstStyle/>
          <a:p>
            <a:pPr algn="just"/>
            <a:r>
              <a:rPr lang="en-US" sz="2400" b="1" dirty="0"/>
              <a:t>App Building</a:t>
            </a:r>
          </a:p>
          <a:p>
            <a:pPr marL="342900" indent="-342900" algn="just">
              <a:buFont typeface="Wingdings" panose="05000000000000000000" pitchFamily="2" charset="2"/>
              <a:buChar char="§"/>
            </a:pPr>
            <a:endParaRPr lang="en-US" sz="2400" dirty="0"/>
          </a:p>
          <a:p>
            <a:pPr algn="just"/>
            <a:endParaRPr lang="en-US" sz="2400" dirty="0"/>
          </a:p>
        </p:txBody>
      </p:sp>
      <p:sp>
        <p:nvSpPr>
          <p:cNvPr id="4" name="Título 3">
            <a:extLst>
              <a:ext uri="{FF2B5EF4-FFF2-40B4-BE49-F238E27FC236}">
                <a16:creationId xmlns:a16="http://schemas.microsoft.com/office/drawing/2014/main" id="{E7BD5D18-0AC4-4E7F-96B2-6203ED3B4ABF}"/>
              </a:ext>
            </a:extLst>
          </p:cNvPr>
          <p:cNvSpPr>
            <a:spLocks noGrp="1"/>
          </p:cNvSpPr>
          <p:nvPr>
            <p:ph type="title"/>
          </p:nvPr>
        </p:nvSpPr>
        <p:spPr/>
        <p:txBody>
          <a:bodyPr/>
          <a:lstStyle/>
          <a:p>
            <a:r>
              <a:rPr lang="pt-PT" dirty="0"/>
              <a:t>Implementation – Energy monitoring zApp</a:t>
            </a:r>
          </a:p>
        </p:txBody>
      </p:sp>
      <p:sp>
        <p:nvSpPr>
          <p:cNvPr id="7" name="Marcador de Posição de Conteúdo 2">
            <a:extLst>
              <a:ext uri="{FF2B5EF4-FFF2-40B4-BE49-F238E27FC236}">
                <a16:creationId xmlns:a16="http://schemas.microsoft.com/office/drawing/2014/main" id="{02795877-0969-41D4-9E54-F34EE0B17512}"/>
              </a:ext>
            </a:extLst>
          </p:cNvPr>
          <p:cNvSpPr txBox="1">
            <a:spLocks/>
          </p:cNvSpPr>
          <p:nvPr/>
        </p:nvSpPr>
        <p:spPr>
          <a:xfrm>
            <a:off x="3919861" y="6358226"/>
            <a:ext cx="5215830" cy="37188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0" kern="1200">
                <a:solidFill>
                  <a:srgbClr val="9F373A"/>
                </a:solidFill>
                <a:latin typeface="Calibri" panose="020F0502020204030204" pitchFamily="34" charset="0"/>
                <a:ea typeface="+mn-ea"/>
                <a:cs typeface="Arial" panose="020B0604020202020204" pitchFamily="34" charset="0"/>
              </a:defRPr>
            </a:lvl1pPr>
            <a:lvl2pPr marL="361950" indent="-361950" algn="l" defTabSz="914400" rtl="0" eaLnBrk="1" latinLnBrk="0" hangingPunct="1">
              <a:lnSpc>
                <a:spcPct val="90000"/>
              </a:lnSpc>
              <a:spcBef>
                <a:spcPts val="500"/>
              </a:spcBef>
              <a:buClr>
                <a:srgbClr val="C00000"/>
              </a:buClr>
              <a:buFont typeface="Wingdings" panose="05000000000000000000" pitchFamily="2" charset="2"/>
              <a:buChar char="§"/>
              <a:defRPr sz="2800" kern="1200">
                <a:solidFill>
                  <a:srgbClr val="9F373A"/>
                </a:solidFill>
                <a:latin typeface="Calibri" panose="020F0502020204030204" pitchFamily="34" charset="0"/>
                <a:ea typeface="+mn-ea"/>
                <a:cs typeface="Arial" panose="020B0604020202020204" pitchFamily="34" charset="0"/>
              </a:defRPr>
            </a:lvl2pPr>
            <a:lvl3pPr marL="712788" indent="-350838" algn="l" defTabSz="914400" rtl="0" eaLnBrk="1" latinLnBrk="0" hangingPunct="1">
              <a:lnSpc>
                <a:spcPct val="90000"/>
              </a:lnSpc>
              <a:spcBef>
                <a:spcPts val="500"/>
              </a:spcBef>
              <a:buClr>
                <a:srgbClr val="C00000"/>
              </a:buClr>
              <a:buFont typeface="Wingdings" panose="05000000000000000000" pitchFamily="2" charset="2"/>
              <a:buChar char="§"/>
              <a:defRPr sz="2400" kern="1200">
                <a:solidFill>
                  <a:srgbClr val="9F373A"/>
                </a:solidFill>
                <a:latin typeface="Calibri" panose="020F0502020204030204" pitchFamily="34" charset="0"/>
                <a:ea typeface="+mn-ea"/>
                <a:cs typeface="Arial" panose="020B0604020202020204" pitchFamily="34" charset="0"/>
              </a:defRPr>
            </a:lvl3pPr>
            <a:lvl4pPr marL="1073150" indent="-360363" algn="l" defTabSz="914400" rtl="0" eaLnBrk="1" latinLnBrk="0" hangingPunct="1">
              <a:lnSpc>
                <a:spcPct val="90000"/>
              </a:lnSpc>
              <a:spcBef>
                <a:spcPts val="500"/>
              </a:spcBef>
              <a:buClr>
                <a:srgbClr val="C00000"/>
              </a:buClr>
              <a:buFont typeface="Wingdings" panose="05000000000000000000" pitchFamily="2" charset="2"/>
              <a:buChar char="§"/>
              <a:tabLst/>
              <a:defRPr sz="2000" kern="1200">
                <a:solidFill>
                  <a:srgbClr val="9F373A"/>
                </a:solidFill>
                <a:latin typeface="Calibri" panose="020F0502020204030204" pitchFamily="34" charset="0"/>
                <a:ea typeface="+mn-ea"/>
                <a:cs typeface="Arial" panose="020B0604020202020204" pitchFamily="34" charset="0"/>
              </a:defRPr>
            </a:lvl4pPr>
            <a:lvl5pPr marL="1435100" indent="-361950" algn="l" defTabSz="914400" rtl="0" eaLnBrk="1" latinLnBrk="0" hangingPunct="1">
              <a:lnSpc>
                <a:spcPct val="90000"/>
              </a:lnSpc>
              <a:spcBef>
                <a:spcPts val="500"/>
              </a:spcBef>
              <a:buClr>
                <a:srgbClr val="C00000"/>
              </a:buClr>
              <a:buFont typeface="Wingdings" panose="05000000000000000000" pitchFamily="2" charset="2"/>
              <a:buChar char="§"/>
              <a:defRPr sz="2000" kern="1200">
                <a:solidFill>
                  <a:srgbClr val="9F373A"/>
                </a:solidFill>
                <a:latin typeface="Calibri" panose="020F0502020204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100" kern="1200" baseline="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400" dirty="0"/>
              <a:t>Fig. 6: Adding a login element and build of the </a:t>
            </a:r>
            <a:r>
              <a:rPr lang="en-US" sz="1400" dirty="0" err="1"/>
              <a:t>zApp</a:t>
            </a:r>
            <a:r>
              <a:rPr lang="en-US" sz="1400" dirty="0"/>
              <a:t> on the right pane</a:t>
            </a:r>
          </a:p>
        </p:txBody>
      </p:sp>
      <p:pic>
        <p:nvPicPr>
          <p:cNvPr id="8" name="Picture 7">
            <a:extLst>
              <a:ext uri="{FF2B5EF4-FFF2-40B4-BE49-F238E27FC236}">
                <a16:creationId xmlns:a16="http://schemas.microsoft.com/office/drawing/2014/main" id="{A823508C-33C8-4642-A1A7-4FED536BD9FF}"/>
              </a:ext>
            </a:extLst>
          </p:cNvPr>
          <p:cNvPicPr>
            <a:picLocks noChangeAspect="1"/>
          </p:cNvPicPr>
          <p:nvPr/>
        </p:nvPicPr>
        <p:blipFill>
          <a:blip r:embed="rId4"/>
          <a:stretch>
            <a:fillRect/>
          </a:stretch>
        </p:blipFill>
        <p:spPr>
          <a:xfrm>
            <a:off x="2448511" y="1459755"/>
            <a:ext cx="8152713" cy="4803163"/>
          </a:xfrm>
          <a:prstGeom prst="rect">
            <a:avLst/>
          </a:prstGeom>
        </p:spPr>
      </p:pic>
    </p:spTree>
    <p:custDataLst>
      <p:tags r:id="rId1"/>
    </p:custDataLst>
    <p:extLst>
      <p:ext uri="{BB962C8B-B14F-4D97-AF65-F5344CB8AC3E}">
        <p14:creationId xmlns:p14="http://schemas.microsoft.com/office/powerpoint/2010/main" val="510365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54813C2B-0330-4D8B-B00D-8967C6811A9F}"/>
              </a:ext>
            </a:extLst>
          </p:cNvPr>
          <p:cNvSpPr>
            <a:spLocks noGrp="1"/>
          </p:cNvSpPr>
          <p:nvPr>
            <p:ph type="sldNum" sz="quarter" idx="10"/>
          </p:nvPr>
        </p:nvSpPr>
        <p:spPr/>
        <p:txBody>
          <a:bodyPr/>
          <a:lstStyle/>
          <a:p>
            <a:fld id="{1BDBE4D5-1906-465B-8652-0128494D8407}" type="slidenum">
              <a:rPr lang="en-US" smtClean="0"/>
              <a:pPr/>
              <a:t>25</a:t>
            </a:fld>
            <a:endParaRPr lang="en-US" dirty="0"/>
          </a:p>
        </p:txBody>
      </p:sp>
      <p:sp>
        <p:nvSpPr>
          <p:cNvPr id="3" name="Marcador de Posição de Conteúdo 2">
            <a:extLst>
              <a:ext uri="{FF2B5EF4-FFF2-40B4-BE49-F238E27FC236}">
                <a16:creationId xmlns:a16="http://schemas.microsoft.com/office/drawing/2014/main" id="{F729F8AD-5F62-40D1-B9C8-D09221BF8849}"/>
              </a:ext>
            </a:extLst>
          </p:cNvPr>
          <p:cNvSpPr>
            <a:spLocks noGrp="1"/>
          </p:cNvSpPr>
          <p:nvPr>
            <p:ph sz="quarter" idx="11"/>
          </p:nvPr>
        </p:nvSpPr>
        <p:spPr>
          <a:xfrm>
            <a:off x="418290" y="1235408"/>
            <a:ext cx="11138170" cy="5214030"/>
          </a:xfrm>
        </p:spPr>
        <p:txBody>
          <a:bodyPr/>
          <a:lstStyle/>
          <a:p>
            <a:pPr algn="just"/>
            <a:r>
              <a:rPr lang="en-US" sz="2400" b="1" dirty="0"/>
              <a:t>App Building</a:t>
            </a:r>
          </a:p>
          <a:p>
            <a:pPr marL="342900" indent="-342900" algn="just">
              <a:buFont typeface="Wingdings" panose="05000000000000000000" pitchFamily="2" charset="2"/>
              <a:buChar char="§"/>
            </a:pPr>
            <a:endParaRPr lang="en-US" sz="2400" dirty="0"/>
          </a:p>
          <a:p>
            <a:pPr marL="342900" indent="-342900" algn="just">
              <a:buFont typeface="Wingdings" panose="05000000000000000000" pitchFamily="2" charset="2"/>
              <a:buChar char="§"/>
            </a:pPr>
            <a:r>
              <a:rPr lang="en-US" sz="2400" dirty="0"/>
              <a:t>The Live measurements page (</a:t>
            </a:r>
            <a:r>
              <a:rPr lang="en-US" sz="2400"/>
              <a:t>Figure 7 &amp; 8) </a:t>
            </a:r>
            <a:r>
              <a:rPr lang="en-US" sz="2400" dirty="0"/>
              <a:t>consists of a heading, message-bus integration and three (3) line charts displaying the data read from the Message bus. The message-bus section in the template view consists of four buttons, namely “subscribe-to-a-topic”, “unsubscribe-to-a-topic”, “last-message” and “publish-message”. The message-bus elements (buttons) were added in the sequence mentioned and the application was rebuilt. </a:t>
            </a:r>
          </a:p>
          <a:p>
            <a:pPr marL="342900" indent="-342900" algn="just">
              <a:buFont typeface="Wingdings" panose="05000000000000000000" pitchFamily="2" charset="2"/>
              <a:buChar char="§"/>
            </a:pPr>
            <a:endParaRPr lang="en-US" sz="2400" dirty="0"/>
          </a:p>
          <a:p>
            <a:pPr marL="342900" indent="-342900" algn="just">
              <a:buFont typeface="Wingdings" panose="05000000000000000000" pitchFamily="2" charset="2"/>
              <a:buChar char="§"/>
            </a:pPr>
            <a:r>
              <a:rPr lang="en-US" sz="2400" dirty="0"/>
              <a:t>These buttons allow users to subscribe to different topics selectable from the dropdown lists, unsubscribe to them, publish messages manually to any of the topics and to display the last sent message of a specific topic</a:t>
            </a:r>
          </a:p>
        </p:txBody>
      </p:sp>
      <p:sp>
        <p:nvSpPr>
          <p:cNvPr id="4" name="Título 3">
            <a:extLst>
              <a:ext uri="{FF2B5EF4-FFF2-40B4-BE49-F238E27FC236}">
                <a16:creationId xmlns:a16="http://schemas.microsoft.com/office/drawing/2014/main" id="{E7BD5D18-0AC4-4E7F-96B2-6203ED3B4ABF}"/>
              </a:ext>
            </a:extLst>
          </p:cNvPr>
          <p:cNvSpPr>
            <a:spLocks noGrp="1"/>
          </p:cNvSpPr>
          <p:nvPr>
            <p:ph type="title"/>
          </p:nvPr>
        </p:nvSpPr>
        <p:spPr/>
        <p:txBody>
          <a:bodyPr/>
          <a:lstStyle/>
          <a:p>
            <a:r>
              <a:rPr lang="pt-PT" dirty="0"/>
              <a:t>Implementation – Energy monitoring zApp</a:t>
            </a:r>
          </a:p>
        </p:txBody>
      </p:sp>
    </p:spTree>
    <p:custDataLst>
      <p:tags r:id="rId1"/>
    </p:custDataLst>
    <p:extLst>
      <p:ext uri="{BB962C8B-B14F-4D97-AF65-F5344CB8AC3E}">
        <p14:creationId xmlns:p14="http://schemas.microsoft.com/office/powerpoint/2010/main" val="1491575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54813C2B-0330-4D8B-B00D-8967C6811A9F}"/>
              </a:ext>
            </a:extLst>
          </p:cNvPr>
          <p:cNvSpPr>
            <a:spLocks noGrp="1"/>
          </p:cNvSpPr>
          <p:nvPr>
            <p:ph type="sldNum" sz="quarter" idx="10"/>
          </p:nvPr>
        </p:nvSpPr>
        <p:spPr/>
        <p:txBody>
          <a:bodyPr/>
          <a:lstStyle/>
          <a:p>
            <a:fld id="{1BDBE4D5-1906-465B-8652-0128494D8407}" type="slidenum">
              <a:rPr lang="en-US" smtClean="0"/>
              <a:pPr/>
              <a:t>26</a:t>
            </a:fld>
            <a:endParaRPr lang="en-US" dirty="0"/>
          </a:p>
        </p:txBody>
      </p:sp>
      <p:sp>
        <p:nvSpPr>
          <p:cNvPr id="3" name="Marcador de Posição de Conteúdo 2">
            <a:extLst>
              <a:ext uri="{FF2B5EF4-FFF2-40B4-BE49-F238E27FC236}">
                <a16:creationId xmlns:a16="http://schemas.microsoft.com/office/drawing/2014/main" id="{F729F8AD-5F62-40D1-B9C8-D09221BF8849}"/>
              </a:ext>
            </a:extLst>
          </p:cNvPr>
          <p:cNvSpPr>
            <a:spLocks noGrp="1"/>
          </p:cNvSpPr>
          <p:nvPr>
            <p:ph sz="quarter" idx="11"/>
          </p:nvPr>
        </p:nvSpPr>
        <p:spPr>
          <a:xfrm>
            <a:off x="418290" y="1235408"/>
            <a:ext cx="11138170" cy="5214030"/>
          </a:xfrm>
        </p:spPr>
        <p:txBody>
          <a:bodyPr/>
          <a:lstStyle/>
          <a:p>
            <a:pPr algn="just"/>
            <a:r>
              <a:rPr lang="en-US" sz="2400" b="1" dirty="0"/>
              <a:t>App Building</a:t>
            </a:r>
          </a:p>
          <a:p>
            <a:pPr marL="342900" indent="-342900" algn="just">
              <a:buFont typeface="Wingdings" panose="05000000000000000000" pitchFamily="2" charset="2"/>
              <a:buChar char="§"/>
            </a:pPr>
            <a:endParaRPr lang="en-US" sz="2400" dirty="0"/>
          </a:p>
          <a:p>
            <a:pPr marL="342900" indent="-342900" algn="just">
              <a:buFont typeface="Wingdings" panose="05000000000000000000" pitchFamily="2" charset="2"/>
              <a:buChar char="§"/>
            </a:pPr>
            <a:r>
              <a:rPr lang="en-US" sz="2400" dirty="0"/>
              <a:t>After adding the Message bus elements, three line-chart buttons under the heading “charts” are added to the page. Their header contents are modified to correspond to the type of measurements to be displayed, for example, “Power measurements”, “Voltage measurements” and “Current measurements”. </a:t>
            </a:r>
          </a:p>
          <a:p>
            <a:pPr marL="342900" indent="-342900" algn="just">
              <a:buFont typeface="Wingdings" panose="05000000000000000000" pitchFamily="2" charset="2"/>
              <a:buChar char="§"/>
            </a:pPr>
            <a:endParaRPr lang="en-US" sz="2400" dirty="0"/>
          </a:p>
          <a:p>
            <a:pPr marL="342900" indent="-342900" algn="just">
              <a:buFont typeface="Wingdings" panose="05000000000000000000" pitchFamily="2" charset="2"/>
              <a:buChar char="§"/>
            </a:pPr>
            <a:r>
              <a:rPr lang="en-US" sz="2400" dirty="0"/>
              <a:t>The line charts have been implemented in such a way that they fetch the data from Message bus automatically, even though a couple of attributes need to be fine-tuned. However, before this is conducted, the application rebuilt to see empty line charts and to ensure that everything is working correctly. In addition, for the recent changes in the prototyping area to take effect, building the application is always necessary</a:t>
            </a:r>
          </a:p>
        </p:txBody>
      </p:sp>
      <p:sp>
        <p:nvSpPr>
          <p:cNvPr id="4" name="Título 3">
            <a:extLst>
              <a:ext uri="{FF2B5EF4-FFF2-40B4-BE49-F238E27FC236}">
                <a16:creationId xmlns:a16="http://schemas.microsoft.com/office/drawing/2014/main" id="{E7BD5D18-0AC4-4E7F-96B2-6203ED3B4ABF}"/>
              </a:ext>
            </a:extLst>
          </p:cNvPr>
          <p:cNvSpPr>
            <a:spLocks noGrp="1"/>
          </p:cNvSpPr>
          <p:nvPr>
            <p:ph type="title"/>
          </p:nvPr>
        </p:nvSpPr>
        <p:spPr/>
        <p:txBody>
          <a:bodyPr/>
          <a:lstStyle/>
          <a:p>
            <a:r>
              <a:rPr lang="pt-PT" dirty="0"/>
              <a:t>Implementation – Energy monitoring zApp</a:t>
            </a:r>
          </a:p>
        </p:txBody>
      </p:sp>
    </p:spTree>
    <p:custDataLst>
      <p:tags r:id="rId1"/>
    </p:custDataLst>
    <p:extLst>
      <p:ext uri="{BB962C8B-B14F-4D97-AF65-F5344CB8AC3E}">
        <p14:creationId xmlns:p14="http://schemas.microsoft.com/office/powerpoint/2010/main" val="4229967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54813C2B-0330-4D8B-B00D-8967C6811A9F}"/>
              </a:ext>
            </a:extLst>
          </p:cNvPr>
          <p:cNvSpPr>
            <a:spLocks noGrp="1"/>
          </p:cNvSpPr>
          <p:nvPr>
            <p:ph type="sldNum" sz="quarter" idx="10"/>
          </p:nvPr>
        </p:nvSpPr>
        <p:spPr/>
        <p:txBody>
          <a:bodyPr/>
          <a:lstStyle/>
          <a:p>
            <a:fld id="{1BDBE4D5-1906-465B-8652-0128494D8407}" type="slidenum">
              <a:rPr lang="en-US" smtClean="0"/>
              <a:pPr/>
              <a:t>27</a:t>
            </a:fld>
            <a:endParaRPr lang="en-US" dirty="0"/>
          </a:p>
        </p:txBody>
      </p:sp>
      <p:sp>
        <p:nvSpPr>
          <p:cNvPr id="3" name="Marcador de Posição de Conteúdo 2">
            <a:extLst>
              <a:ext uri="{FF2B5EF4-FFF2-40B4-BE49-F238E27FC236}">
                <a16:creationId xmlns:a16="http://schemas.microsoft.com/office/drawing/2014/main" id="{F729F8AD-5F62-40D1-B9C8-D09221BF8849}"/>
              </a:ext>
            </a:extLst>
          </p:cNvPr>
          <p:cNvSpPr>
            <a:spLocks noGrp="1"/>
          </p:cNvSpPr>
          <p:nvPr>
            <p:ph sz="quarter" idx="11"/>
          </p:nvPr>
        </p:nvSpPr>
        <p:spPr>
          <a:xfrm>
            <a:off x="418290" y="1235408"/>
            <a:ext cx="11138170" cy="5214030"/>
          </a:xfrm>
        </p:spPr>
        <p:txBody>
          <a:bodyPr/>
          <a:lstStyle/>
          <a:p>
            <a:pPr algn="just"/>
            <a:r>
              <a:rPr lang="en-US" sz="2400" b="1" dirty="0"/>
              <a:t>App Building</a:t>
            </a:r>
          </a:p>
          <a:p>
            <a:pPr marL="342900" indent="-342900" algn="just">
              <a:buFont typeface="Wingdings" panose="05000000000000000000" pitchFamily="2" charset="2"/>
              <a:buChar char="§"/>
            </a:pPr>
            <a:endParaRPr lang="en-US" sz="2400" dirty="0"/>
          </a:p>
          <a:p>
            <a:pPr marL="342900" indent="-342900" algn="just">
              <a:buFont typeface="Wingdings" panose="05000000000000000000" pitchFamily="2" charset="2"/>
              <a:buChar char="§"/>
            </a:pPr>
            <a:r>
              <a:rPr lang="en-US" sz="2400" dirty="0"/>
              <a:t>Following this, the creation of the energy monitoring application is completed using just the templates provided by the Application builder and with minimal code customization. If the Application builder has been used locally, the source code of the application can be found from the folder subsystems/</a:t>
            </a:r>
            <a:r>
              <a:rPr lang="en-US" sz="2400" dirty="0" err="1"/>
              <a:t>zdmp</a:t>
            </a:r>
            <a:r>
              <a:rPr lang="en-US" sz="2400" dirty="0"/>
              <a:t>-application-builder/output/</a:t>
            </a:r>
            <a:r>
              <a:rPr lang="en-US" sz="2400" dirty="0" err="1"/>
              <a:t>app_name</a:t>
            </a:r>
            <a:r>
              <a:rPr lang="en-US" sz="2400" dirty="0"/>
              <a:t>, where the </a:t>
            </a:r>
            <a:r>
              <a:rPr lang="en-US" sz="2400" dirty="0" err="1"/>
              <a:t>app_name</a:t>
            </a:r>
            <a:r>
              <a:rPr lang="en-US" sz="2400" dirty="0"/>
              <a:t> is the name of the application specified at the beginning of the process. </a:t>
            </a:r>
          </a:p>
          <a:p>
            <a:pPr marL="342900" indent="-342900" algn="just">
              <a:buFont typeface="Wingdings" panose="05000000000000000000" pitchFamily="2" charset="2"/>
              <a:buChar char="§"/>
            </a:pPr>
            <a:endParaRPr lang="en-US" sz="2400" dirty="0"/>
          </a:p>
          <a:p>
            <a:pPr marL="342900" indent="-342900" algn="just">
              <a:buFont typeface="Wingdings" panose="05000000000000000000" pitchFamily="2" charset="2"/>
              <a:buChar char="§"/>
            </a:pPr>
            <a:r>
              <a:rPr lang="en-US" sz="2400" dirty="0"/>
              <a:t>In addition, the Docker image of the application can be exported by clicking on the “Export Docker”-button below the build-button. This builds the Docker image, taking around a minute, and can then be downloaded to the local machine</a:t>
            </a:r>
          </a:p>
        </p:txBody>
      </p:sp>
      <p:sp>
        <p:nvSpPr>
          <p:cNvPr id="4" name="Título 3">
            <a:extLst>
              <a:ext uri="{FF2B5EF4-FFF2-40B4-BE49-F238E27FC236}">
                <a16:creationId xmlns:a16="http://schemas.microsoft.com/office/drawing/2014/main" id="{E7BD5D18-0AC4-4E7F-96B2-6203ED3B4ABF}"/>
              </a:ext>
            </a:extLst>
          </p:cNvPr>
          <p:cNvSpPr>
            <a:spLocks noGrp="1"/>
          </p:cNvSpPr>
          <p:nvPr>
            <p:ph type="title"/>
          </p:nvPr>
        </p:nvSpPr>
        <p:spPr/>
        <p:txBody>
          <a:bodyPr/>
          <a:lstStyle/>
          <a:p>
            <a:r>
              <a:rPr lang="pt-PT" dirty="0"/>
              <a:t>Implementation – Energy monitoring zApp</a:t>
            </a:r>
          </a:p>
        </p:txBody>
      </p:sp>
    </p:spTree>
    <p:custDataLst>
      <p:tags r:id="rId1"/>
    </p:custDataLst>
    <p:extLst>
      <p:ext uri="{BB962C8B-B14F-4D97-AF65-F5344CB8AC3E}">
        <p14:creationId xmlns:p14="http://schemas.microsoft.com/office/powerpoint/2010/main" val="1216168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54813C2B-0330-4D8B-B00D-8967C6811A9F}"/>
              </a:ext>
            </a:extLst>
          </p:cNvPr>
          <p:cNvSpPr>
            <a:spLocks noGrp="1"/>
          </p:cNvSpPr>
          <p:nvPr>
            <p:ph type="sldNum" sz="quarter" idx="10"/>
          </p:nvPr>
        </p:nvSpPr>
        <p:spPr/>
        <p:txBody>
          <a:bodyPr/>
          <a:lstStyle/>
          <a:p>
            <a:fld id="{1BDBE4D5-1906-465B-8652-0128494D8407}" type="slidenum">
              <a:rPr lang="en-US" smtClean="0"/>
              <a:pPr/>
              <a:t>28</a:t>
            </a:fld>
            <a:endParaRPr lang="en-US" dirty="0"/>
          </a:p>
        </p:txBody>
      </p:sp>
      <p:sp>
        <p:nvSpPr>
          <p:cNvPr id="3" name="Marcador de Posição de Conteúdo 2">
            <a:extLst>
              <a:ext uri="{FF2B5EF4-FFF2-40B4-BE49-F238E27FC236}">
                <a16:creationId xmlns:a16="http://schemas.microsoft.com/office/drawing/2014/main" id="{F729F8AD-5F62-40D1-B9C8-D09221BF8849}"/>
              </a:ext>
            </a:extLst>
          </p:cNvPr>
          <p:cNvSpPr>
            <a:spLocks noGrp="1"/>
          </p:cNvSpPr>
          <p:nvPr>
            <p:ph sz="quarter" idx="11"/>
          </p:nvPr>
        </p:nvSpPr>
        <p:spPr>
          <a:xfrm>
            <a:off x="418290" y="1079768"/>
            <a:ext cx="11138170" cy="5505858"/>
          </a:xfrm>
        </p:spPr>
        <p:txBody>
          <a:bodyPr/>
          <a:lstStyle/>
          <a:p>
            <a:pPr algn="just"/>
            <a:r>
              <a:rPr lang="en-US" sz="2400" b="1" dirty="0"/>
              <a:t>App Building</a:t>
            </a:r>
          </a:p>
          <a:p>
            <a:pPr marL="342900" indent="-342900" algn="just">
              <a:buFont typeface="Wingdings" panose="05000000000000000000" pitchFamily="2" charset="2"/>
              <a:buChar char="§"/>
            </a:pPr>
            <a:endParaRPr lang="en-US" sz="2400" dirty="0"/>
          </a:p>
          <a:p>
            <a:pPr algn="just"/>
            <a:endParaRPr lang="en-US" sz="2400" dirty="0"/>
          </a:p>
        </p:txBody>
      </p:sp>
      <p:sp>
        <p:nvSpPr>
          <p:cNvPr id="4" name="Título 3">
            <a:extLst>
              <a:ext uri="{FF2B5EF4-FFF2-40B4-BE49-F238E27FC236}">
                <a16:creationId xmlns:a16="http://schemas.microsoft.com/office/drawing/2014/main" id="{E7BD5D18-0AC4-4E7F-96B2-6203ED3B4ABF}"/>
              </a:ext>
            </a:extLst>
          </p:cNvPr>
          <p:cNvSpPr>
            <a:spLocks noGrp="1"/>
          </p:cNvSpPr>
          <p:nvPr>
            <p:ph type="title"/>
          </p:nvPr>
        </p:nvSpPr>
        <p:spPr/>
        <p:txBody>
          <a:bodyPr/>
          <a:lstStyle/>
          <a:p>
            <a:r>
              <a:rPr lang="pt-PT" dirty="0"/>
              <a:t>Implementation – Energy monitoring zApp</a:t>
            </a:r>
          </a:p>
        </p:txBody>
      </p:sp>
      <p:sp>
        <p:nvSpPr>
          <p:cNvPr id="7" name="Marcador de Posição de Conteúdo 2">
            <a:extLst>
              <a:ext uri="{FF2B5EF4-FFF2-40B4-BE49-F238E27FC236}">
                <a16:creationId xmlns:a16="http://schemas.microsoft.com/office/drawing/2014/main" id="{02795877-0969-41D4-9E54-F34EE0B17512}"/>
              </a:ext>
            </a:extLst>
          </p:cNvPr>
          <p:cNvSpPr txBox="1">
            <a:spLocks/>
          </p:cNvSpPr>
          <p:nvPr/>
        </p:nvSpPr>
        <p:spPr>
          <a:xfrm>
            <a:off x="4684190" y="6356206"/>
            <a:ext cx="3687169" cy="37188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0" kern="1200">
                <a:solidFill>
                  <a:srgbClr val="9F373A"/>
                </a:solidFill>
                <a:latin typeface="Calibri" panose="020F0502020204030204" pitchFamily="34" charset="0"/>
                <a:ea typeface="+mn-ea"/>
                <a:cs typeface="Arial" panose="020B0604020202020204" pitchFamily="34" charset="0"/>
              </a:defRPr>
            </a:lvl1pPr>
            <a:lvl2pPr marL="361950" indent="-361950" algn="l" defTabSz="914400" rtl="0" eaLnBrk="1" latinLnBrk="0" hangingPunct="1">
              <a:lnSpc>
                <a:spcPct val="90000"/>
              </a:lnSpc>
              <a:spcBef>
                <a:spcPts val="500"/>
              </a:spcBef>
              <a:buClr>
                <a:srgbClr val="C00000"/>
              </a:buClr>
              <a:buFont typeface="Wingdings" panose="05000000000000000000" pitchFamily="2" charset="2"/>
              <a:buChar char="§"/>
              <a:defRPr sz="2800" kern="1200">
                <a:solidFill>
                  <a:srgbClr val="9F373A"/>
                </a:solidFill>
                <a:latin typeface="Calibri" panose="020F0502020204030204" pitchFamily="34" charset="0"/>
                <a:ea typeface="+mn-ea"/>
                <a:cs typeface="Arial" panose="020B0604020202020204" pitchFamily="34" charset="0"/>
              </a:defRPr>
            </a:lvl2pPr>
            <a:lvl3pPr marL="712788" indent="-350838" algn="l" defTabSz="914400" rtl="0" eaLnBrk="1" latinLnBrk="0" hangingPunct="1">
              <a:lnSpc>
                <a:spcPct val="90000"/>
              </a:lnSpc>
              <a:spcBef>
                <a:spcPts val="500"/>
              </a:spcBef>
              <a:buClr>
                <a:srgbClr val="C00000"/>
              </a:buClr>
              <a:buFont typeface="Wingdings" panose="05000000000000000000" pitchFamily="2" charset="2"/>
              <a:buChar char="§"/>
              <a:defRPr sz="2400" kern="1200">
                <a:solidFill>
                  <a:srgbClr val="9F373A"/>
                </a:solidFill>
                <a:latin typeface="Calibri" panose="020F0502020204030204" pitchFamily="34" charset="0"/>
                <a:ea typeface="+mn-ea"/>
                <a:cs typeface="Arial" panose="020B0604020202020204" pitchFamily="34" charset="0"/>
              </a:defRPr>
            </a:lvl3pPr>
            <a:lvl4pPr marL="1073150" indent="-360363" algn="l" defTabSz="914400" rtl="0" eaLnBrk="1" latinLnBrk="0" hangingPunct="1">
              <a:lnSpc>
                <a:spcPct val="90000"/>
              </a:lnSpc>
              <a:spcBef>
                <a:spcPts val="500"/>
              </a:spcBef>
              <a:buClr>
                <a:srgbClr val="C00000"/>
              </a:buClr>
              <a:buFont typeface="Wingdings" panose="05000000000000000000" pitchFamily="2" charset="2"/>
              <a:buChar char="§"/>
              <a:tabLst/>
              <a:defRPr sz="2000" kern="1200">
                <a:solidFill>
                  <a:srgbClr val="9F373A"/>
                </a:solidFill>
                <a:latin typeface="Calibri" panose="020F0502020204030204" pitchFamily="34" charset="0"/>
                <a:ea typeface="+mn-ea"/>
                <a:cs typeface="Arial" panose="020B0604020202020204" pitchFamily="34" charset="0"/>
              </a:defRPr>
            </a:lvl4pPr>
            <a:lvl5pPr marL="1435100" indent="-361950" algn="l" defTabSz="914400" rtl="0" eaLnBrk="1" latinLnBrk="0" hangingPunct="1">
              <a:lnSpc>
                <a:spcPct val="90000"/>
              </a:lnSpc>
              <a:spcBef>
                <a:spcPts val="500"/>
              </a:spcBef>
              <a:buClr>
                <a:srgbClr val="C00000"/>
              </a:buClr>
              <a:buFont typeface="Wingdings" panose="05000000000000000000" pitchFamily="2" charset="2"/>
              <a:buChar char="§"/>
              <a:defRPr sz="2000" kern="1200">
                <a:solidFill>
                  <a:srgbClr val="9F373A"/>
                </a:solidFill>
                <a:latin typeface="Calibri" panose="020F0502020204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100" kern="1200" baseline="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400" dirty="0"/>
              <a:t>Fig. 7: Live measurements tab on the </a:t>
            </a:r>
            <a:r>
              <a:rPr lang="en-US" sz="1400" dirty="0" err="1"/>
              <a:t>zApp</a:t>
            </a:r>
            <a:r>
              <a:rPr lang="en-US" sz="1400" dirty="0"/>
              <a:t> page</a:t>
            </a:r>
          </a:p>
        </p:txBody>
      </p:sp>
      <p:pic>
        <p:nvPicPr>
          <p:cNvPr id="6" name="Picture 5">
            <a:extLst>
              <a:ext uri="{FF2B5EF4-FFF2-40B4-BE49-F238E27FC236}">
                <a16:creationId xmlns:a16="http://schemas.microsoft.com/office/drawing/2014/main" id="{DBEF69A4-6BC7-4E35-9129-E8858B47E907}"/>
              </a:ext>
            </a:extLst>
          </p:cNvPr>
          <p:cNvPicPr>
            <a:picLocks noChangeAspect="1"/>
          </p:cNvPicPr>
          <p:nvPr/>
        </p:nvPicPr>
        <p:blipFill>
          <a:blip r:embed="rId4"/>
          <a:stretch>
            <a:fillRect/>
          </a:stretch>
        </p:blipFill>
        <p:spPr>
          <a:xfrm>
            <a:off x="2448511" y="1459754"/>
            <a:ext cx="8158529" cy="4858231"/>
          </a:xfrm>
          <a:prstGeom prst="rect">
            <a:avLst/>
          </a:prstGeom>
          <a:ln>
            <a:solidFill>
              <a:schemeClr val="tx1"/>
            </a:solidFill>
          </a:ln>
        </p:spPr>
      </p:pic>
    </p:spTree>
    <p:custDataLst>
      <p:tags r:id="rId1"/>
    </p:custDataLst>
    <p:extLst>
      <p:ext uri="{BB962C8B-B14F-4D97-AF65-F5344CB8AC3E}">
        <p14:creationId xmlns:p14="http://schemas.microsoft.com/office/powerpoint/2010/main" val="2982478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54813C2B-0330-4D8B-B00D-8967C6811A9F}"/>
              </a:ext>
            </a:extLst>
          </p:cNvPr>
          <p:cNvSpPr>
            <a:spLocks noGrp="1"/>
          </p:cNvSpPr>
          <p:nvPr>
            <p:ph type="sldNum" sz="quarter" idx="10"/>
          </p:nvPr>
        </p:nvSpPr>
        <p:spPr/>
        <p:txBody>
          <a:bodyPr/>
          <a:lstStyle/>
          <a:p>
            <a:fld id="{1BDBE4D5-1906-465B-8652-0128494D8407}" type="slidenum">
              <a:rPr lang="en-US" smtClean="0"/>
              <a:pPr/>
              <a:t>29</a:t>
            </a:fld>
            <a:endParaRPr lang="en-US" dirty="0"/>
          </a:p>
        </p:txBody>
      </p:sp>
      <p:sp>
        <p:nvSpPr>
          <p:cNvPr id="3" name="Marcador de Posição de Conteúdo 2">
            <a:extLst>
              <a:ext uri="{FF2B5EF4-FFF2-40B4-BE49-F238E27FC236}">
                <a16:creationId xmlns:a16="http://schemas.microsoft.com/office/drawing/2014/main" id="{F729F8AD-5F62-40D1-B9C8-D09221BF8849}"/>
              </a:ext>
            </a:extLst>
          </p:cNvPr>
          <p:cNvSpPr>
            <a:spLocks noGrp="1"/>
          </p:cNvSpPr>
          <p:nvPr>
            <p:ph sz="quarter" idx="11"/>
          </p:nvPr>
        </p:nvSpPr>
        <p:spPr>
          <a:xfrm>
            <a:off x="418290" y="1079768"/>
            <a:ext cx="11138170" cy="5505858"/>
          </a:xfrm>
        </p:spPr>
        <p:txBody>
          <a:bodyPr/>
          <a:lstStyle/>
          <a:p>
            <a:pPr algn="just"/>
            <a:r>
              <a:rPr lang="en-US" sz="2400" b="1" dirty="0"/>
              <a:t>App Building</a:t>
            </a:r>
          </a:p>
          <a:p>
            <a:pPr marL="342900" indent="-342900" algn="just">
              <a:buFont typeface="Wingdings" panose="05000000000000000000" pitchFamily="2" charset="2"/>
              <a:buChar char="§"/>
            </a:pPr>
            <a:endParaRPr lang="en-US" sz="2400" dirty="0"/>
          </a:p>
          <a:p>
            <a:pPr algn="just"/>
            <a:endParaRPr lang="en-US" sz="2400" dirty="0"/>
          </a:p>
        </p:txBody>
      </p:sp>
      <p:sp>
        <p:nvSpPr>
          <p:cNvPr id="4" name="Título 3">
            <a:extLst>
              <a:ext uri="{FF2B5EF4-FFF2-40B4-BE49-F238E27FC236}">
                <a16:creationId xmlns:a16="http://schemas.microsoft.com/office/drawing/2014/main" id="{E7BD5D18-0AC4-4E7F-96B2-6203ED3B4ABF}"/>
              </a:ext>
            </a:extLst>
          </p:cNvPr>
          <p:cNvSpPr>
            <a:spLocks noGrp="1"/>
          </p:cNvSpPr>
          <p:nvPr>
            <p:ph type="title"/>
          </p:nvPr>
        </p:nvSpPr>
        <p:spPr/>
        <p:txBody>
          <a:bodyPr/>
          <a:lstStyle/>
          <a:p>
            <a:r>
              <a:rPr lang="pt-PT" dirty="0"/>
              <a:t>Implementation – Energy monitoring zApp</a:t>
            </a:r>
          </a:p>
        </p:txBody>
      </p:sp>
      <p:sp>
        <p:nvSpPr>
          <p:cNvPr id="7" name="Marcador de Posição de Conteúdo 2">
            <a:extLst>
              <a:ext uri="{FF2B5EF4-FFF2-40B4-BE49-F238E27FC236}">
                <a16:creationId xmlns:a16="http://schemas.microsoft.com/office/drawing/2014/main" id="{02795877-0969-41D4-9E54-F34EE0B17512}"/>
              </a:ext>
            </a:extLst>
          </p:cNvPr>
          <p:cNvSpPr txBox="1">
            <a:spLocks/>
          </p:cNvSpPr>
          <p:nvPr/>
        </p:nvSpPr>
        <p:spPr>
          <a:xfrm>
            <a:off x="3770896" y="6309045"/>
            <a:ext cx="4650207" cy="37188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0" kern="1200">
                <a:solidFill>
                  <a:srgbClr val="9F373A"/>
                </a:solidFill>
                <a:latin typeface="Calibri" panose="020F0502020204030204" pitchFamily="34" charset="0"/>
                <a:ea typeface="+mn-ea"/>
                <a:cs typeface="Arial" panose="020B0604020202020204" pitchFamily="34" charset="0"/>
              </a:defRPr>
            </a:lvl1pPr>
            <a:lvl2pPr marL="361950" indent="-361950" algn="l" defTabSz="914400" rtl="0" eaLnBrk="1" latinLnBrk="0" hangingPunct="1">
              <a:lnSpc>
                <a:spcPct val="90000"/>
              </a:lnSpc>
              <a:spcBef>
                <a:spcPts val="500"/>
              </a:spcBef>
              <a:buClr>
                <a:srgbClr val="C00000"/>
              </a:buClr>
              <a:buFont typeface="Wingdings" panose="05000000000000000000" pitchFamily="2" charset="2"/>
              <a:buChar char="§"/>
              <a:defRPr sz="2800" kern="1200">
                <a:solidFill>
                  <a:srgbClr val="9F373A"/>
                </a:solidFill>
                <a:latin typeface="Calibri" panose="020F0502020204030204" pitchFamily="34" charset="0"/>
                <a:ea typeface="+mn-ea"/>
                <a:cs typeface="Arial" panose="020B0604020202020204" pitchFamily="34" charset="0"/>
              </a:defRPr>
            </a:lvl2pPr>
            <a:lvl3pPr marL="712788" indent="-350838" algn="l" defTabSz="914400" rtl="0" eaLnBrk="1" latinLnBrk="0" hangingPunct="1">
              <a:lnSpc>
                <a:spcPct val="90000"/>
              </a:lnSpc>
              <a:spcBef>
                <a:spcPts val="500"/>
              </a:spcBef>
              <a:buClr>
                <a:srgbClr val="C00000"/>
              </a:buClr>
              <a:buFont typeface="Wingdings" panose="05000000000000000000" pitchFamily="2" charset="2"/>
              <a:buChar char="§"/>
              <a:defRPr sz="2400" kern="1200">
                <a:solidFill>
                  <a:srgbClr val="9F373A"/>
                </a:solidFill>
                <a:latin typeface="Calibri" panose="020F0502020204030204" pitchFamily="34" charset="0"/>
                <a:ea typeface="+mn-ea"/>
                <a:cs typeface="Arial" panose="020B0604020202020204" pitchFamily="34" charset="0"/>
              </a:defRPr>
            </a:lvl3pPr>
            <a:lvl4pPr marL="1073150" indent="-360363" algn="l" defTabSz="914400" rtl="0" eaLnBrk="1" latinLnBrk="0" hangingPunct="1">
              <a:lnSpc>
                <a:spcPct val="90000"/>
              </a:lnSpc>
              <a:spcBef>
                <a:spcPts val="500"/>
              </a:spcBef>
              <a:buClr>
                <a:srgbClr val="C00000"/>
              </a:buClr>
              <a:buFont typeface="Wingdings" panose="05000000000000000000" pitchFamily="2" charset="2"/>
              <a:buChar char="§"/>
              <a:tabLst/>
              <a:defRPr sz="2000" kern="1200">
                <a:solidFill>
                  <a:srgbClr val="9F373A"/>
                </a:solidFill>
                <a:latin typeface="Calibri" panose="020F0502020204030204" pitchFamily="34" charset="0"/>
                <a:ea typeface="+mn-ea"/>
                <a:cs typeface="Arial" panose="020B0604020202020204" pitchFamily="34" charset="0"/>
              </a:defRPr>
            </a:lvl4pPr>
            <a:lvl5pPr marL="1435100" indent="-361950" algn="l" defTabSz="914400" rtl="0" eaLnBrk="1" latinLnBrk="0" hangingPunct="1">
              <a:lnSpc>
                <a:spcPct val="90000"/>
              </a:lnSpc>
              <a:spcBef>
                <a:spcPts val="500"/>
              </a:spcBef>
              <a:buClr>
                <a:srgbClr val="C00000"/>
              </a:buClr>
              <a:buFont typeface="Wingdings" panose="05000000000000000000" pitchFamily="2" charset="2"/>
              <a:buChar char="§"/>
              <a:defRPr sz="2000" kern="1200">
                <a:solidFill>
                  <a:srgbClr val="9F373A"/>
                </a:solidFill>
                <a:latin typeface="Calibri" panose="020F0502020204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100" kern="1200" baseline="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400" dirty="0"/>
              <a:t>Fig. 8: Live measurements (Power measure) on the </a:t>
            </a:r>
            <a:r>
              <a:rPr lang="en-US" sz="1400" dirty="0" err="1"/>
              <a:t>zApp</a:t>
            </a:r>
            <a:r>
              <a:rPr lang="en-US" sz="1400" dirty="0"/>
              <a:t> page</a:t>
            </a:r>
          </a:p>
        </p:txBody>
      </p:sp>
      <p:pic>
        <p:nvPicPr>
          <p:cNvPr id="8" name="Picture 7">
            <a:extLst>
              <a:ext uri="{FF2B5EF4-FFF2-40B4-BE49-F238E27FC236}">
                <a16:creationId xmlns:a16="http://schemas.microsoft.com/office/drawing/2014/main" id="{11817AEB-0745-4481-9559-8400744A20D5}"/>
              </a:ext>
            </a:extLst>
          </p:cNvPr>
          <p:cNvPicPr>
            <a:picLocks noChangeAspect="1"/>
          </p:cNvPicPr>
          <p:nvPr/>
        </p:nvPicPr>
        <p:blipFill>
          <a:blip r:embed="rId4"/>
          <a:stretch>
            <a:fillRect/>
          </a:stretch>
        </p:blipFill>
        <p:spPr>
          <a:xfrm>
            <a:off x="2485608" y="1441629"/>
            <a:ext cx="7220784" cy="4821289"/>
          </a:xfrm>
          <a:prstGeom prst="rect">
            <a:avLst/>
          </a:prstGeom>
          <a:ln>
            <a:solidFill>
              <a:schemeClr val="tx1"/>
            </a:solidFill>
          </a:ln>
        </p:spPr>
      </p:pic>
    </p:spTree>
    <p:custDataLst>
      <p:tags r:id="rId1"/>
    </p:custDataLst>
    <p:extLst>
      <p:ext uri="{BB962C8B-B14F-4D97-AF65-F5344CB8AC3E}">
        <p14:creationId xmlns:p14="http://schemas.microsoft.com/office/powerpoint/2010/main" val="3094816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54813C2B-0330-4D8B-B00D-8967C6811A9F}"/>
              </a:ext>
            </a:extLst>
          </p:cNvPr>
          <p:cNvSpPr>
            <a:spLocks noGrp="1"/>
          </p:cNvSpPr>
          <p:nvPr>
            <p:ph type="sldNum" sz="quarter" idx="10"/>
          </p:nvPr>
        </p:nvSpPr>
        <p:spPr/>
        <p:txBody>
          <a:bodyPr/>
          <a:lstStyle/>
          <a:p>
            <a:fld id="{1BDBE4D5-1906-465B-8652-0128494D8407}" type="slidenum">
              <a:rPr lang="en-US" smtClean="0"/>
              <a:pPr/>
              <a:t>3</a:t>
            </a:fld>
            <a:endParaRPr lang="en-US" dirty="0"/>
          </a:p>
        </p:txBody>
      </p:sp>
      <p:sp>
        <p:nvSpPr>
          <p:cNvPr id="3" name="Marcador de Posição de Conteúdo 2">
            <a:extLst>
              <a:ext uri="{FF2B5EF4-FFF2-40B4-BE49-F238E27FC236}">
                <a16:creationId xmlns:a16="http://schemas.microsoft.com/office/drawing/2014/main" id="{F729F8AD-5F62-40D1-B9C8-D09221BF8849}"/>
              </a:ext>
            </a:extLst>
          </p:cNvPr>
          <p:cNvSpPr>
            <a:spLocks noGrp="1"/>
          </p:cNvSpPr>
          <p:nvPr>
            <p:ph sz="quarter" idx="11"/>
          </p:nvPr>
        </p:nvSpPr>
        <p:spPr>
          <a:xfrm>
            <a:off x="418290" y="1390049"/>
            <a:ext cx="6439710" cy="5156666"/>
          </a:xfrm>
        </p:spPr>
        <p:txBody>
          <a:bodyPr/>
          <a:lstStyle/>
          <a:p>
            <a:pPr marL="342900" indent="-342900" algn="just">
              <a:buFont typeface="Wingdings" panose="05000000000000000000" pitchFamily="2" charset="2"/>
              <a:buChar char="§"/>
            </a:pPr>
            <a:endParaRPr lang="en-US" sz="2400" dirty="0"/>
          </a:p>
          <a:p>
            <a:pPr marL="342900" indent="-342900" algn="just">
              <a:buFont typeface="Wingdings" panose="05000000000000000000" pitchFamily="2" charset="2"/>
              <a:buChar char="§"/>
            </a:pPr>
            <a:r>
              <a:rPr lang="en-US" sz="2400" dirty="0"/>
              <a:t>Zero Defects Manufacturing Platform (ZDMP) provides a platform (a collection of software tools) that guarantees zero-defect in manufacturing. The platform consists of ZDMP components (</a:t>
            </a:r>
            <a:r>
              <a:rPr lang="en-US" sz="2400" dirty="0" err="1"/>
              <a:t>zComponents</a:t>
            </a:r>
            <a:r>
              <a:rPr lang="en-US" sz="2400" dirty="0"/>
              <a:t>) and ZDMP applications (</a:t>
            </a:r>
            <a:r>
              <a:rPr lang="en-US" sz="2400" dirty="0" err="1"/>
              <a:t>zApps</a:t>
            </a:r>
            <a:r>
              <a:rPr lang="en-US" sz="2400" dirty="0"/>
              <a:t>)</a:t>
            </a:r>
          </a:p>
          <a:p>
            <a:pPr marL="342900" indent="-342900" algn="just">
              <a:buFont typeface="Wingdings" panose="05000000000000000000" pitchFamily="2" charset="2"/>
              <a:buChar char="§"/>
            </a:pPr>
            <a:endParaRPr lang="en-US" sz="2400" dirty="0"/>
          </a:p>
          <a:p>
            <a:pPr marL="342900" indent="-342900" algn="just">
              <a:buFont typeface="Wingdings" panose="05000000000000000000" pitchFamily="2" charset="2"/>
              <a:buChar char="§"/>
            </a:pPr>
            <a:r>
              <a:rPr lang="en-US" sz="2400" dirty="0"/>
              <a:t>Through ZDMP, </a:t>
            </a:r>
            <a:r>
              <a:rPr lang="en-GB" sz="2400" b="0" i="0" u="none" strike="noStrike" dirty="0">
                <a:solidFill>
                  <a:srgbClr val="9F373A"/>
                </a:solidFill>
                <a:effectLst/>
                <a:latin typeface="Calibri" panose="020F0502020204030204" pitchFamily="34" charset="0"/>
              </a:rPr>
              <a:t>end-users can interconnect their systems (e.g., shop floor and ERP Systems) by using ZDMP Components (</a:t>
            </a:r>
            <a:r>
              <a:rPr lang="en-GB" sz="2400" b="0" i="0" u="none" strike="noStrike" dirty="0" err="1">
                <a:solidFill>
                  <a:srgbClr val="9F373A"/>
                </a:solidFill>
                <a:effectLst/>
                <a:latin typeface="Calibri" panose="020F0502020204030204" pitchFamily="34" charset="0"/>
              </a:rPr>
              <a:t>zComponents</a:t>
            </a:r>
            <a:r>
              <a:rPr lang="en-GB" sz="2400" b="0" i="0" u="none" strike="noStrike" dirty="0">
                <a:solidFill>
                  <a:srgbClr val="9F373A"/>
                </a:solidFill>
                <a:effectLst/>
                <a:latin typeface="Calibri" panose="020F0502020204030204" pitchFamily="34" charset="0"/>
              </a:rPr>
              <a:t>) and Applications (</a:t>
            </a:r>
            <a:r>
              <a:rPr lang="en-GB" sz="2400" b="0" i="0" u="none" strike="noStrike" dirty="0" err="1">
                <a:solidFill>
                  <a:srgbClr val="9F373A"/>
                </a:solidFill>
                <a:effectLst/>
                <a:latin typeface="Calibri" panose="020F0502020204030204" pitchFamily="34" charset="0"/>
              </a:rPr>
              <a:t>zApps</a:t>
            </a:r>
            <a:r>
              <a:rPr lang="en-GB" sz="2400" dirty="0"/>
              <a:t>)</a:t>
            </a:r>
            <a:r>
              <a:rPr lang="en-GB" sz="2400" b="0" i="0" u="none" strike="noStrike" dirty="0">
                <a:solidFill>
                  <a:srgbClr val="9F373A"/>
                </a:solidFill>
                <a:effectLst/>
                <a:latin typeface="Calibri" panose="020F0502020204030204" pitchFamily="34" charset="0"/>
              </a:rPr>
              <a:t>, to improve product and process quality assurance</a:t>
            </a:r>
            <a:endParaRPr lang="en-US" sz="2400" dirty="0"/>
          </a:p>
          <a:p>
            <a:pPr marL="342900" indent="-342900" algn="just">
              <a:buFont typeface="Wingdings" panose="05000000000000000000" pitchFamily="2" charset="2"/>
              <a:buChar char="§"/>
            </a:pPr>
            <a:endParaRPr lang="en-US" sz="2400" dirty="0"/>
          </a:p>
        </p:txBody>
      </p:sp>
      <p:sp>
        <p:nvSpPr>
          <p:cNvPr id="4" name="Título 3">
            <a:extLst>
              <a:ext uri="{FF2B5EF4-FFF2-40B4-BE49-F238E27FC236}">
                <a16:creationId xmlns:a16="http://schemas.microsoft.com/office/drawing/2014/main" id="{E7BD5D18-0AC4-4E7F-96B2-6203ED3B4ABF}"/>
              </a:ext>
            </a:extLst>
          </p:cNvPr>
          <p:cNvSpPr>
            <a:spLocks noGrp="1"/>
          </p:cNvSpPr>
          <p:nvPr>
            <p:ph type="title"/>
          </p:nvPr>
        </p:nvSpPr>
        <p:spPr/>
        <p:txBody>
          <a:bodyPr/>
          <a:lstStyle/>
          <a:p>
            <a:r>
              <a:rPr lang="pt-PT" dirty="0"/>
              <a:t>Introduction – ZDMP in a nutshell</a:t>
            </a:r>
          </a:p>
        </p:txBody>
      </p:sp>
      <p:pic>
        <p:nvPicPr>
          <p:cNvPr id="1026" name="Picture 2">
            <a:extLst>
              <a:ext uri="{FF2B5EF4-FFF2-40B4-BE49-F238E27FC236}">
                <a16:creationId xmlns:a16="http://schemas.microsoft.com/office/drawing/2014/main" id="{427936EF-A632-4CCC-BBC9-77FCD20D32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8460" y="1935804"/>
            <a:ext cx="4545250" cy="402613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98784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54813C2B-0330-4D8B-B00D-8967C6811A9F}"/>
              </a:ext>
            </a:extLst>
          </p:cNvPr>
          <p:cNvSpPr>
            <a:spLocks noGrp="1"/>
          </p:cNvSpPr>
          <p:nvPr>
            <p:ph type="sldNum" sz="quarter" idx="10"/>
          </p:nvPr>
        </p:nvSpPr>
        <p:spPr/>
        <p:txBody>
          <a:bodyPr/>
          <a:lstStyle/>
          <a:p>
            <a:fld id="{1BDBE4D5-1906-465B-8652-0128494D8407}" type="slidenum">
              <a:rPr lang="en-US" smtClean="0"/>
              <a:pPr/>
              <a:t>30</a:t>
            </a:fld>
            <a:endParaRPr lang="en-US" dirty="0"/>
          </a:p>
        </p:txBody>
      </p:sp>
      <p:sp>
        <p:nvSpPr>
          <p:cNvPr id="4" name="Título 3">
            <a:extLst>
              <a:ext uri="{FF2B5EF4-FFF2-40B4-BE49-F238E27FC236}">
                <a16:creationId xmlns:a16="http://schemas.microsoft.com/office/drawing/2014/main" id="{E7BD5D18-0AC4-4E7F-96B2-6203ED3B4ABF}"/>
              </a:ext>
            </a:extLst>
          </p:cNvPr>
          <p:cNvSpPr>
            <a:spLocks noGrp="1"/>
          </p:cNvSpPr>
          <p:nvPr>
            <p:ph type="title"/>
          </p:nvPr>
        </p:nvSpPr>
        <p:spPr/>
        <p:txBody>
          <a:bodyPr/>
          <a:lstStyle/>
          <a:p>
            <a:r>
              <a:rPr lang="pt-PT" dirty="0"/>
              <a:t>Questions </a:t>
            </a:r>
          </a:p>
        </p:txBody>
      </p:sp>
      <p:sp>
        <p:nvSpPr>
          <p:cNvPr id="19" name="Rectangle 18">
            <a:extLst>
              <a:ext uri="{FF2B5EF4-FFF2-40B4-BE49-F238E27FC236}">
                <a16:creationId xmlns:a16="http://schemas.microsoft.com/office/drawing/2014/main" id="{2E7F4A30-AF11-47A3-B613-802E61962557}"/>
              </a:ext>
            </a:extLst>
          </p:cNvPr>
          <p:cNvSpPr/>
          <p:nvPr/>
        </p:nvSpPr>
        <p:spPr>
          <a:xfrm>
            <a:off x="344700" y="1257727"/>
            <a:ext cx="9266228" cy="424732"/>
          </a:xfrm>
          <a:prstGeom prst="rect">
            <a:avLst/>
          </a:prstGeom>
        </p:spPr>
        <p:txBody>
          <a:bodyPr wrap="square">
            <a:spAutoFit/>
          </a:bodyPr>
          <a:lstStyle/>
          <a:p>
            <a:pPr marL="342900" lvl="0" indent="-342900" algn="ctr">
              <a:lnSpc>
                <a:spcPct val="90000"/>
              </a:lnSpc>
              <a:spcBef>
                <a:spcPts val="1000"/>
              </a:spcBef>
              <a:buFont typeface="Wingdings" panose="05000000000000000000" pitchFamily="2" charset="2"/>
              <a:buChar char="q"/>
            </a:pPr>
            <a:r>
              <a:rPr lang="en-US" sz="2400" b="1" dirty="0">
                <a:solidFill>
                  <a:srgbClr val="9F373A"/>
                </a:solidFill>
                <a:latin typeface="Calibri" panose="020F0502020204030204" pitchFamily="34" charset="0"/>
              </a:rPr>
              <a:t> </a:t>
            </a:r>
            <a:r>
              <a:rPr lang="en-US" sz="2000" b="1" dirty="0">
                <a:solidFill>
                  <a:srgbClr val="9F373A"/>
                </a:solidFill>
                <a:latin typeface="Calibri" panose="020F0502020204030204" pitchFamily="34" charset="0"/>
              </a:rPr>
              <a:t>Which ZDMP component is primarily for application design and development?</a:t>
            </a:r>
          </a:p>
        </p:txBody>
      </p:sp>
      <p:sp>
        <p:nvSpPr>
          <p:cNvPr id="10" name="Rectangle 9">
            <a:extLst>
              <a:ext uri="{FF2B5EF4-FFF2-40B4-BE49-F238E27FC236}">
                <a16:creationId xmlns:a16="http://schemas.microsoft.com/office/drawing/2014/main" id="{CB95B156-478B-4350-8FB8-1DF647DBB453}"/>
              </a:ext>
            </a:extLst>
          </p:cNvPr>
          <p:cNvSpPr/>
          <p:nvPr/>
        </p:nvSpPr>
        <p:spPr>
          <a:xfrm>
            <a:off x="1248940" y="1641819"/>
            <a:ext cx="6675860" cy="1179810"/>
          </a:xfrm>
          <a:prstGeom prst="rect">
            <a:avLst/>
          </a:prstGeom>
        </p:spPr>
        <p:txBody>
          <a:bodyPr wrap="square">
            <a:spAutoFit/>
          </a:bodyPr>
          <a:lstStyle/>
          <a:p>
            <a:pPr marL="342900" lvl="0" indent="-342900">
              <a:lnSpc>
                <a:spcPct val="90000"/>
              </a:lnSpc>
              <a:spcBef>
                <a:spcPts val="1000"/>
              </a:spcBef>
              <a:buFont typeface="Courier New" panose="02070309020205020404" pitchFamily="49" charset="0"/>
              <a:buChar char="o"/>
            </a:pPr>
            <a:r>
              <a:rPr lang="en-US" sz="2000" b="1" dirty="0">
                <a:solidFill>
                  <a:srgbClr val="9F373A"/>
                </a:solidFill>
                <a:latin typeface="Calibri" panose="020F0502020204030204" pitchFamily="34" charset="0"/>
              </a:rPr>
              <a:t>Message Bus</a:t>
            </a:r>
            <a:endParaRPr lang="en-US" sz="1400" b="1" dirty="0">
              <a:solidFill>
                <a:srgbClr val="9F373A"/>
              </a:solidFill>
              <a:latin typeface="Calibri" panose="020F0502020204030204" pitchFamily="34" charset="0"/>
            </a:endParaRPr>
          </a:p>
          <a:p>
            <a:pPr marL="342900" lvl="0" indent="-342900">
              <a:lnSpc>
                <a:spcPct val="90000"/>
              </a:lnSpc>
              <a:spcBef>
                <a:spcPts val="1000"/>
              </a:spcBef>
              <a:buFont typeface="Courier New" panose="02070309020205020404" pitchFamily="49" charset="0"/>
              <a:buChar char="o"/>
            </a:pPr>
            <a:r>
              <a:rPr lang="en-US" sz="2000" b="1" dirty="0" err="1">
                <a:solidFill>
                  <a:srgbClr val="9F373A"/>
                </a:solidFill>
                <a:latin typeface="Calibri" panose="020F0502020204030204" pitchFamily="34" charset="0"/>
              </a:rPr>
              <a:t>zStudio</a:t>
            </a:r>
            <a:r>
              <a:rPr lang="en-US" sz="2000" b="1" dirty="0">
                <a:solidFill>
                  <a:srgbClr val="9F373A"/>
                </a:solidFill>
                <a:latin typeface="Calibri" panose="020F0502020204030204" pitchFamily="34" charset="0"/>
              </a:rPr>
              <a:t>  </a:t>
            </a:r>
            <a:r>
              <a:rPr lang="en-US" sz="1400" dirty="0">
                <a:latin typeface="Calibri" panose="020F0502020204030204" pitchFamily="34" charset="0"/>
              </a:rPr>
              <a:t>(correct)</a:t>
            </a:r>
          </a:p>
          <a:p>
            <a:pPr marL="342900" indent="-342900">
              <a:lnSpc>
                <a:spcPct val="90000"/>
              </a:lnSpc>
              <a:spcBef>
                <a:spcPts val="1000"/>
              </a:spcBef>
              <a:buFont typeface="Courier New" panose="02070309020205020404" pitchFamily="49" charset="0"/>
              <a:buChar char="o"/>
            </a:pPr>
            <a:r>
              <a:rPr lang="en-US" sz="2000" b="1" dirty="0">
                <a:solidFill>
                  <a:srgbClr val="9F373A"/>
                </a:solidFill>
                <a:latin typeface="Calibri" panose="020F0502020204030204" pitchFamily="34" charset="0"/>
              </a:rPr>
              <a:t>Data Acquisition component</a:t>
            </a:r>
            <a:endParaRPr lang="en-US" sz="1400" dirty="0">
              <a:latin typeface="Calibri" panose="020F0502020204030204" pitchFamily="34" charset="0"/>
            </a:endParaRPr>
          </a:p>
        </p:txBody>
      </p:sp>
      <p:sp>
        <p:nvSpPr>
          <p:cNvPr id="12" name="Rectangle 11">
            <a:extLst>
              <a:ext uri="{FF2B5EF4-FFF2-40B4-BE49-F238E27FC236}">
                <a16:creationId xmlns:a16="http://schemas.microsoft.com/office/drawing/2014/main" id="{85F69027-08A1-4252-B92B-3661E772D72B}"/>
              </a:ext>
            </a:extLst>
          </p:cNvPr>
          <p:cNvSpPr/>
          <p:nvPr/>
        </p:nvSpPr>
        <p:spPr>
          <a:xfrm>
            <a:off x="497100" y="3025567"/>
            <a:ext cx="10109940" cy="424732"/>
          </a:xfrm>
          <a:prstGeom prst="rect">
            <a:avLst/>
          </a:prstGeom>
        </p:spPr>
        <p:txBody>
          <a:bodyPr wrap="square">
            <a:spAutoFit/>
          </a:bodyPr>
          <a:lstStyle/>
          <a:p>
            <a:pPr marL="342900" lvl="0" indent="-342900" algn="ctr">
              <a:lnSpc>
                <a:spcPct val="90000"/>
              </a:lnSpc>
              <a:spcBef>
                <a:spcPts val="1000"/>
              </a:spcBef>
              <a:buFont typeface="Wingdings" panose="05000000000000000000" pitchFamily="2" charset="2"/>
              <a:buChar char="q"/>
            </a:pPr>
            <a:r>
              <a:rPr lang="en-US" sz="2400" b="1" dirty="0">
                <a:solidFill>
                  <a:srgbClr val="9F373A"/>
                </a:solidFill>
                <a:latin typeface="Calibri" panose="020F0502020204030204" pitchFamily="34" charset="0"/>
              </a:rPr>
              <a:t> </a:t>
            </a:r>
            <a:r>
              <a:rPr lang="en-US" sz="2000" b="1" dirty="0">
                <a:solidFill>
                  <a:srgbClr val="9F373A"/>
                </a:solidFill>
                <a:latin typeface="Calibri" panose="020F0502020204030204" pitchFamily="34" charset="0"/>
              </a:rPr>
              <a:t>How many components was </a:t>
            </a:r>
            <a:r>
              <a:rPr lang="en-US" sz="2000" b="1" dirty="0" err="1">
                <a:solidFill>
                  <a:srgbClr val="9F373A"/>
                </a:solidFill>
                <a:latin typeface="Calibri" panose="020F0502020204030204" pitchFamily="34" charset="0"/>
              </a:rPr>
              <a:t>utilised</a:t>
            </a:r>
            <a:r>
              <a:rPr lang="en-US" sz="2000" b="1" dirty="0">
                <a:solidFill>
                  <a:srgbClr val="9F373A"/>
                </a:solidFill>
                <a:latin typeface="Calibri" panose="020F0502020204030204" pitchFamily="34" charset="0"/>
              </a:rPr>
              <a:t> in the development of the energy monitoring </a:t>
            </a:r>
            <a:r>
              <a:rPr lang="en-US" sz="2000" b="1" dirty="0" err="1">
                <a:solidFill>
                  <a:srgbClr val="9F373A"/>
                </a:solidFill>
                <a:latin typeface="Calibri" panose="020F0502020204030204" pitchFamily="34" charset="0"/>
              </a:rPr>
              <a:t>zApp</a:t>
            </a:r>
            <a:r>
              <a:rPr lang="en-US" sz="2000" b="1" dirty="0">
                <a:solidFill>
                  <a:srgbClr val="9F373A"/>
                </a:solidFill>
                <a:latin typeface="Calibri" panose="020F0502020204030204" pitchFamily="34" charset="0"/>
              </a:rPr>
              <a:t>?</a:t>
            </a:r>
          </a:p>
        </p:txBody>
      </p:sp>
      <p:sp>
        <p:nvSpPr>
          <p:cNvPr id="13" name="Rectangle 12">
            <a:extLst>
              <a:ext uri="{FF2B5EF4-FFF2-40B4-BE49-F238E27FC236}">
                <a16:creationId xmlns:a16="http://schemas.microsoft.com/office/drawing/2014/main" id="{12E5554F-ED73-4DC2-BBEC-AA925E7EE02B}"/>
              </a:ext>
            </a:extLst>
          </p:cNvPr>
          <p:cNvSpPr/>
          <p:nvPr/>
        </p:nvSpPr>
        <p:spPr>
          <a:xfrm>
            <a:off x="1248940" y="3399499"/>
            <a:ext cx="9703540" cy="1179810"/>
          </a:xfrm>
          <a:prstGeom prst="rect">
            <a:avLst/>
          </a:prstGeom>
        </p:spPr>
        <p:txBody>
          <a:bodyPr wrap="square">
            <a:spAutoFit/>
          </a:bodyPr>
          <a:lstStyle/>
          <a:p>
            <a:pPr marL="342900" lvl="0" indent="-342900">
              <a:lnSpc>
                <a:spcPct val="90000"/>
              </a:lnSpc>
              <a:spcBef>
                <a:spcPts val="1000"/>
              </a:spcBef>
              <a:buFont typeface="Courier New" panose="02070309020205020404" pitchFamily="49" charset="0"/>
              <a:buChar char="o"/>
            </a:pPr>
            <a:r>
              <a:rPr lang="en-US" sz="2000" b="1" dirty="0">
                <a:solidFill>
                  <a:srgbClr val="9F373A"/>
                </a:solidFill>
                <a:latin typeface="Calibri" panose="020F0502020204030204" pitchFamily="34" charset="0"/>
              </a:rPr>
              <a:t>8</a:t>
            </a:r>
            <a:r>
              <a:rPr lang="en-US" sz="1400" dirty="0">
                <a:latin typeface="Calibri" panose="020F0502020204030204" pitchFamily="34" charset="0"/>
              </a:rPr>
              <a:t> </a:t>
            </a:r>
          </a:p>
          <a:p>
            <a:pPr marL="342900" lvl="0" indent="-342900">
              <a:lnSpc>
                <a:spcPct val="90000"/>
              </a:lnSpc>
              <a:spcBef>
                <a:spcPts val="1000"/>
              </a:spcBef>
              <a:buFont typeface="Courier New" panose="02070309020205020404" pitchFamily="49" charset="0"/>
              <a:buChar char="o"/>
            </a:pPr>
            <a:r>
              <a:rPr lang="en-US" sz="2000" b="1" dirty="0">
                <a:solidFill>
                  <a:srgbClr val="9F373A"/>
                </a:solidFill>
                <a:latin typeface="Calibri" panose="020F0502020204030204" pitchFamily="34" charset="0"/>
              </a:rPr>
              <a:t>6</a:t>
            </a:r>
            <a:endParaRPr lang="en-US" sz="1400" dirty="0">
              <a:latin typeface="Calibri" panose="020F0502020204030204" pitchFamily="34" charset="0"/>
            </a:endParaRPr>
          </a:p>
          <a:p>
            <a:pPr marL="342900" indent="-342900">
              <a:lnSpc>
                <a:spcPct val="90000"/>
              </a:lnSpc>
              <a:spcBef>
                <a:spcPts val="1000"/>
              </a:spcBef>
              <a:buFont typeface="Courier New" panose="02070309020205020404" pitchFamily="49" charset="0"/>
              <a:buChar char="o"/>
            </a:pPr>
            <a:r>
              <a:rPr lang="en-US" sz="2000" b="1" dirty="0">
                <a:solidFill>
                  <a:srgbClr val="9F373A"/>
                </a:solidFill>
                <a:latin typeface="Calibri" panose="020F0502020204030204" pitchFamily="34" charset="0"/>
              </a:rPr>
              <a:t>7 </a:t>
            </a:r>
            <a:r>
              <a:rPr lang="en-US" sz="1400" dirty="0">
                <a:latin typeface="Calibri" panose="020F0502020204030204" pitchFamily="34" charset="0"/>
              </a:rPr>
              <a:t>(correct)</a:t>
            </a:r>
          </a:p>
        </p:txBody>
      </p:sp>
      <p:sp>
        <p:nvSpPr>
          <p:cNvPr id="16" name="Rectangle 15">
            <a:extLst>
              <a:ext uri="{FF2B5EF4-FFF2-40B4-BE49-F238E27FC236}">
                <a16:creationId xmlns:a16="http://schemas.microsoft.com/office/drawing/2014/main" id="{8B9682DF-90B0-40A7-9824-0F3232AE1C53}"/>
              </a:ext>
            </a:extLst>
          </p:cNvPr>
          <p:cNvSpPr/>
          <p:nvPr/>
        </p:nvSpPr>
        <p:spPr>
          <a:xfrm>
            <a:off x="324381" y="4722287"/>
            <a:ext cx="6640624" cy="424732"/>
          </a:xfrm>
          <a:prstGeom prst="rect">
            <a:avLst/>
          </a:prstGeom>
        </p:spPr>
        <p:txBody>
          <a:bodyPr wrap="square">
            <a:spAutoFit/>
          </a:bodyPr>
          <a:lstStyle/>
          <a:p>
            <a:pPr marL="342900" lvl="0" indent="-342900" algn="ctr">
              <a:lnSpc>
                <a:spcPct val="90000"/>
              </a:lnSpc>
              <a:spcBef>
                <a:spcPts val="1000"/>
              </a:spcBef>
              <a:buFont typeface="Wingdings" panose="05000000000000000000" pitchFamily="2" charset="2"/>
              <a:buChar char="q"/>
            </a:pPr>
            <a:r>
              <a:rPr lang="en-US" sz="2400" b="1" dirty="0">
                <a:solidFill>
                  <a:srgbClr val="9F373A"/>
                </a:solidFill>
                <a:latin typeface="Calibri" panose="020F0502020204030204" pitchFamily="34" charset="0"/>
              </a:rPr>
              <a:t> </a:t>
            </a:r>
            <a:r>
              <a:rPr lang="en-US" sz="2000" b="1" dirty="0">
                <a:solidFill>
                  <a:srgbClr val="9F373A"/>
                </a:solidFill>
                <a:latin typeface="Calibri" panose="020F0502020204030204" pitchFamily="34" charset="0"/>
              </a:rPr>
              <a:t>Which of these can be regarded as a ZDMP solution?</a:t>
            </a:r>
          </a:p>
        </p:txBody>
      </p:sp>
      <p:sp>
        <p:nvSpPr>
          <p:cNvPr id="17" name="Rectangle 16">
            <a:extLst>
              <a:ext uri="{FF2B5EF4-FFF2-40B4-BE49-F238E27FC236}">
                <a16:creationId xmlns:a16="http://schemas.microsoft.com/office/drawing/2014/main" id="{F6A40B0D-FEBD-4CE0-B349-6576223ED3F2}"/>
              </a:ext>
            </a:extLst>
          </p:cNvPr>
          <p:cNvSpPr/>
          <p:nvPr/>
        </p:nvSpPr>
        <p:spPr>
          <a:xfrm>
            <a:off x="1248940" y="5086059"/>
            <a:ext cx="9703540" cy="1179810"/>
          </a:xfrm>
          <a:prstGeom prst="rect">
            <a:avLst/>
          </a:prstGeom>
        </p:spPr>
        <p:txBody>
          <a:bodyPr wrap="square">
            <a:spAutoFit/>
          </a:bodyPr>
          <a:lstStyle/>
          <a:p>
            <a:pPr marL="342900" lvl="0" indent="-342900">
              <a:lnSpc>
                <a:spcPct val="90000"/>
              </a:lnSpc>
              <a:spcBef>
                <a:spcPts val="1000"/>
              </a:spcBef>
              <a:buFont typeface="Courier New" panose="02070309020205020404" pitchFamily="49" charset="0"/>
              <a:buChar char="o"/>
            </a:pPr>
            <a:r>
              <a:rPr lang="en-US" sz="2000" b="1" dirty="0">
                <a:solidFill>
                  <a:srgbClr val="9F373A"/>
                </a:solidFill>
                <a:latin typeface="Calibri" panose="020F0502020204030204" pitchFamily="34" charset="0"/>
              </a:rPr>
              <a:t>A </a:t>
            </a:r>
            <a:r>
              <a:rPr lang="en-US" sz="2000" b="1" dirty="0" err="1">
                <a:solidFill>
                  <a:srgbClr val="9F373A"/>
                </a:solidFill>
                <a:latin typeface="Calibri" panose="020F0502020204030204" pitchFamily="34" charset="0"/>
              </a:rPr>
              <a:t>zApp</a:t>
            </a:r>
            <a:r>
              <a:rPr lang="en-US" sz="2000" b="1" dirty="0">
                <a:solidFill>
                  <a:srgbClr val="9F373A"/>
                </a:solidFill>
                <a:latin typeface="Calibri" panose="020F0502020204030204" pitchFamily="34" charset="0"/>
              </a:rPr>
              <a:t> </a:t>
            </a:r>
            <a:r>
              <a:rPr lang="en-US" sz="1400" dirty="0">
                <a:latin typeface="Calibri" panose="020F0502020204030204" pitchFamily="34" charset="0"/>
              </a:rPr>
              <a:t>(correct) </a:t>
            </a:r>
          </a:p>
          <a:p>
            <a:pPr marL="342900" lvl="0" indent="-342900">
              <a:lnSpc>
                <a:spcPct val="90000"/>
              </a:lnSpc>
              <a:spcBef>
                <a:spcPts val="1000"/>
              </a:spcBef>
              <a:buFont typeface="Courier New" panose="02070309020205020404" pitchFamily="49" charset="0"/>
              <a:buChar char="o"/>
            </a:pPr>
            <a:r>
              <a:rPr lang="en-US" sz="2000" b="1" dirty="0">
                <a:solidFill>
                  <a:srgbClr val="9F373A"/>
                </a:solidFill>
                <a:latin typeface="Calibri" panose="020F0502020204030204" pitchFamily="34" charset="0"/>
              </a:rPr>
              <a:t>A ZDMP Component </a:t>
            </a:r>
            <a:r>
              <a:rPr lang="en-US" sz="1400" dirty="0">
                <a:latin typeface="Calibri" panose="020F0502020204030204" pitchFamily="34" charset="0"/>
              </a:rPr>
              <a:t>(correct)</a:t>
            </a:r>
          </a:p>
          <a:p>
            <a:pPr marL="342900" lvl="0" indent="-342900">
              <a:lnSpc>
                <a:spcPct val="90000"/>
              </a:lnSpc>
              <a:spcBef>
                <a:spcPts val="1000"/>
              </a:spcBef>
              <a:buFont typeface="Courier New" panose="02070309020205020404" pitchFamily="49" charset="0"/>
              <a:buChar char="o"/>
            </a:pPr>
            <a:r>
              <a:rPr lang="en-US" sz="2000" b="1" dirty="0" err="1">
                <a:solidFill>
                  <a:srgbClr val="9F373A"/>
                </a:solidFill>
                <a:latin typeface="Calibri" panose="020F0502020204030204" pitchFamily="34" charset="0"/>
              </a:rPr>
              <a:t>zApp</a:t>
            </a:r>
            <a:r>
              <a:rPr lang="en-US" sz="2000" b="1" dirty="0">
                <a:solidFill>
                  <a:srgbClr val="9F373A"/>
                </a:solidFill>
                <a:latin typeface="Calibri" panose="020F0502020204030204" pitchFamily="34" charset="0"/>
              </a:rPr>
              <a:t> and ZDMP Component </a:t>
            </a:r>
            <a:r>
              <a:rPr lang="en-US" sz="1400" dirty="0">
                <a:latin typeface="Calibri" panose="020F0502020204030204" pitchFamily="34" charset="0"/>
              </a:rPr>
              <a:t>(correct)</a:t>
            </a:r>
          </a:p>
        </p:txBody>
      </p:sp>
    </p:spTree>
    <p:custDataLst>
      <p:tags r:id="rId1"/>
    </p:custDataLst>
    <p:extLst>
      <p:ext uri="{BB962C8B-B14F-4D97-AF65-F5344CB8AC3E}">
        <p14:creationId xmlns:p14="http://schemas.microsoft.com/office/powerpoint/2010/main" val="3362183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54813C2B-0330-4D8B-B00D-8967C6811A9F}"/>
              </a:ext>
            </a:extLst>
          </p:cNvPr>
          <p:cNvSpPr>
            <a:spLocks noGrp="1"/>
          </p:cNvSpPr>
          <p:nvPr>
            <p:ph type="sldNum" sz="quarter" idx="10"/>
          </p:nvPr>
        </p:nvSpPr>
        <p:spPr/>
        <p:txBody>
          <a:bodyPr/>
          <a:lstStyle/>
          <a:p>
            <a:fld id="{1BDBE4D5-1906-465B-8652-0128494D8407}" type="slidenum">
              <a:rPr lang="en-US" smtClean="0"/>
              <a:pPr/>
              <a:t>31</a:t>
            </a:fld>
            <a:endParaRPr lang="en-US" dirty="0"/>
          </a:p>
        </p:txBody>
      </p:sp>
      <p:sp>
        <p:nvSpPr>
          <p:cNvPr id="4" name="Título 3">
            <a:extLst>
              <a:ext uri="{FF2B5EF4-FFF2-40B4-BE49-F238E27FC236}">
                <a16:creationId xmlns:a16="http://schemas.microsoft.com/office/drawing/2014/main" id="{E7BD5D18-0AC4-4E7F-96B2-6203ED3B4ABF}"/>
              </a:ext>
            </a:extLst>
          </p:cNvPr>
          <p:cNvSpPr>
            <a:spLocks noGrp="1"/>
          </p:cNvSpPr>
          <p:nvPr>
            <p:ph type="title"/>
          </p:nvPr>
        </p:nvSpPr>
        <p:spPr/>
        <p:txBody>
          <a:bodyPr/>
          <a:lstStyle/>
          <a:p>
            <a:r>
              <a:rPr lang="pt-PT" dirty="0"/>
              <a:t>Conclusion  </a:t>
            </a:r>
          </a:p>
        </p:txBody>
      </p:sp>
      <p:sp>
        <p:nvSpPr>
          <p:cNvPr id="19" name="Rectangle 18">
            <a:extLst>
              <a:ext uri="{FF2B5EF4-FFF2-40B4-BE49-F238E27FC236}">
                <a16:creationId xmlns:a16="http://schemas.microsoft.com/office/drawing/2014/main" id="{2E7F4A30-AF11-47A3-B613-802E61962557}"/>
              </a:ext>
            </a:extLst>
          </p:cNvPr>
          <p:cNvSpPr/>
          <p:nvPr/>
        </p:nvSpPr>
        <p:spPr>
          <a:xfrm>
            <a:off x="883180" y="1257726"/>
            <a:ext cx="10861780" cy="1089529"/>
          </a:xfrm>
          <a:prstGeom prst="rect">
            <a:avLst/>
          </a:prstGeom>
        </p:spPr>
        <p:txBody>
          <a:bodyPr wrap="square">
            <a:spAutoFit/>
          </a:bodyPr>
          <a:lstStyle/>
          <a:p>
            <a:pPr marL="342900" lvl="0" indent="-342900">
              <a:lnSpc>
                <a:spcPct val="90000"/>
              </a:lnSpc>
              <a:spcBef>
                <a:spcPts val="1000"/>
              </a:spcBef>
              <a:buFont typeface="Wingdings" panose="05000000000000000000" pitchFamily="2" charset="2"/>
              <a:buChar char="q"/>
            </a:pPr>
            <a:r>
              <a:rPr lang="en-US" sz="2400" b="1" dirty="0">
                <a:solidFill>
                  <a:srgbClr val="9F373A"/>
                </a:solidFill>
                <a:latin typeface="Calibri" panose="020F0502020204030204" pitchFamily="34" charset="0"/>
              </a:rPr>
              <a:t> </a:t>
            </a:r>
            <a:r>
              <a:rPr lang="en-US" sz="2400" dirty="0">
                <a:solidFill>
                  <a:srgbClr val="9F373A"/>
                </a:solidFill>
                <a:latin typeface="Calibri" panose="020F0502020204030204" pitchFamily="34" charset="0"/>
                <a:cs typeface="Arial" panose="020B0604020202020204" pitchFamily="34" charset="0"/>
              </a:rPr>
              <a:t>ZDMP provides a set of software packages (ZDMP solutions), which facilitates the development of end-user applications for guaranteeing zero-defects in manufacturing.</a:t>
            </a:r>
          </a:p>
        </p:txBody>
      </p:sp>
      <p:pic>
        <p:nvPicPr>
          <p:cNvPr id="3" name="Picture 2">
            <a:extLst>
              <a:ext uri="{FF2B5EF4-FFF2-40B4-BE49-F238E27FC236}">
                <a16:creationId xmlns:a16="http://schemas.microsoft.com/office/drawing/2014/main" id="{B2BF6019-4F14-4C7E-9623-D4D5FD995EDC}"/>
              </a:ext>
            </a:extLst>
          </p:cNvPr>
          <p:cNvPicPr>
            <a:picLocks noChangeAspect="1"/>
          </p:cNvPicPr>
          <p:nvPr/>
        </p:nvPicPr>
        <p:blipFill>
          <a:blip r:embed="rId4"/>
          <a:stretch>
            <a:fillRect/>
          </a:stretch>
        </p:blipFill>
        <p:spPr>
          <a:xfrm>
            <a:off x="538482" y="3129458"/>
            <a:ext cx="4397892" cy="2735153"/>
          </a:xfrm>
          <a:prstGeom prst="rect">
            <a:avLst/>
          </a:prstGeom>
        </p:spPr>
      </p:pic>
      <p:sp>
        <p:nvSpPr>
          <p:cNvPr id="11" name="Rectangle 10">
            <a:extLst>
              <a:ext uri="{FF2B5EF4-FFF2-40B4-BE49-F238E27FC236}">
                <a16:creationId xmlns:a16="http://schemas.microsoft.com/office/drawing/2014/main" id="{8A818D64-739C-4D55-A891-B4E27C174EF8}"/>
              </a:ext>
            </a:extLst>
          </p:cNvPr>
          <p:cNvSpPr/>
          <p:nvPr/>
        </p:nvSpPr>
        <p:spPr>
          <a:xfrm>
            <a:off x="6037903" y="3075106"/>
            <a:ext cx="4397892" cy="1421928"/>
          </a:xfrm>
          <a:prstGeom prst="rect">
            <a:avLst/>
          </a:prstGeom>
        </p:spPr>
        <p:txBody>
          <a:bodyPr wrap="square">
            <a:spAutoFit/>
          </a:bodyPr>
          <a:lstStyle/>
          <a:p>
            <a:pPr marL="342900" lvl="0" indent="-342900" algn="just">
              <a:lnSpc>
                <a:spcPct val="90000"/>
              </a:lnSpc>
              <a:spcBef>
                <a:spcPts val="1000"/>
              </a:spcBef>
              <a:buFont typeface="Wingdings" panose="05000000000000000000" pitchFamily="2" charset="2"/>
              <a:buChar char="q"/>
            </a:pPr>
            <a:r>
              <a:rPr lang="en-US" sz="2400" dirty="0">
                <a:solidFill>
                  <a:srgbClr val="9F373A"/>
                </a:solidFill>
                <a:latin typeface="Calibri" panose="020F0502020204030204" pitchFamily="34" charset="0"/>
                <a:cs typeface="Arial" panose="020B0604020202020204" pitchFamily="34" charset="0"/>
              </a:rPr>
              <a:t>The Application Builder (</a:t>
            </a:r>
            <a:r>
              <a:rPr lang="en-US" sz="2400" dirty="0" err="1">
                <a:solidFill>
                  <a:srgbClr val="9F373A"/>
                </a:solidFill>
                <a:latin typeface="Calibri" panose="020F0502020204030204" pitchFamily="34" charset="0"/>
                <a:cs typeface="Arial" panose="020B0604020202020204" pitchFamily="34" charset="0"/>
              </a:rPr>
              <a:t>zStudio</a:t>
            </a:r>
            <a:r>
              <a:rPr lang="en-US" sz="2400" dirty="0">
                <a:solidFill>
                  <a:srgbClr val="9F373A"/>
                </a:solidFill>
                <a:latin typeface="Calibri" panose="020F0502020204030204" pitchFamily="34" charset="0"/>
                <a:cs typeface="Arial" panose="020B0604020202020204" pitchFamily="34" charset="0"/>
              </a:rPr>
              <a:t>) provides a means for application interface design and development.</a:t>
            </a:r>
          </a:p>
        </p:txBody>
      </p:sp>
      <p:sp>
        <p:nvSpPr>
          <p:cNvPr id="14" name="Rectangle 13">
            <a:extLst>
              <a:ext uri="{FF2B5EF4-FFF2-40B4-BE49-F238E27FC236}">
                <a16:creationId xmlns:a16="http://schemas.microsoft.com/office/drawing/2014/main" id="{F8CC9CF1-38F3-43C8-A823-1685885E6343}"/>
              </a:ext>
            </a:extLst>
          </p:cNvPr>
          <p:cNvSpPr/>
          <p:nvPr/>
        </p:nvSpPr>
        <p:spPr>
          <a:xfrm>
            <a:off x="5460259" y="4943749"/>
            <a:ext cx="5553181" cy="757130"/>
          </a:xfrm>
          <a:prstGeom prst="rect">
            <a:avLst/>
          </a:prstGeom>
        </p:spPr>
        <p:txBody>
          <a:bodyPr wrap="square">
            <a:spAutoFit/>
          </a:bodyPr>
          <a:lstStyle/>
          <a:p>
            <a:pPr marL="342900" lvl="0" indent="-342900">
              <a:lnSpc>
                <a:spcPct val="90000"/>
              </a:lnSpc>
              <a:spcBef>
                <a:spcPts val="1000"/>
              </a:spcBef>
              <a:buFont typeface="Wingdings" panose="05000000000000000000" pitchFamily="2" charset="2"/>
              <a:buChar char="q"/>
            </a:pPr>
            <a:r>
              <a:rPr lang="en-US" sz="2400" dirty="0" err="1">
                <a:solidFill>
                  <a:srgbClr val="9F373A"/>
                </a:solidFill>
                <a:latin typeface="Calibri" panose="020F0502020204030204" pitchFamily="34" charset="0"/>
                <a:cs typeface="Arial" panose="020B0604020202020204" pitchFamily="34" charset="0"/>
              </a:rPr>
              <a:t>zApps</a:t>
            </a:r>
            <a:r>
              <a:rPr lang="en-US" sz="2400" dirty="0">
                <a:solidFill>
                  <a:srgbClr val="9F373A"/>
                </a:solidFill>
                <a:latin typeface="Calibri" panose="020F0502020204030204" pitchFamily="34" charset="0"/>
                <a:cs typeface="Arial" panose="020B0604020202020204" pitchFamily="34" charset="0"/>
              </a:rPr>
              <a:t> may run </a:t>
            </a:r>
            <a:r>
              <a:rPr lang="en-US" sz="2400" dirty="0" err="1">
                <a:solidFill>
                  <a:srgbClr val="9F373A"/>
                </a:solidFill>
                <a:latin typeface="Calibri" panose="020F0502020204030204" pitchFamily="34" charset="0"/>
                <a:cs typeface="Arial" panose="020B0604020202020204" pitchFamily="34" charset="0"/>
              </a:rPr>
              <a:t>OnPremise</a:t>
            </a:r>
            <a:r>
              <a:rPr lang="en-US" sz="2400" dirty="0">
                <a:solidFill>
                  <a:srgbClr val="9F373A"/>
                </a:solidFill>
                <a:latin typeface="Calibri" panose="020F0502020204030204" pitchFamily="34" charset="0"/>
                <a:cs typeface="Arial" panose="020B0604020202020204" pitchFamily="34" charset="0"/>
              </a:rPr>
              <a:t>, </a:t>
            </a:r>
            <a:r>
              <a:rPr lang="en-US" sz="2400" dirty="0" err="1">
                <a:solidFill>
                  <a:srgbClr val="9F373A"/>
                </a:solidFill>
                <a:latin typeface="Calibri" panose="020F0502020204030204" pitchFamily="34" charset="0"/>
                <a:cs typeface="Arial" panose="020B0604020202020204" pitchFamily="34" charset="0"/>
              </a:rPr>
              <a:t>InCloud</a:t>
            </a:r>
            <a:r>
              <a:rPr lang="en-US" sz="2400" dirty="0">
                <a:solidFill>
                  <a:srgbClr val="9F373A"/>
                </a:solidFill>
                <a:latin typeface="Calibri" panose="020F0502020204030204" pitchFamily="34" charset="0"/>
                <a:cs typeface="Arial" panose="020B0604020202020204" pitchFamily="34" charset="0"/>
              </a:rPr>
              <a:t> or both.</a:t>
            </a:r>
          </a:p>
        </p:txBody>
      </p:sp>
    </p:spTree>
    <p:custDataLst>
      <p:tags r:id="rId1"/>
    </p:custDataLst>
    <p:extLst>
      <p:ext uri="{BB962C8B-B14F-4D97-AF65-F5344CB8AC3E}">
        <p14:creationId xmlns:p14="http://schemas.microsoft.com/office/powerpoint/2010/main" val="21544930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DC40F5-843B-47F8-BA2B-2E3203167CCF}"/>
              </a:ext>
            </a:extLst>
          </p:cNvPr>
          <p:cNvSpPr>
            <a:spLocks noGrp="1"/>
          </p:cNvSpPr>
          <p:nvPr>
            <p:ph type="sldNum" sz="quarter" idx="10"/>
          </p:nvPr>
        </p:nvSpPr>
        <p:spPr/>
        <p:txBody>
          <a:bodyPr vert="horz" lIns="91440" tIns="45720" rIns="91440" bIns="45720" rtlCol="0" anchor="ctr">
            <a:normAutofit fontScale="55000" lnSpcReduction="20000"/>
          </a:bodyPr>
          <a:lstStyle/>
          <a:p>
            <a:pPr>
              <a:spcAft>
                <a:spcPts val="600"/>
              </a:spcAft>
              <a:defRPr/>
            </a:pPr>
            <a:fld id="{1BDBE4D5-1906-465B-8652-0128494D8407}" type="slidenum">
              <a:rPr lang="en-US" sz="1200" smtClean="0">
                <a:solidFill>
                  <a:prstClr val="black">
                    <a:tint val="75000"/>
                  </a:prstClr>
                </a:solidFill>
                <a:latin typeface="Calibri" panose="020F0502020204030204"/>
                <a:cs typeface="+mn-cs"/>
              </a:rPr>
              <a:pPr>
                <a:spcAft>
                  <a:spcPts val="600"/>
                </a:spcAft>
                <a:defRPr/>
              </a:pPr>
              <a:t>32</a:t>
            </a:fld>
            <a:endParaRPr lang="en-US" sz="1200">
              <a:solidFill>
                <a:prstClr val="black">
                  <a:tint val="75000"/>
                </a:prstClr>
              </a:solidFill>
              <a:latin typeface="Calibri" panose="020F0502020204030204"/>
              <a:cs typeface="+mn-cs"/>
            </a:endParaRPr>
          </a:p>
        </p:txBody>
      </p:sp>
      <p:sp>
        <p:nvSpPr>
          <p:cNvPr id="4" name="Title 3">
            <a:extLst>
              <a:ext uri="{FF2B5EF4-FFF2-40B4-BE49-F238E27FC236}">
                <a16:creationId xmlns:a16="http://schemas.microsoft.com/office/drawing/2014/main" id="{971C6E28-8EB1-4CEA-9905-874E7211BF76}"/>
              </a:ext>
            </a:extLst>
          </p:cNvPr>
          <p:cNvSpPr>
            <a:spLocks noGrp="1"/>
          </p:cNvSpPr>
          <p:nvPr>
            <p:ph type="title" idx="4294967295"/>
          </p:nvPr>
        </p:nvSpPr>
        <p:spPr>
          <a:xfrm>
            <a:off x="323932" y="3043625"/>
            <a:ext cx="7459373" cy="770750"/>
          </a:xfrm>
        </p:spPr>
        <p:txBody>
          <a:bodyPr vert="horz" lIns="91440" tIns="45720" rIns="91440" bIns="45720" rtlCol="0" anchor="ctr">
            <a:normAutofit/>
          </a:bodyPr>
          <a:lstStyle/>
          <a:p>
            <a:pPr algn="ctr"/>
            <a:r>
              <a:rPr lang="en-US" dirty="0">
                <a:solidFill>
                  <a:schemeClr val="bg1"/>
                </a:solidFill>
                <a:latin typeface="+mj-lt"/>
                <a:cs typeface="+mj-cs"/>
              </a:rPr>
              <a:t>Thank You for watching</a:t>
            </a:r>
          </a:p>
        </p:txBody>
      </p:sp>
      <p:pic>
        <p:nvPicPr>
          <p:cNvPr id="8" name="Bild 8">
            <a:extLst>
              <a:ext uri="{FF2B5EF4-FFF2-40B4-BE49-F238E27FC236}">
                <a16:creationId xmlns:a16="http://schemas.microsoft.com/office/drawing/2014/main" id="{0171B304-3EA9-724C-8BB6-BC11B52D1500}"/>
              </a:ext>
            </a:extLst>
          </p:cNvPr>
          <p:cNvPicPr/>
          <p:nvPr/>
        </p:nvPicPr>
        <p:blipFill>
          <a:blip r:embed="rId2" cstate="print">
            <a:extLst>
              <a:ext uri="{28A0092B-C50C-407E-A947-70E740481C1C}">
                <a14:useLocalDpi xmlns:a14="http://schemas.microsoft.com/office/drawing/2010/main"/>
              </a:ext>
            </a:extLst>
          </a:blip>
          <a:srcRect/>
          <a:stretch>
            <a:fillRect/>
          </a:stretch>
        </p:blipFill>
        <p:spPr bwMode="auto">
          <a:xfrm>
            <a:off x="609735" y="5867400"/>
            <a:ext cx="772751" cy="521017"/>
          </a:xfrm>
          <a:prstGeom prst="rect">
            <a:avLst/>
          </a:prstGeom>
          <a:noFill/>
          <a:ln>
            <a:noFill/>
          </a:ln>
        </p:spPr>
      </p:pic>
      <p:sp>
        <p:nvSpPr>
          <p:cNvPr id="3" name="Rectangle 2">
            <a:extLst>
              <a:ext uri="{FF2B5EF4-FFF2-40B4-BE49-F238E27FC236}">
                <a16:creationId xmlns:a16="http://schemas.microsoft.com/office/drawing/2014/main" id="{7613502E-0D7B-554A-BA16-A8B8355F9021}"/>
              </a:ext>
            </a:extLst>
          </p:cNvPr>
          <p:cNvSpPr/>
          <p:nvPr/>
        </p:nvSpPr>
        <p:spPr>
          <a:xfrm>
            <a:off x="1502229" y="5895974"/>
            <a:ext cx="6096000" cy="461665"/>
          </a:xfrm>
          <a:prstGeom prst="rect">
            <a:avLst/>
          </a:prstGeom>
        </p:spPr>
        <p:txBody>
          <a:bodyPr>
            <a:spAutoFit/>
          </a:bodyPr>
          <a:lstStyle/>
          <a:p>
            <a:r>
              <a:rPr lang="en-GB" sz="1200" dirty="0">
                <a:solidFill>
                  <a:schemeClr val="bg1"/>
                </a:solidFill>
                <a:latin typeface="+mj-lt"/>
                <a:ea typeface="+mj-ea"/>
                <a:cs typeface="+mj-cs"/>
              </a:rPr>
              <a:t>Funded by the Horizon 2020 </a:t>
            </a:r>
            <a:endParaRPr lang="x-none" sz="1200" dirty="0">
              <a:solidFill>
                <a:schemeClr val="bg1"/>
              </a:solidFill>
              <a:latin typeface="+mj-lt"/>
              <a:ea typeface="+mj-ea"/>
              <a:cs typeface="+mj-cs"/>
            </a:endParaRPr>
          </a:p>
          <a:p>
            <a:r>
              <a:rPr lang="en-GB" sz="1200" dirty="0">
                <a:solidFill>
                  <a:schemeClr val="bg1"/>
                </a:solidFill>
                <a:latin typeface="+mj-lt"/>
                <a:ea typeface="+mj-ea"/>
                <a:cs typeface="+mj-cs"/>
              </a:rPr>
              <a:t>Framework Programme of the European Union</a:t>
            </a:r>
            <a:r>
              <a:rPr lang="x-none" sz="1200" dirty="0">
                <a:solidFill>
                  <a:schemeClr val="bg1"/>
                </a:solidFill>
                <a:latin typeface="+mj-lt"/>
                <a:ea typeface="+mj-ea"/>
                <a:cs typeface="+mj-cs"/>
              </a:rPr>
              <a:t> </a:t>
            </a:r>
          </a:p>
        </p:txBody>
      </p:sp>
      <p:pic>
        <p:nvPicPr>
          <p:cNvPr id="6" name="Picture 5" descr="Logo, company name&#10;&#10;Description automatically generated">
            <a:extLst>
              <a:ext uri="{FF2B5EF4-FFF2-40B4-BE49-F238E27FC236}">
                <a16:creationId xmlns:a16="http://schemas.microsoft.com/office/drawing/2014/main" id="{D0B64615-103B-A447-B2C2-CCE372DD3A0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4415"/>
          <a:stretch/>
        </p:blipFill>
        <p:spPr>
          <a:xfrm>
            <a:off x="7471196" y="1177917"/>
            <a:ext cx="4432730" cy="5329302"/>
          </a:xfrm>
          <a:prstGeom prst="rect">
            <a:avLst/>
          </a:prstGeom>
        </p:spPr>
      </p:pic>
      <p:pic>
        <p:nvPicPr>
          <p:cNvPr id="11" name="Picture 10" descr="Logo, company name&#10;&#10;Description automatically generated">
            <a:extLst>
              <a:ext uri="{FF2B5EF4-FFF2-40B4-BE49-F238E27FC236}">
                <a16:creationId xmlns:a16="http://schemas.microsoft.com/office/drawing/2014/main" id="{CAC6F18B-F495-4341-8D5C-326EA9CE73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6084" r="80262" b="-1"/>
          <a:stretch/>
        </p:blipFill>
        <p:spPr>
          <a:xfrm>
            <a:off x="6637142" y="5671481"/>
            <a:ext cx="843834" cy="835737"/>
          </a:xfrm>
          <a:prstGeom prst="rect">
            <a:avLst/>
          </a:prstGeom>
        </p:spPr>
      </p:pic>
    </p:spTree>
    <p:extLst>
      <p:ext uri="{BB962C8B-B14F-4D97-AF65-F5344CB8AC3E}">
        <p14:creationId xmlns:p14="http://schemas.microsoft.com/office/powerpoint/2010/main" val="1070265966"/>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54813C2B-0330-4D8B-B00D-8967C6811A9F}"/>
              </a:ext>
            </a:extLst>
          </p:cNvPr>
          <p:cNvSpPr>
            <a:spLocks noGrp="1"/>
          </p:cNvSpPr>
          <p:nvPr>
            <p:ph type="sldNum" sz="quarter" idx="10"/>
          </p:nvPr>
        </p:nvSpPr>
        <p:spPr/>
        <p:txBody>
          <a:bodyPr/>
          <a:lstStyle/>
          <a:p>
            <a:fld id="{1BDBE4D5-1906-465B-8652-0128494D8407}" type="slidenum">
              <a:rPr lang="en-US" smtClean="0"/>
              <a:pPr/>
              <a:t>4</a:t>
            </a:fld>
            <a:endParaRPr lang="en-US" dirty="0"/>
          </a:p>
        </p:txBody>
      </p:sp>
      <p:sp>
        <p:nvSpPr>
          <p:cNvPr id="3" name="Marcador de Posição de Conteúdo 2">
            <a:extLst>
              <a:ext uri="{FF2B5EF4-FFF2-40B4-BE49-F238E27FC236}">
                <a16:creationId xmlns:a16="http://schemas.microsoft.com/office/drawing/2014/main" id="{F729F8AD-5F62-40D1-B9C8-D09221BF8849}"/>
              </a:ext>
            </a:extLst>
          </p:cNvPr>
          <p:cNvSpPr>
            <a:spLocks noGrp="1"/>
          </p:cNvSpPr>
          <p:nvPr>
            <p:ph sz="quarter" idx="11"/>
          </p:nvPr>
        </p:nvSpPr>
        <p:spPr>
          <a:xfrm>
            <a:off x="418290" y="1263586"/>
            <a:ext cx="11303540" cy="5156666"/>
          </a:xfrm>
        </p:spPr>
        <p:txBody>
          <a:bodyPr/>
          <a:lstStyle/>
          <a:p>
            <a:pPr algn="just"/>
            <a:r>
              <a:rPr lang="en-US" sz="2400" b="1" dirty="0"/>
              <a:t>What is a </a:t>
            </a:r>
            <a:r>
              <a:rPr lang="en-US" sz="2400" b="1" dirty="0" err="1"/>
              <a:t>zComponent</a:t>
            </a:r>
            <a:endParaRPr lang="en-US" sz="2400" b="1" dirty="0"/>
          </a:p>
          <a:p>
            <a:pPr marL="342900" indent="-342900" algn="just">
              <a:buFont typeface="Wingdings" panose="05000000000000000000" pitchFamily="2" charset="2"/>
              <a:buChar char="§"/>
            </a:pPr>
            <a:endParaRPr lang="en-US" sz="2400" dirty="0"/>
          </a:p>
          <a:p>
            <a:pPr marL="342900" indent="-342900" algn="just">
              <a:buFont typeface="Wingdings" panose="05000000000000000000" pitchFamily="2" charset="2"/>
              <a:buChar char="§"/>
            </a:pPr>
            <a:r>
              <a:rPr lang="en-US" sz="2400" dirty="0"/>
              <a:t>A ZDMP Component is a software package </a:t>
            </a:r>
            <a:r>
              <a:rPr lang="en-US" sz="2400" b="0" i="0" u="none" strike="noStrike" dirty="0">
                <a:solidFill>
                  <a:srgbClr val="9F373A"/>
                </a:solidFill>
                <a:effectLst/>
                <a:latin typeface="Calibri" panose="020F0502020204030204" pitchFamily="34" charset="0"/>
              </a:rPr>
              <a:t>, a web service, a web resource, or a module that encapsulates a set of related functions or data. It may run </a:t>
            </a:r>
            <a:r>
              <a:rPr lang="en-US" sz="2400" b="0" i="0" u="none" strike="noStrike" dirty="0" err="1">
                <a:solidFill>
                  <a:srgbClr val="9F373A"/>
                </a:solidFill>
                <a:effectLst/>
                <a:latin typeface="Calibri" panose="020F0502020204030204" pitchFamily="34" charset="0"/>
              </a:rPr>
              <a:t>OnPremise</a:t>
            </a:r>
            <a:r>
              <a:rPr lang="en-US" sz="2400" b="0" i="0" u="none" strike="noStrike" dirty="0">
                <a:solidFill>
                  <a:srgbClr val="9F373A"/>
                </a:solidFill>
                <a:effectLst/>
                <a:latin typeface="Calibri" panose="020F0502020204030204" pitchFamily="34" charset="0"/>
              </a:rPr>
              <a:t>, </a:t>
            </a:r>
            <a:r>
              <a:rPr lang="en-US" sz="2400" b="0" i="0" u="none" strike="noStrike" dirty="0" err="1">
                <a:solidFill>
                  <a:srgbClr val="9F373A"/>
                </a:solidFill>
                <a:effectLst/>
                <a:latin typeface="Calibri" panose="020F0502020204030204" pitchFamily="34" charset="0"/>
              </a:rPr>
              <a:t>InCloud</a:t>
            </a:r>
            <a:r>
              <a:rPr lang="en-US" sz="2400" b="0" i="0" u="none" strike="noStrike" dirty="0">
                <a:solidFill>
                  <a:srgbClr val="9F373A"/>
                </a:solidFill>
                <a:effectLst/>
                <a:latin typeface="Calibri" panose="020F0502020204030204" pitchFamily="34" charset="0"/>
              </a:rPr>
              <a:t> or both</a:t>
            </a:r>
            <a:endParaRPr lang="en-US" sz="2400" dirty="0"/>
          </a:p>
          <a:p>
            <a:pPr marL="342900" indent="-342900" algn="just">
              <a:buFont typeface="Wingdings" panose="05000000000000000000" pitchFamily="2" charset="2"/>
              <a:buChar char="§"/>
            </a:pPr>
            <a:endParaRPr lang="en-US" sz="2400" dirty="0"/>
          </a:p>
          <a:p>
            <a:pPr marL="342900" indent="-342900" algn="just">
              <a:buFont typeface="Wingdings" panose="05000000000000000000" pitchFamily="2" charset="2"/>
              <a:buChar char="§"/>
            </a:pPr>
            <a:r>
              <a:rPr lang="en-US" sz="2400" dirty="0"/>
              <a:t>It enables re-usability </a:t>
            </a:r>
            <a:r>
              <a:rPr lang="en-US" sz="2400" b="0" i="0" u="none" strike="noStrike" dirty="0">
                <a:solidFill>
                  <a:srgbClr val="9F373A"/>
                </a:solidFill>
                <a:effectLst/>
                <a:latin typeface="Calibri" panose="020F0502020204030204" pitchFamily="34" charset="0"/>
              </a:rPr>
              <a:t>such that programmers can design and implement software, both </a:t>
            </a:r>
            <a:r>
              <a:rPr lang="en-US" sz="2400" b="0" i="0" u="none" strike="noStrike" dirty="0" err="1">
                <a:solidFill>
                  <a:srgbClr val="9F373A"/>
                </a:solidFill>
                <a:effectLst/>
                <a:latin typeface="Calibri" panose="020F0502020204030204" pitchFamily="34" charset="0"/>
              </a:rPr>
              <a:t>zApps</a:t>
            </a:r>
            <a:r>
              <a:rPr lang="en-US" sz="2400" b="0" i="0" u="none" strike="noStrike" dirty="0">
                <a:solidFill>
                  <a:srgbClr val="9F373A"/>
                </a:solidFill>
                <a:effectLst/>
                <a:latin typeface="Calibri" panose="020F0502020204030204" pitchFamily="34" charset="0"/>
              </a:rPr>
              <a:t> and further components, in such a way that many different programs can reuse them. It also allows interoperability with other platforms</a:t>
            </a:r>
            <a:endParaRPr lang="en-US" sz="2400" dirty="0"/>
          </a:p>
          <a:p>
            <a:pPr marL="342900" indent="-342900" algn="just">
              <a:buFont typeface="Wingdings" panose="05000000000000000000" pitchFamily="2" charset="2"/>
              <a:buChar char="§"/>
            </a:pPr>
            <a:endParaRPr lang="en-US" sz="2400" dirty="0"/>
          </a:p>
        </p:txBody>
      </p:sp>
      <p:sp>
        <p:nvSpPr>
          <p:cNvPr id="4" name="Título 3">
            <a:extLst>
              <a:ext uri="{FF2B5EF4-FFF2-40B4-BE49-F238E27FC236}">
                <a16:creationId xmlns:a16="http://schemas.microsoft.com/office/drawing/2014/main" id="{E7BD5D18-0AC4-4E7F-96B2-6203ED3B4ABF}"/>
              </a:ext>
            </a:extLst>
          </p:cNvPr>
          <p:cNvSpPr>
            <a:spLocks noGrp="1"/>
          </p:cNvSpPr>
          <p:nvPr>
            <p:ph type="title"/>
          </p:nvPr>
        </p:nvSpPr>
        <p:spPr/>
        <p:txBody>
          <a:bodyPr/>
          <a:lstStyle/>
          <a:p>
            <a:r>
              <a:rPr lang="pt-PT" dirty="0"/>
              <a:t>Introduction – ZDMP Components</a:t>
            </a:r>
          </a:p>
        </p:txBody>
      </p:sp>
    </p:spTree>
    <p:custDataLst>
      <p:tags r:id="rId1"/>
    </p:custDataLst>
    <p:extLst>
      <p:ext uri="{BB962C8B-B14F-4D97-AF65-F5344CB8AC3E}">
        <p14:creationId xmlns:p14="http://schemas.microsoft.com/office/powerpoint/2010/main" val="847366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54813C2B-0330-4D8B-B00D-8967C6811A9F}"/>
              </a:ext>
            </a:extLst>
          </p:cNvPr>
          <p:cNvSpPr>
            <a:spLocks noGrp="1"/>
          </p:cNvSpPr>
          <p:nvPr>
            <p:ph type="sldNum" sz="quarter" idx="10"/>
          </p:nvPr>
        </p:nvSpPr>
        <p:spPr/>
        <p:txBody>
          <a:bodyPr/>
          <a:lstStyle/>
          <a:p>
            <a:fld id="{1BDBE4D5-1906-465B-8652-0128494D8407}" type="slidenum">
              <a:rPr lang="en-US" smtClean="0"/>
              <a:pPr/>
              <a:t>5</a:t>
            </a:fld>
            <a:endParaRPr lang="en-US" dirty="0"/>
          </a:p>
        </p:txBody>
      </p:sp>
      <p:sp>
        <p:nvSpPr>
          <p:cNvPr id="3" name="Marcador de Posição de Conteúdo 2">
            <a:extLst>
              <a:ext uri="{FF2B5EF4-FFF2-40B4-BE49-F238E27FC236}">
                <a16:creationId xmlns:a16="http://schemas.microsoft.com/office/drawing/2014/main" id="{F729F8AD-5F62-40D1-B9C8-D09221BF8849}"/>
              </a:ext>
            </a:extLst>
          </p:cNvPr>
          <p:cNvSpPr>
            <a:spLocks noGrp="1"/>
          </p:cNvSpPr>
          <p:nvPr>
            <p:ph sz="quarter" idx="11"/>
          </p:nvPr>
        </p:nvSpPr>
        <p:spPr>
          <a:xfrm>
            <a:off x="418290" y="1263586"/>
            <a:ext cx="11303540" cy="5156666"/>
          </a:xfrm>
        </p:spPr>
        <p:txBody>
          <a:bodyPr/>
          <a:lstStyle/>
          <a:p>
            <a:pPr algn="just"/>
            <a:r>
              <a:rPr lang="en-US" sz="2400" b="1" dirty="0"/>
              <a:t>Some functionalities provided by ZDMP Components:</a:t>
            </a:r>
          </a:p>
          <a:p>
            <a:pPr marL="342900" indent="-342900" algn="just">
              <a:buFont typeface="Wingdings" panose="05000000000000000000" pitchFamily="2" charset="2"/>
              <a:buChar char="§"/>
            </a:pPr>
            <a:endParaRPr lang="en-US" sz="2400" dirty="0"/>
          </a:p>
          <a:p>
            <a:pPr marL="342900" indent="-342900" algn="just">
              <a:buFont typeface="Wingdings" panose="05000000000000000000" pitchFamily="2" charset="2"/>
              <a:buChar char="§"/>
            </a:pPr>
            <a:r>
              <a:rPr lang="en-GB" sz="2400" b="0" i="0" u="none" strike="noStrike" dirty="0">
                <a:solidFill>
                  <a:srgbClr val="9F373A"/>
                </a:solidFill>
                <a:effectLst/>
                <a:latin typeface="Calibri" panose="020F0502020204030204" pitchFamily="34" charset="0"/>
              </a:rPr>
              <a:t>To </a:t>
            </a:r>
            <a:r>
              <a:rPr lang="en-US" sz="2400" b="0" i="0" u="none" strike="noStrike" dirty="0">
                <a:solidFill>
                  <a:srgbClr val="9F373A"/>
                </a:solidFill>
                <a:effectLst/>
                <a:latin typeface="Calibri" panose="020F0502020204030204" pitchFamily="34" charset="0"/>
              </a:rPr>
              <a:t>build applications that monitor, manage, and control connected devices</a:t>
            </a:r>
          </a:p>
          <a:p>
            <a:pPr marL="342900" indent="-342900" algn="just">
              <a:buFont typeface="Wingdings" panose="05000000000000000000" pitchFamily="2" charset="2"/>
              <a:buChar char="§"/>
            </a:pPr>
            <a:endParaRPr lang="en-US" sz="2400" b="0" i="0" u="none" strike="noStrike" dirty="0">
              <a:solidFill>
                <a:srgbClr val="9F373A"/>
              </a:solidFill>
              <a:effectLst/>
              <a:latin typeface="Calibri" panose="020F0502020204030204" pitchFamily="34" charset="0"/>
            </a:endParaRPr>
          </a:p>
          <a:p>
            <a:pPr marL="342900" indent="-342900" algn="just">
              <a:buFont typeface="Wingdings" panose="05000000000000000000" pitchFamily="2" charset="2"/>
              <a:buChar char="§"/>
            </a:pPr>
            <a:r>
              <a:rPr lang="en-GB" sz="2400" b="0" i="0" u="none" strike="noStrike" dirty="0">
                <a:solidFill>
                  <a:srgbClr val="9F373A"/>
                </a:solidFill>
                <a:effectLst/>
                <a:latin typeface="Calibri" panose="020F0502020204030204" pitchFamily="34" charset="0"/>
              </a:rPr>
              <a:t>To </a:t>
            </a:r>
            <a:r>
              <a:rPr lang="en-US" sz="2400" b="0" i="0" u="none" strike="noStrike" dirty="0">
                <a:solidFill>
                  <a:srgbClr val="9F373A"/>
                </a:solidFill>
                <a:effectLst/>
                <a:latin typeface="Calibri" panose="020F0502020204030204" pitchFamily="34" charset="0"/>
              </a:rPr>
              <a:t>enable secure connectivity and privacy between devices and throughout the platform</a:t>
            </a:r>
          </a:p>
          <a:p>
            <a:pPr marL="342900" indent="-342900" algn="just">
              <a:buFont typeface="Wingdings" panose="05000000000000000000" pitchFamily="2" charset="2"/>
              <a:buChar char="§"/>
            </a:pPr>
            <a:endParaRPr lang="en-US" sz="2400" b="0" i="0" u="none" strike="noStrike" dirty="0">
              <a:solidFill>
                <a:srgbClr val="9F373A"/>
              </a:solidFill>
              <a:effectLst/>
              <a:latin typeface="Calibri" panose="020F0502020204030204" pitchFamily="34" charset="0"/>
            </a:endParaRPr>
          </a:p>
          <a:p>
            <a:pPr marL="342900" indent="-342900" algn="just">
              <a:buFont typeface="Wingdings" panose="05000000000000000000" pitchFamily="2" charset="2"/>
              <a:buChar char="§"/>
            </a:pPr>
            <a:r>
              <a:rPr lang="en-GB" sz="2400" b="0" i="0" u="none" strike="noStrike" dirty="0">
                <a:solidFill>
                  <a:srgbClr val="9F373A"/>
                </a:solidFill>
                <a:effectLst/>
                <a:latin typeface="Calibri" panose="020F0502020204030204" pitchFamily="34" charset="0"/>
              </a:rPr>
              <a:t>To </a:t>
            </a:r>
            <a:r>
              <a:rPr lang="en-US" sz="2400" b="0" i="0" u="none" strike="noStrike" dirty="0">
                <a:solidFill>
                  <a:srgbClr val="9F373A"/>
                </a:solidFill>
                <a:effectLst/>
                <a:latin typeface="Calibri" panose="020F0502020204030204" pitchFamily="34" charset="0"/>
              </a:rPr>
              <a:t>manage interconnectivity from device/sensors, to machines, to factories, to partners</a:t>
            </a:r>
          </a:p>
          <a:p>
            <a:pPr marL="342900" indent="-342900" algn="just">
              <a:buFont typeface="Wingdings" panose="05000000000000000000" pitchFamily="2" charset="2"/>
              <a:buChar char="§"/>
            </a:pPr>
            <a:endParaRPr lang="en-US" sz="2400" b="0" i="0" u="none" strike="noStrike" dirty="0">
              <a:solidFill>
                <a:srgbClr val="9F373A"/>
              </a:solidFill>
              <a:effectLst/>
              <a:latin typeface="Calibri" panose="020F0502020204030204" pitchFamily="34" charset="0"/>
            </a:endParaRPr>
          </a:p>
          <a:p>
            <a:pPr marL="342900" indent="-342900" algn="just">
              <a:buFont typeface="Wingdings" panose="05000000000000000000" pitchFamily="2" charset="2"/>
              <a:buChar char="§"/>
            </a:pPr>
            <a:r>
              <a:rPr lang="en-GB" sz="2400" b="0" i="0" u="none" strike="noStrike" dirty="0">
                <a:solidFill>
                  <a:srgbClr val="9F373A"/>
                </a:solidFill>
                <a:effectLst/>
                <a:latin typeface="Calibri" panose="020F0502020204030204" pitchFamily="34" charset="0"/>
              </a:rPr>
              <a:t>To </a:t>
            </a:r>
            <a:r>
              <a:rPr lang="en-US" sz="2400" b="0" i="0" u="none" strike="noStrike" dirty="0">
                <a:solidFill>
                  <a:srgbClr val="9F373A"/>
                </a:solidFill>
                <a:effectLst/>
                <a:latin typeface="Calibri" panose="020F0502020204030204" pitchFamily="34" charset="0"/>
              </a:rPr>
              <a:t>automate and provide services for the intelligent zero-defects ecosystem of the platform</a:t>
            </a:r>
          </a:p>
        </p:txBody>
      </p:sp>
      <p:sp>
        <p:nvSpPr>
          <p:cNvPr id="4" name="Título 3">
            <a:extLst>
              <a:ext uri="{FF2B5EF4-FFF2-40B4-BE49-F238E27FC236}">
                <a16:creationId xmlns:a16="http://schemas.microsoft.com/office/drawing/2014/main" id="{E7BD5D18-0AC4-4E7F-96B2-6203ED3B4ABF}"/>
              </a:ext>
            </a:extLst>
          </p:cNvPr>
          <p:cNvSpPr>
            <a:spLocks noGrp="1"/>
          </p:cNvSpPr>
          <p:nvPr>
            <p:ph type="title"/>
          </p:nvPr>
        </p:nvSpPr>
        <p:spPr/>
        <p:txBody>
          <a:bodyPr/>
          <a:lstStyle/>
          <a:p>
            <a:r>
              <a:rPr lang="pt-PT" dirty="0"/>
              <a:t>Introduction – ZDMP Components</a:t>
            </a:r>
          </a:p>
        </p:txBody>
      </p:sp>
    </p:spTree>
    <p:custDataLst>
      <p:tags r:id="rId1"/>
    </p:custDataLst>
    <p:extLst>
      <p:ext uri="{BB962C8B-B14F-4D97-AF65-F5344CB8AC3E}">
        <p14:creationId xmlns:p14="http://schemas.microsoft.com/office/powerpoint/2010/main" val="746010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54813C2B-0330-4D8B-B00D-8967C6811A9F}"/>
              </a:ext>
            </a:extLst>
          </p:cNvPr>
          <p:cNvSpPr>
            <a:spLocks noGrp="1"/>
          </p:cNvSpPr>
          <p:nvPr>
            <p:ph type="sldNum" sz="quarter" idx="10"/>
          </p:nvPr>
        </p:nvSpPr>
        <p:spPr/>
        <p:txBody>
          <a:bodyPr/>
          <a:lstStyle/>
          <a:p>
            <a:fld id="{1BDBE4D5-1906-465B-8652-0128494D8407}" type="slidenum">
              <a:rPr lang="en-US" smtClean="0"/>
              <a:pPr/>
              <a:t>6</a:t>
            </a:fld>
            <a:endParaRPr lang="en-US" dirty="0"/>
          </a:p>
        </p:txBody>
      </p:sp>
      <p:sp>
        <p:nvSpPr>
          <p:cNvPr id="3" name="Marcador de Posição de Conteúdo 2">
            <a:extLst>
              <a:ext uri="{FF2B5EF4-FFF2-40B4-BE49-F238E27FC236}">
                <a16:creationId xmlns:a16="http://schemas.microsoft.com/office/drawing/2014/main" id="{F729F8AD-5F62-40D1-B9C8-D09221BF8849}"/>
              </a:ext>
            </a:extLst>
          </p:cNvPr>
          <p:cNvSpPr>
            <a:spLocks noGrp="1"/>
          </p:cNvSpPr>
          <p:nvPr>
            <p:ph sz="quarter" idx="11"/>
          </p:nvPr>
        </p:nvSpPr>
        <p:spPr>
          <a:xfrm>
            <a:off x="418290" y="1205218"/>
            <a:ext cx="11303540" cy="5370680"/>
          </a:xfrm>
        </p:spPr>
        <p:txBody>
          <a:bodyPr/>
          <a:lstStyle/>
          <a:p>
            <a:pPr marL="342900" indent="-342900" algn="just">
              <a:buFont typeface="Wingdings" panose="05000000000000000000" pitchFamily="2" charset="2"/>
              <a:buChar char="§"/>
            </a:pPr>
            <a:r>
              <a:rPr lang="en-US" sz="2400" dirty="0"/>
              <a:t>Typical examples of ZDMP Components include:</a:t>
            </a:r>
          </a:p>
          <a:p>
            <a:pPr marL="704850" lvl="1" indent="-342900" algn="just"/>
            <a:r>
              <a:rPr lang="en-US" sz="2000" dirty="0"/>
              <a:t>Application Builder</a:t>
            </a:r>
          </a:p>
          <a:p>
            <a:pPr marL="704850" lvl="1" indent="-342900" algn="just"/>
            <a:r>
              <a:rPr lang="en-US" sz="2000" dirty="0"/>
              <a:t>Distributed Computing</a:t>
            </a:r>
          </a:p>
          <a:p>
            <a:pPr marL="704850" lvl="1" indent="-342900" algn="just"/>
            <a:r>
              <a:rPr lang="en-US" sz="2000" dirty="0"/>
              <a:t>Data Harmonisation</a:t>
            </a:r>
          </a:p>
          <a:p>
            <a:pPr marL="704850" lvl="1" indent="-342900" algn="just"/>
            <a:r>
              <a:rPr lang="en-US" sz="2000" dirty="0"/>
              <a:t>Data Acquisition</a:t>
            </a:r>
          </a:p>
          <a:p>
            <a:pPr marL="704850" lvl="1" indent="-342900" algn="just"/>
            <a:r>
              <a:rPr lang="en-US" sz="2000" dirty="0"/>
              <a:t>Secure Authentication/Authorisation</a:t>
            </a:r>
          </a:p>
          <a:p>
            <a:pPr marL="704850" lvl="1" indent="-342900" algn="just"/>
            <a:r>
              <a:rPr lang="en-US" sz="2000" dirty="0"/>
              <a:t>Digital Twin</a:t>
            </a:r>
          </a:p>
          <a:p>
            <a:pPr marL="342900" indent="-342900" algn="just">
              <a:buFont typeface="Wingdings" panose="05000000000000000000" pitchFamily="2" charset="2"/>
              <a:buChar char="§"/>
            </a:pPr>
            <a:endParaRPr lang="en-US" sz="2400" dirty="0"/>
          </a:p>
          <a:p>
            <a:pPr marL="342900" indent="-342900">
              <a:buFont typeface="Wingdings" panose="05000000000000000000" pitchFamily="2" charset="2"/>
              <a:buChar char="§"/>
            </a:pPr>
            <a:r>
              <a:rPr lang="en-US" sz="2400" dirty="0"/>
              <a:t>ZDMP provides </a:t>
            </a:r>
            <a:r>
              <a:rPr lang="en-US" sz="2400" b="0" i="0" u="none" strike="noStrike" dirty="0">
                <a:solidFill>
                  <a:srgbClr val="9F373A"/>
                </a:solidFill>
                <a:effectLst/>
                <a:latin typeface="Calibri" panose="020F0502020204030204" pitchFamily="34" charset="0"/>
              </a:rPr>
              <a:t>an initial set of valuable components. This set will be improved over time. See (</a:t>
            </a:r>
            <a:r>
              <a:rPr lang="en-US" sz="2400" b="0" i="0" u="none" strike="noStrike" dirty="0">
                <a:solidFill>
                  <a:srgbClr val="9F373A"/>
                </a:solidFill>
                <a:effectLst/>
                <a:latin typeface="Calibri" panose="020F0502020204030204" pitchFamily="34" charset="0"/>
                <a:hlinkClick r:id="rId4"/>
              </a:rPr>
              <a:t>https://www.zdmp.eu/zdmp-components</a:t>
            </a:r>
            <a:r>
              <a:rPr lang="en-US" sz="2400" b="0" i="0" u="none" strike="noStrike" dirty="0">
                <a:solidFill>
                  <a:srgbClr val="9F373A"/>
                </a:solidFill>
                <a:effectLst/>
                <a:latin typeface="Calibri" panose="020F0502020204030204" pitchFamily="34" charset="0"/>
              </a:rPr>
              <a:t>) for the full list of ZDMP components</a:t>
            </a:r>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r>
              <a:rPr lang="en-US" sz="2400" dirty="0"/>
              <a:t>A documentation regarding the use of every ZDMP component is available on (</a:t>
            </a:r>
            <a:r>
              <a:rPr lang="en-US" sz="2400" b="0" i="0" u="sng" strike="noStrike" dirty="0">
                <a:solidFill>
                  <a:srgbClr val="0563C1"/>
                </a:solidFill>
                <a:effectLst/>
                <a:latin typeface="Calibri" panose="020F0502020204030204" pitchFamily="34" charset="0"/>
                <a:hlinkClick r:id="rId5"/>
              </a:rPr>
              <a:t>https://www.zdmp.eu/documentation</a:t>
            </a:r>
            <a:r>
              <a:rPr lang="en-US" sz="2400" b="0" i="0" u="none" strike="noStrike" dirty="0">
                <a:solidFill>
                  <a:srgbClr val="9F373A"/>
                </a:solidFill>
                <a:effectLst/>
                <a:latin typeface="Calibri" panose="020F0502020204030204" pitchFamily="34" charset="0"/>
              </a:rPr>
              <a:t>)</a:t>
            </a:r>
            <a:endParaRPr lang="en-US" sz="2400" dirty="0"/>
          </a:p>
          <a:p>
            <a:pPr marL="342900" indent="-342900">
              <a:buFont typeface="Wingdings" panose="05000000000000000000" pitchFamily="2" charset="2"/>
              <a:buChar char="§"/>
            </a:pPr>
            <a:endParaRPr lang="en-US" sz="2400" dirty="0"/>
          </a:p>
        </p:txBody>
      </p:sp>
      <p:sp>
        <p:nvSpPr>
          <p:cNvPr id="4" name="Título 3">
            <a:extLst>
              <a:ext uri="{FF2B5EF4-FFF2-40B4-BE49-F238E27FC236}">
                <a16:creationId xmlns:a16="http://schemas.microsoft.com/office/drawing/2014/main" id="{E7BD5D18-0AC4-4E7F-96B2-6203ED3B4ABF}"/>
              </a:ext>
            </a:extLst>
          </p:cNvPr>
          <p:cNvSpPr>
            <a:spLocks noGrp="1"/>
          </p:cNvSpPr>
          <p:nvPr>
            <p:ph type="title"/>
          </p:nvPr>
        </p:nvSpPr>
        <p:spPr/>
        <p:txBody>
          <a:bodyPr/>
          <a:lstStyle/>
          <a:p>
            <a:r>
              <a:rPr lang="pt-PT" dirty="0"/>
              <a:t>Introduction – ZDMP Components</a:t>
            </a:r>
          </a:p>
        </p:txBody>
      </p:sp>
    </p:spTree>
    <p:custDataLst>
      <p:tags r:id="rId1"/>
    </p:custDataLst>
    <p:extLst>
      <p:ext uri="{BB962C8B-B14F-4D97-AF65-F5344CB8AC3E}">
        <p14:creationId xmlns:p14="http://schemas.microsoft.com/office/powerpoint/2010/main" val="625384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54813C2B-0330-4D8B-B00D-8967C6811A9F}"/>
              </a:ext>
            </a:extLst>
          </p:cNvPr>
          <p:cNvSpPr>
            <a:spLocks noGrp="1"/>
          </p:cNvSpPr>
          <p:nvPr>
            <p:ph type="sldNum" sz="quarter" idx="10"/>
          </p:nvPr>
        </p:nvSpPr>
        <p:spPr/>
        <p:txBody>
          <a:bodyPr/>
          <a:lstStyle/>
          <a:p>
            <a:fld id="{1BDBE4D5-1906-465B-8652-0128494D8407}" type="slidenum">
              <a:rPr lang="en-US" smtClean="0"/>
              <a:pPr/>
              <a:t>7</a:t>
            </a:fld>
            <a:endParaRPr lang="en-US" dirty="0"/>
          </a:p>
        </p:txBody>
      </p:sp>
      <p:sp>
        <p:nvSpPr>
          <p:cNvPr id="3" name="Marcador de Posição de Conteúdo 2">
            <a:extLst>
              <a:ext uri="{FF2B5EF4-FFF2-40B4-BE49-F238E27FC236}">
                <a16:creationId xmlns:a16="http://schemas.microsoft.com/office/drawing/2014/main" id="{F729F8AD-5F62-40D1-B9C8-D09221BF8849}"/>
              </a:ext>
            </a:extLst>
          </p:cNvPr>
          <p:cNvSpPr>
            <a:spLocks noGrp="1"/>
          </p:cNvSpPr>
          <p:nvPr>
            <p:ph sz="quarter" idx="11"/>
          </p:nvPr>
        </p:nvSpPr>
        <p:spPr>
          <a:xfrm>
            <a:off x="418290" y="1263586"/>
            <a:ext cx="11303540" cy="5156666"/>
          </a:xfrm>
        </p:spPr>
        <p:txBody>
          <a:bodyPr/>
          <a:lstStyle/>
          <a:p>
            <a:pPr algn="just"/>
            <a:r>
              <a:rPr lang="en-US" sz="2400" b="1" dirty="0"/>
              <a:t>What is a </a:t>
            </a:r>
            <a:r>
              <a:rPr lang="en-US" sz="2400" b="1" dirty="0" err="1"/>
              <a:t>zApp</a:t>
            </a:r>
            <a:endParaRPr lang="en-US" sz="2400" dirty="0"/>
          </a:p>
          <a:p>
            <a:pPr marL="342900" indent="-342900" algn="just">
              <a:buFont typeface="Wingdings" panose="05000000000000000000" pitchFamily="2" charset="2"/>
              <a:buChar char="§"/>
            </a:pPr>
            <a:endParaRPr lang="en-US" sz="2400" dirty="0"/>
          </a:p>
          <a:p>
            <a:pPr marL="342900" indent="-342900" algn="just">
              <a:buFont typeface="Wingdings" panose="05000000000000000000" pitchFamily="2" charset="2"/>
              <a:buChar char="§"/>
            </a:pPr>
            <a:r>
              <a:rPr lang="en-US" sz="2400" dirty="0"/>
              <a:t>A </a:t>
            </a:r>
            <a:r>
              <a:rPr lang="en-US" sz="2400" dirty="0" err="1"/>
              <a:t>zApp</a:t>
            </a:r>
            <a:r>
              <a:rPr lang="en-US" sz="2400" dirty="0"/>
              <a:t> is an end-user solution running on factory servers, desktop or mobile clients. It may run </a:t>
            </a:r>
            <a:r>
              <a:rPr lang="en-US" sz="2400" dirty="0" err="1"/>
              <a:t>OnPremise</a:t>
            </a:r>
            <a:r>
              <a:rPr lang="en-US" sz="2400" dirty="0"/>
              <a:t>, </a:t>
            </a:r>
            <a:r>
              <a:rPr lang="en-US" sz="2400" dirty="0" err="1"/>
              <a:t>InCloud</a:t>
            </a:r>
            <a:r>
              <a:rPr lang="en-US" sz="2400" dirty="0"/>
              <a:t> or both</a:t>
            </a:r>
          </a:p>
          <a:p>
            <a:pPr marL="342900" indent="-342900" algn="just">
              <a:buFont typeface="Wingdings" panose="05000000000000000000" pitchFamily="2" charset="2"/>
              <a:buChar char="§"/>
            </a:pPr>
            <a:endParaRPr lang="en-US" sz="2400" dirty="0"/>
          </a:p>
          <a:p>
            <a:pPr marL="342900" indent="-342900" algn="just">
              <a:buFont typeface="Wingdings" panose="05000000000000000000" pitchFamily="2" charset="2"/>
              <a:buChar char="§"/>
            </a:pPr>
            <a:r>
              <a:rPr lang="en-US" sz="2400" dirty="0"/>
              <a:t>A </a:t>
            </a:r>
            <a:r>
              <a:rPr lang="en-US" sz="2400" dirty="0" err="1"/>
              <a:t>zApp</a:t>
            </a:r>
            <a:r>
              <a:rPr lang="en-US" sz="2400" dirty="0"/>
              <a:t> is developed </a:t>
            </a:r>
            <a:r>
              <a:rPr lang="en-US" sz="2400" dirty="0" err="1"/>
              <a:t>utilising</a:t>
            </a:r>
            <a:r>
              <a:rPr lang="en-US" sz="2400" dirty="0"/>
              <a:t> the project’s SDK and different ZDMP components (at least one </a:t>
            </a:r>
            <a:r>
              <a:rPr lang="en-US" sz="2400" dirty="0" err="1"/>
              <a:t>zComponent</a:t>
            </a:r>
            <a:r>
              <a:rPr lang="en-US" sz="2400" dirty="0"/>
              <a:t> in most cases). It will contain code, frontend (admin/user), backend, databases etc.</a:t>
            </a:r>
          </a:p>
          <a:p>
            <a:pPr marL="342900" indent="-342900" algn="just">
              <a:buFont typeface="Wingdings" panose="05000000000000000000" pitchFamily="2" charset="2"/>
              <a:buChar char="§"/>
            </a:pPr>
            <a:endParaRPr lang="en-US" sz="2400" dirty="0"/>
          </a:p>
          <a:p>
            <a:pPr marL="342900" indent="-342900" algn="just">
              <a:buFont typeface="Wingdings" panose="05000000000000000000" pitchFamily="2" charset="2"/>
              <a:buChar char="§"/>
            </a:pPr>
            <a:r>
              <a:rPr lang="en-US" sz="2400" dirty="0"/>
              <a:t>A </a:t>
            </a:r>
            <a:r>
              <a:rPr lang="en-US" sz="2400" dirty="0" err="1"/>
              <a:t>zApp</a:t>
            </a:r>
            <a:r>
              <a:rPr lang="en-US" sz="2400" dirty="0"/>
              <a:t> receives information from sensors/APIs and then processes the data. The data may be processed </a:t>
            </a:r>
            <a:r>
              <a:rPr lang="en-US" sz="2400" b="0" i="0" u="none" strike="noStrike" dirty="0">
                <a:solidFill>
                  <a:srgbClr val="9F373A"/>
                </a:solidFill>
                <a:effectLst/>
                <a:latin typeface="Calibri" panose="020F0502020204030204" pitchFamily="34" charset="0"/>
              </a:rPr>
              <a:t>through Process and Product Analytics Services which in turn feeds back to the Apps to complete the cycle reiterating until the system is optimized</a:t>
            </a:r>
            <a:r>
              <a:rPr lang="en-US" sz="2400" dirty="0"/>
              <a:t> </a:t>
            </a:r>
          </a:p>
        </p:txBody>
      </p:sp>
      <p:sp>
        <p:nvSpPr>
          <p:cNvPr id="4" name="Título 3">
            <a:extLst>
              <a:ext uri="{FF2B5EF4-FFF2-40B4-BE49-F238E27FC236}">
                <a16:creationId xmlns:a16="http://schemas.microsoft.com/office/drawing/2014/main" id="{E7BD5D18-0AC4-4E7F-96B2-6203ED3B4ABF}"/>
              </a:ext>
            </a:extLst>
          </p:cNvPr>
          <p:cNvSpPr>
            <a:spLocks noGrp="1"/>
          </p:cNvSpPr>
          <p:nvPr>
            <p:ph type="title"/>
          </p:nvPr>
        </p:nvSpPr>
        <p:spPr/>
        <p:txBody>
          <a:bodyPr/>
          <a:lstStyle/>
          <a:p>
            <a:r>
              <a:rPr lang="pt-PT" dirty="0"/>
              <a:t>Introduction – ZDMP Applications</a:t>
            </a:r>
          </a:p>
        </p:txBody>
      </p:sp>
    </p:spTree>
    <p:custDataLst>
      <p:tags r:id="rId1"/>
    </p:custDataLst>
    <p:extLst>
      <p:ext uri="{BB962C8B-B14F-4D97-AF65-F5344CB8AC3E}">
        <p14:creationId xmlns:p14="http://schemas.microsoft.com/office/powerpoint/2010/main" val="675006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54813C2B-0330-4D8B-B00D-8967C6811A9F}"/>
              </a:ext>
            </a:extLst>
          </p:cNvPr>
          <p:cNvSpPr>
            <a:spLocks noGrp="1"/>
          </p:cNvSpPr>
          <p:nvPr>
            <p:ph type="sldNum" sz="quarter" idx="10"/>
          </p:nvPr>
        </p:nvSpPr>
        <p:spPr/>
        <p:txBody>
          <a:bodyPr/>
          <a:lstStyle/>
          <a:p>
            <a:fld id="{1BDBE4D5-1906-465B-8652-0128494D8407}" type="slidenum">
              <a:rPr lang="en-US" smtClean="0"/>
              <a:pPr/>
              <a:t>8</a:t>
            </a:fld>
            <a:endParaRPr lang="en-US" dirty="0"/>
          </a:p>
        </p:txBody>
      </p:sp>
      <p:sp>
        <p:nvSpPr>
          <p:cNvPr id="3" name="Marcador de Posição de Conteúdo 2">
            <a:extLst>
              <a:ext uri="{FF2B5EF4-FFF2-40B4-BE49-F238E27FC236}">
                <a16:creationId xmlns:a16="http://schemas.microsoft.com/office/drawing/2014/main" id="{F729F8AD-5F62-40D1-B9C8-D09221BF8849}"/>
              </a:ext>
            </a:extLst>
          </p:cNvPr>
          <p:cNvSpPr>
            <a:spLocks noGrp="1"/>
          </p:cNvSpPr>
          <p:nvPr>
            <p:ph sz="quarter" idx="11"/>
          </p:nvPr>
        </p:nvSpPr>
        <p:spPr>
          <a:xfrm>
            <a:off x="418290" y="1263586"/>
            <a:ext cx="11303540" cy="5156666"/>
          </a:xfrm>
        </p:spPr>
        <p:txBody>
          <a:bodyPr/>
          <a:lstStyle/>
          <a:p>
            <a:pPr marL="342900" indent="-342900" algn="just">
              <a:buFont typeface="Wingdings" panose="05000000000000000000" pitchFamily="2" charset="2"/>
              <a:buChar char="§"/>
            </a:pPr>
            <a:r>
              <a:rPr lang="en-US" sz="2400" dirty="0"/>
              <a:t>Typical examples of </a:t>
            </a:r>
            <a:r>
              <a:rPr lang="en-US" sz="2400" dirty="0" err="1"/>
              <a:t>zApps</a:t>
            </a:r>
            <a:r>
              <a:rPr lang="en-US" sz="2400" dirty="0"/>
              <a:t> include:</a:t>
            </a:r>
          </a:p>
          <a:p>
            <a:pPr marL="704850" lvl="1" indent="-342900" algn="just"/>
            <a:r>
              <a:rPr lang="en-US" sz="2000" dirty="0" err="1"/>
              <a:t>zMachineAnalytics</a:t>
            </a:r>
            <a:endParaRPr lang="en-US" sz="2000" dirty="0"/>
          </a:p>
          <a:p>
            <a:pPr marL="704850" lvl="1" indent="-342900" algn="just"/>
            <a:r>
              <a:rPr lang="en-US" sz="2000" dirty="0"/>
              <a:t>z3DGenerator</a:t>
            </a:r>
          </a:p>
          <a:p>
            <a:pPr marL="704850" lvl="1" indent="-342900" algn="just"/>
            <a:r>
              <a:rPr lang="en-US" sz="2000" dirty="0" err="1"/>
              <a:t>zMachineMonitor</a:t>
            </a:r>
            <a:endParaRPr lang="en-US" sz="2000" dirty="0"/>
          </a:p>
          <a:p>
            <a:pPr marL="704850" lvl="1" indent="-342900" algn="just"/>
            <a:r>
              <a:rPr lang="en-US" sz="2000" dirty="0" err="1"/>
              <a:t>zAlarm</a:t>
            </a:r>
            <a:endParaRPr lang="en-US" sz="2000" dirty="0"/>
          </a:p>
          <a:p>
            <a:pPr marL="704850" lvl="1" indent="-342900" algn="just"/>
            <a:r>
              <a:rPr lang="en-US" sz="2000" dirty="0" err="1"/>
              <a:t>zParameterMonitor</a:t>
            </a:r>
            <a:endParaRPr lang="en-US" sz="2000" dirty="0"/>
          </a:p>
          <a:p>
            <a:pPr marL="704850" lvl="1" indent="-342900" algn="just"/>
            <a:r>
              <a:rPr lang="en-US" sz="2000" dirty="0" err="1"/>
              <a:t>zDriver</a:t>
            </a:r>
            <a:endParaRPr lang="en-US" sz="2000" dirty="0"/>
          </a:p>
          <a:p>
            <a:pPr marL="704850" lvl="1" indent="-342900" algn="just"/>
            <a:r>
              <a:rPr lang="en-US" sz="2000" dirty="0" err="1"/>
              <a:t>zPowerManager</a:t>
            </a:r>
            <a:endParaRPr lang="en-US" sz="2000" dirty="0"/>
          </a:p>
          <a:p>
            <a:pPr marL="342900" indent="-342900" algn="just">
              <a:buFont typeface="Wingdings" panose="05000000000000000000" pitchFamily="2" charset="2"/>
              <a:buChar char="§"/>
            </a:pPr>
            <a:endParaRPr lang="en-US" sz="2400" dirty="0"/>
          </a:p>
          <a:p>
            <a:pPr marL="342900" indent="-342900">
              <a:buFont typeface="Wingdings" panose="05000000000000000000" pitchFamily="2" charset="2"/>
              <a:buChar char="§"/>
            </a:pPr>
            <a:r>
              <a:rPr lang="en-US" sz="2400" dirty="0"/>
              <a:t>ZDMP provides </a:t>
            </a:r>
            <a:r>
              <a:rPr lang="en-US" sz="2400" b="0" i="0" u="none" strike="noStrike" dirty="0">
                <a:solidFill>
                  <a:srgbClr val="9F373A"/>
                </a:solidFill>
                <a:effectLst/>
                <a:latin typeface="Calibri" panose="020F0502020204030204" pitchFamily="34" charset="0"/>
              </a:rPr>
              <a:t>an initial set of valuable </a:t>
            </a:r>
            <a:r>
              <a:rPr lang="en-US" sz="2400" b="0" i="0" u="none" strike="noStrike" dirty="0" err="1">
                <a:solidFill>
                  <a:srgbClr val="9F373A"/>
                </a:solidFill>
                <a:effectLst/>
                <a:latin typeface="Calibri" panose="020F0502020204030204" pitchFamily="34" charset="0"/>
              </a:rPr>
              <a:t>zApps</a:t>
            </a:r>
            <a:r>
              <a:rPr lang="en-US" sz="2400" b="0" i="0" u="none" strike="noStrike" dirty="0">
                <a:solidFill>
                  <a:srgbClr val="9F373A"/>
                </a:solidFill>
                <a:effectLst/>
                <a:latin typeface="Calibri" panose="020F0502020204030204" pitchFamily="34" charset="0"/>
              </a:rPr>
              <a:t>, which will be improved over time. See (</a:t>
            </a:r>
            <a:r>
              <a:rPr lang="en-US" sz="2400" b="0" i="0" u="none" strike="noStrike" dirty="0">
                <a:solidFill>
                  <a:srgbClr val="9F373A"/>
                </a:solidFill>
                <a:effectLst/>
                <a:latin typeface="Calibri" panose="020F0502020204030204" pitchFamily="34" charset="0"/>
                <a:hlinkClick r:id="rId4"/>
              </a:rPr>
              <a:t>https://www.zdmp.eu/zdmp-applications</a:t>
            </a:r>
            <a:r>
              <a:rPr lang="en-US" sz="2400" b="0" i="0" u="none" strike="noStrike" dirty="0">
                <a:solidFill>
                  <a:srgbClr val="9F373A"/>
                </a:solidFill>
                <a:effectLst/>
                <a:latin typeface="Calibri" panose="020F0502020204030204" pitchFamily="34" charset="0"/>
              </a:rPr>
              <a:t>) for the full list of </a:t>
            </a:r>
            <a:r>
              <a:rPr lang="en-US" sz="2400" b="0" i="0" u="none" strike="noStrike" dirty="0" err="1">
                <a:solidFill>
                  <a:srgbClr val="9F373A"/>
                </a:solidFill>
                <a:effectLst/>
                <a:latin typeface="Calibri" panose="020F0502020204030204" pitchFamily="34" charset="0"/>
              </a:rPr>
              <a:t>zApps</a:t>
            </a:r>
            <a:endParaRPr lang="en-US" sz="2400" dirty="0"/>
          </a:p>
        </p:txBody>
      </p:sp>
      <p:sp>
        <p:nvSpPr>
          <p:cNvPr id="4" name="Título 3">
            <a:extLst>
              <a:ext uri="{FF2B5EF4-FFF2-40B4-BE49-F238E27FC236}">
                <a16:creationId xmlns:a16="http://schemas.microsoft.com/office/drawing/2014/main" id="{E7BD5D18-0AC4-4E7F-96B2-6203ED3B4ABF}"/>
              </a:ext>
            </a:extLst>
          </p:cNvPr>
          <p:cNvSpPr>
            <a:spLocks noGrp="1"/>
          </p:cNvSpPr>
          <p:nvPr>
            <p:ph type="title"/>
          </p:nvPr>
        </p:nvSpPr>
        <p:spPr/>
        <p:txBody>
          <a:bodyPr/>
          <a:lstStyle/>
          <a:p>
            <a:r>
              <a:rPr lang="pt-PT" dirty="0"/>
              <a:t>Introduction – ZDMP Applications</a:t>
            </a:r>
          </a:p>
        </p:txBody>
      </p:sp>
    </p:spTree>
    <p:custDataLst>
      <p:tags r:id="rId1"/>
    </p:custDataLst>
    <p:extLst>
      <p:ext uri="{BB962C8B-B14F-4D97-AF65-F5344CB8AC3E}">
        <p14:creationId xmlns:p14="http://schemas.microsoft.com/office/powerpoint/2010/main" val="4047601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54813C2B-0330-4D8B-B00D-8967C6811A9F}"/>
              </a:ext>
            </a:extLst>
          </p:cNvPr>
          <p:cNvSpPr>
            <a:spLocks noGrp="1"/>
          </p:cNvSpPr>
          <p:nvPr>
            <p:ph type="sldNum" sz="quarter" idx="10"/>
          </p:nvPr>
        </p:nvSpPr>
        <p:spPr/>
        <p:txBody>
          <a:bodyPr/>
          <a:lstStyle/>
          <a:p>
            <a:fld id="{1BDBE4D5-1906-465B-8652-0128494D8407}" type="slidenum">
              <a:rPr lang="en-US" smtClean="0"/>
              <a:pPr/>
              <a:t>9</a:t>
            </a:fld>
            <a:endParaRPr lang="en-US" dirty="0"/>
          </a:p>
        </p:txBody>
      </p:sp>
      <p:sp>
        <p:nvSpPr>
          <p:cNvPr id="3" name="Marcador de Posição de Conteúdo 2">
            <a:extLst>
              <a:ext uri="{FF2B5EF4-FFF2-40B4-BE49-F238E27FC236}">
                <a16:creationId xmlns:a16="http://schemas.microsoft.com/office/drawing/2014/main" id="{F729F8AD-5F62-40D1-B9C8-D09221BF8849}"/>
              </a:ext>
            </a:extLst>
          </p:cNvPr>
          <p:cNvSpPr>
            <a:spLocks noGrp="1"/>
          </p:cNvSpPr>
          <p:nvPr>
            <p:ph sz="quarter" idx="11"/>
          </p:nvPr>
        </p:nvSpPr>
        <p:spPr>
          <a:xfrm>
            <a:off x="418290" y="1263586"/>
            <a:ext cx="11303540" cy="5156666"/>
          </a:xfrm>
        </p:spPr>
        <p:txBody>
          <a:bodyPr/>
          <a:lstStyle/>
          <a:p>
            <a:pPr marL="342900" indent="-342900" algn="just">
              <a:buFont typeface="Wingdings" panose="05000000000000000000" pitchFamily="2" charset="2"/>
              <a:buChar char="§"/>
            </a:pPr>
            <a:r>
              <a:rPr lang="en-US" sz="2400" dirty="0"/>
              <a:t>The Energy monitoring </a:t>
            </a:r>
            <a:r>
              <a:rPr lang="en-US" sz="2400" dirty="0" err="1"/>
              <a:t>zApp</a:t>
            </a:r>
            <a:r>
              <a:rPr lang="en-US" sz="2400" dirty="0"/>
              <a:t> is developed to measure and monitor energy consumption in the FASTory assembly line in the experimentation facility</a:t>
            </a:r>
          </a:p>
          <a:p>
            <a:pPr marL="342900" indent="-342900" algn="just">
              <a:buFont typeface="Wingdings" panose="05000000000000000000" pitchFamily="2" charset="2"/>
              <a:buChar char="§"/>
            </a:pPr>
            <a:endParaRPr lang="en-US" sz="2400" dirty="0"/>
          </a:p>
          <a:p>
            <a:pPr marL="342900" indent="-342900" algn="just">
              <a:buFont typeface="Wingdings" panose="05000000000000000000" pitchFamily="2" charset="2"/>
              <a:buChar char="§"/>
            </a:pPr>
            <a:r>
              <a:rPr lang="en-US" sz="2400" dirty="0"/>
              <a:t>The energy monitoring </a:t>
            </a:r>
            <a:r>
              <a:rPr lang="en-US" sz="2400" dirty="0" err="1"/>
              <a:t>zApp</a:t>
            </a:r>
            <a:r>
              <a:rPr lang="en-US" sz="2400" dirty="0"/>
              <a:t>  allows for the remote and real-time monitoring of the energy (</a:t>
            </a:r>
            <a:r>
              <a:rPr lang="en-US" sz="2400" dirty="0" err="1"/>
              <a:t>ie</a:t>
            </a:r>
            <a:r>
              <a:rPr lang="en-US" sz="2400" dirty="0"/>
              <a:t> power, current and voltage) consumption of the conveyor belt of the FASTory production assembly line. In addition, the application allows for the notification of abnormal measurements and initiation of automated processes based on the data</a:t>
            </a:r>
          </a:p>
          <a:p>
            <a:pPr marL="342900" indent="-342900" algn="just">
              <a:buFont typeface="Wingdings" panose="05000000000000000000" pitchFamily="2" charset="2"/>
              <a:buChar char="§"/>
            </a:pPr>
            <a:endParaRPr lang="en-US" sz="2400" dirty="0"/>
          </a:p>
          <a:p>
            <a:pPr marL="342900" indent="-342900" algn="just">
              <a:buFont typeface="Wingdings" panose="05000000000000000000" pitchFamily="2" charset="2"/>
              <a:buChar char="§"/>
            </a:pPr>
            <a:r>
              <a:rPr lang="en-US" sz="2400" dirty="0"/>
              <a:t>The conveyer belt has energy meters attached to it observing the consumption of power, voltage and current of the belt, which are the most vital measurements when it comes to predicting the condition of the belt based on the energy consumed</a:t>
            </a:r>
          </a:p>
        </p:txBody>
      </p:sp>
      <p:sp>
        <p:nvSpPr>
          <p:cNvPr id="4" name="Título 3">
            <a:extLst>
              <a:ext uri="{FF2B5EF4-FFF2-40B4-BE49-F238E27FC236}">
                <a16:creationId xmlns:a16="http://schemas.microsoft.com/office/drawing/2014/main" id="{E7BD5D18-0AC4-4E7F-96B2-6203ED3B4ABF}"/>
              </a:ext>
            </a:extLst>
          </p:cNvPr>
          <p:cNvSpPr>
            <a:spLocks noGrp="1"/>
          </p:cNvSpPr>
          <p:nvPr>
            <p:ph type="title"/>
          </p:nvPr>
        </p:nvSpPr>
        <p:spPr/>
        <p:txBody>
          <a:bodyPr/>
          <a:lstStyle/>
          <a:p>
            <a:r>
              <a:rPr lang="pt-PT" dirty="0"/>
              <a:t>Implementation – Energy monitoring zApp</a:t>
            </a:r>
          </a:p>
        </p:txBody>
      </p:sp>
    </p:spTree>
    <p:custDataLst>
      <p:tags r:id="rId1"/>
    </p:custDataLst>
    <p:extLst>
      <p:ext uri="{BB962C8B-B14F-4D97-AF65-F5344CB8AC3E}">
        <p14:creationId xmlns:p14="http://schemas.microsoft.com/office/powerpoint/2010/main" val="17274331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4_Office Theme">
  <a:themeElements>
    <a:clrScheme name="vf-OS">
      <a:dk1>
        <a:srgbClr val="262626"/>
      </a:dk1>
      <a:lt1>
        <a:srgbClr val="FFFFFF"/>
      </a:lt1>
      <a:dk2>
        <a:srgbClr val="44546A"/>
      </a:dk2>
      <a:lt2>
        <a:srgbClr val="FFFFFF"/>
      </a:lt2>
      <a:accent1>
        <a:srgbClr val="4472C4"/>
      </a:accent1>
      <a:accent2>
        <a:srgbClr val="954F72"/>
      </a:accent2>
      <a:accent3>
        <a:srgbClr val="8EAADB"/>
      </a:accent3>
      <a:accent4>
        <a:srgbClr val="C490AA"/>
      </a:accent4>
      <a:accent5>
        <a:srgbClr val="757070"/>
      </a:accent5>
      <a:accent6>
        <a:srgbClr val="757070"/>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2944</Words>
  <Application>Microsoft Office PowerPoint</Application>
  <PresentationFormat>Widescreen</PresentationFormat>
  <Paragraphs>267</Paragraphs>
  <Slides>32</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Courier New</vt:lpstr>
      <vt:lpstr>Wingdings</vt:lpstr>
      <vt:lpstr>4_Office Theme</vt:lpstr>
      <vt:lpstr>How to build zApps</vt:lpstr>
      <vt:lpstr>Table of Contents</vt:lpstr>
      <vt:lpstr>Introduction – ZDMP in a nutshell</vt:lpstr>
      <vt:lpstr>Introduction – ZDMP Components</vt:lpstr>
      <vt:lpstr>Introduction – ZDMP Components</vt:lpstr>
      <vt:lpstr>Introduction – ZDMP Components</vt:lpstr>
      <vt:lpstr>Introduction – ZDMP Applications</vt:lpstr>
      <vt:lpstr>Introduction – ZDMP Applications</vt:lpstr>
      <vt:lpstr>Implementation – Energy monitoring zApp</vt:lpstr>
      <vt:lpstr>Implementation – Energy monitoring zApp</vt:lpstr>
      <vt:lpstr>Implementation – Energy monitoring zApp</vt:lpstr>
      <vt:lpstr>Implementation – Energy monitoring zApp</vt:lpstr>
      <vt:lpstr>Implementation – Energy monitoring zApp</vt:lpstr>
      <vt:lpstr>Implementation – Energy monitoring zApp</vt:lpstr>
      <vt:lpstr>Implementation – Energy monitoring zApp</vt:lpstr>
      <vt:lpstr>Implementation – Energy monitoring zApp</vt:lpstr>
      <vt:lpstr>Implementation – Energy monitoring zApp</vt:lpstr>
      <vt:lpstr>Implementation – Energy monitoring zApp</vt:lpstr>
      <vt:lpstr>Implementation – Energy monitoring zApp</vt:lpstr>
      <vt:lpstr>Implementation – Energy monitoring zApp</vt:lpstr>
      <vt:lpstr>Implementation – Energy monitoring zApp</vt:lpstr>
      <vt:lpstr>Implementation – Energy monitoring zApp</vt:lpstr>
      <vt:lpstr>Implementation – Energy monitoring zApp</vt:lpstr>
      <vt:lpstr>Implementation – Energy monitoring zApp</vt:lpstr>
      <vt:lpstr>Implementation – Energy monitoring zApp</vt:lpstr>
      <vt:lpstr>Implementation – Energy monitoring zApp</vt:lpstr>
      <vt:lpstr>Implementation – Energy monitoring zApp</vt:lpstr>
      <vt:lpstr>Implementation – Energy monitoring zApp</vt:lpstr>
      <vt:lpstr>Implementation – Energy monitoring zApp</vt:lpstr>
      <vt:lpstr>Questions </vt:lpstr>
      <vt:lpstr>Conclusion  </vt:lpstr>
      <vt:lpstr>Thank You for watching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ZDMP – WP12: ZDMP Ecosystem Outreach and Cascading Call Management</dc:title>
  <dc:creator>Nic Fair</dc:creator>
  <cp:lastModifiedBy>Samuel Afolaranmi (TAU)</cp:lastModifiedBy>
  <cp:revision>448</cp:revision>
  <dcterms:created xsi:type="dcterms:W3CDTF">2019-12-19T16:12:32Z</dcterms:created>
  <dcterms:modified xsi:type="dcterms:W3CDTF">2021-09-28T07:06:20Z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232F5B7F-8F9A-421B-84AC-46FBDC487382</vt:lpwstr>
  </property>
  <property fmtid="{D5CDD505-2E9C-101B-9397-08002B2CF9AE}" pid="3" name="ArticulatePath">
    <vt:lpwstr>Guidance for reviewers_v1</vt:lpwstr>
  </property>
</Properties>
</file>